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945" r:id="rId2"/>
  </p:sldMasterIdLst>
  <p:notesMasterIdLst>
    <p:notesMasterId r:id="rId49"/>
  </p:notesMasterIdLst>
  <p:handoutMasterIdLst>
    <p:handoutMasterId r:id="rId50"/>
  </p:handoutMasterIdLst>
  <p:sldIdLst>
    <p:sldId id="791" r:id="rId3"/>
    <p:sldId id="786" r:id="rId4"/>
    <p:sldId id="991" r:id="rId5"/>
    <p:sldId id="992" r:id="rId6"/>
    <p:sldId id="994" r:id="rId7"/>
    <p:sldId id="995" r:id="rId8"/>
    <p:sldId id="977" r:id="rId9"/>
    <p:sldId id="997" r:id="rId10"/>
    <p:sldId id="998" r:id="rId11"/>
    <p:sldId id="988" r:id="rId12"/>
    <p:sldId id="989" r:id="rId13"/>
    <p:sldId id="1002" r:id="rId14"/>
    <p:sldId id="982" r:id="rId15"/>
    <p:sldId id="1003" r:id="rId16"/>
    <p:sldId id="1004" r:id="rId17"/>
    <p:sldId id="1007" r:id="rId18"/>
    <p:sldId id="1008" r:id="rId19"/>
    <p:sldId id="1010" r:id="rId20"/>
    <p:sldId id="1012" r:id="rId21"/>
    <p:sldId id="1009" r:id="rId22"/>
    <p:sldId id="913" r:id="rId23"/>
    <p:sldId id="1013" r:id="rId24"/>
    <p:sldId id="1014" r:id="rId25"/>
    <p:sldId id="1015" r:id="rId26"/>
    <p:sldId id="1016" r:id="rId27"/>
    <p:sldId id="1017" r:id="rId28"/>
    <p:sldId id="1018" r:id="rId29"/>
    <p:sldId id="1019" r:id="rId30"/>
    <p:sldId id="1020" r:id="rId31"/>
    <p:sldId id="1021" r:id="rId32"/>
    <p:sldId id="914" r:id="rId33"/>
    <p:sldId id="1022" r:id="rId34"/>
    <p:sldId id="1023" r:id="rId35"/>
    <p:sldId id="1024" r:id="rId36"/>
    <p:sldId id="1025" r:id="rId37"/>
    <p:sldId id="1027" r:id="rId38"/>
    <p:sldId id="1026" r:id="rId39"/>
    <p:sldId id="1028" r:id="rId40"/>
    <p:sldId id="1030" r:id="rId41"/>
    <p:sldId id="1031" r:id="rId42"/>
    <p:sldId id="1032" r:id="rId43"/>
    <p:sldId id="1033" r:id="rId44"/>
    <p:sldId id="1035" r:id="rId45"/>
    <p:sldId id="1036" r:id="rId46"/>
    <p:sldId id="1037" r:id="rId47"/>
    <p:sldId id="884" r:id="rId4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 Gibbons" initials="JG" lastIdx="12" clrIdx="0"/>
  <p:cmAuthor id="1" name="Rodrigo Floriano" initials="RF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65"/>
    <a:srgbClr val="C0C0C4"/>
    <a:srgbClr val="678DC5"/>
    <a:srgbClr val="3E67A4"/>
    <a:srgbClr val="3E8DC5"/>
    <a:srgbClr val="7E7E86"/>
    <a:srgbClr val="FFFFFF"/>
    <a:srgbClr val="8E8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103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13" Type="http://schemas.openxmlformats.org/officeDocument/2006/relationships/slide" Target="slides/slide23.xml"/><Relationship Id="rId18" Type="http://schemas.openxmlformats.org/officeDocument/2006/relationships/slide" Target="slides/slide28.xml"/><Relationship Id="rId26" Type="http://schemas.openxmlformats.org/officeDocument/2006/relationships/slide" Target="slides/slide37.xml"/><Relationship Id="rId3" Type="http://schemas.openxmlformats.org/officeDocument/2006/relationships/slide" Target="slides/slide11.xml"/><Relationship Id="rId21" Type="http://schemas.openxmlformats.org/officeDocument/2006/relationships/slide" Target="slides/slide32.xml"/><Relationship Id="rId34" Type="http://schemas.openxmlformats.org/officeDocument/2006/relationships/slide" Target="slides/slide45.xml"/><Relationship Id="rId7" Type="http://schemas.openxmlformats.org/officeDocument/2006/relationships/slide" Target="slides/slide15.xml"/><Relationship Id="rId12" Type="http://schemas.openxmlformats.org/officeDocument/2006/relationships/slide" Target="slides/slide22.xml"/><Relationship Id="rId17" Type="http://schemas.openxmlformats.org/officeDocument/2006/relationships/slide" Target="slides/slide27.xml"/><Relationship Id="rId25" Type="http://schemas.openxmlformats.org/officeDocument/2006/relationships/slide" Target="slides/slide36.xml"/><Relationship Id="rId33" Type="http://schemas.openxmlformats.org/officeDocument/2006/relationships/slide" Target="slides/slide44.xml"/><Relationship Id="rId2" Type="http://schemas.openxmlformats.org/officeDocument/2006/relationships/slide" Target="slides/slide10.xml"/><Relationship Id="rId16" Type="http://schemas.openxmlformats.org/officeDocument/2006/relationships/slide" Target="slides/slide26.xml"/><Relationship Id="rId20" Type="http://schemas.openxmlformats.org/officeDocument/2006/relationships/slide" Target="slides/slide30.xml"/><Relationship Id="rId29" Type="http://schemas.openxmlformats.org/officeDocument/2006/relationships/slide" Target="slides/slide40.xml"/><Relationship Id="rId1" Type="http://schemas.openxmlformats.org/officeDocument/2006/relationships/slide" Target="slides/slide7.xml"/><Relationship Id="rId6" Type="http://schemas.openxmlformats.org/officeDocument/2006/relationships/slide" Target="slides/slide14.xml"/><Relationship Id="rId11" Type="http://schemas.openxmlformats.org/officeDocument/2006/relationships/slide" Target="slides/slide20.xml"/><Relationship Id="rId24" Type="http://schemas.openxmlformats.org/officeDocument/2006/relationships/slide" Target="slides/slide35.xml"/><Relationship Id="rId32" Type="http://schemas.openxmlformats.org/officeDocument/2006/relationships/slide" Target="slides/slide43.xml"/><Relationship Id="rId5" Type="http://schemas.openxmlformats.org/officeDocument/2006/relationships/slide" Target="slides/slide13.xml"/><Relationship Id="rId15" Type="http://schemas.openxmlformats.org/officeDocument/2006/relationships/slide" Target="slides/slide25.xml"/><Relationship Id="rId23" Type="http://schemas.openxmlformats.org/officeDocument/2006/relationships/slide" Target="slides/slide34.xml"/><Relationship Id="rId28" Type="http://schemas.openxmlformats.org/officeDocument/2006/relationships/slide" Target="slides/slide39.xml"/><Relationship Id="rId10" Type="http://schemas.openxmlformats.org/officeDocument/2006/relationships/slide" Target="slides/slide18.xml"/><Relationship Id="rId19" Type="http://schemas.openxmlformats.org/officeDocument/2006/relationships/slide" Target="slides/slide29.xml"/><Relationship Id="rId31" Type="http://schemas.openxmlformats.org/officeDocument/2006/relationships/slide" Target="slides/slide42.xml"/><Relationship Id="rId4" Type="http://schemas.openxmlformats.org/officeDocument/2006/relationships/slide" Target="slides/slide12.xml"/><Relationship Id="rId9" Type="http://schemas.openxmlformats.org/officeDocument/2006/relationships/slide" Target="slides/slide17.xml"/><Relationship Id="rId14" Type="http://schemas.openxmlformats.org/officeDocument/2006/relationships/slide" Target="slides/slide24.xml"/><Relationship Id="rId22" Type="http://schemas.openxmlformats.org/officeDocument/2006/relationships/slide" Target="slides/slide33.xml"/><Relationship Id="rId27" Type="http://schemas.openxmlformats.org/officeDocument/2006/relationships/slide" Target="slides/slide38.xml"/><Relationship Id="rId30" Type="http://schemas.openxmlformats.org/officeDocument/2006/relationships/slide" Target="slides/slide4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6249988" y="8609013"/>
            <a:ext cx="4492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12"/>
          <p:cNvSpPr>
            <a:spLocks noChangeArrowheads="1"/>
          </p:cNvSpPr>
          <p:nvPr/>
        </p:nvSpPr>
        <p:spPr bwMode="auto">
          <a:xfrm>
            <a:off x="57150" y="8785225"/>
            <a:ext cx="26193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7" tIns="50185" rIns="95667" bIns="50185">
            <a:spAutoFit/>
          </a:bodyPr>
          <a:lstStyle/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</a:pPr>
            <a:r>
              <a:rPr lang="en-US" sz="800"/>
              <a:t>© 2006, Cisco Systems, Inc. All rights reserved.</a:t>
            </a:r>
          </a:p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</a:pPr>
            <a:r>
              <a:rPr lang="en-US" sz="800"/>
              <a:t>Presentation_ID.scr</a:t>
            </a:r>
          </a:p>
        </p:txBody>
      </p:sp>
      <p:sp>
        <p:nvSpPr>
          <p:cNvPr id="5124" name="Line 13"/>
          <p:cNvSpPr>
            <a:spLocks noChangeShapeType="1"/>
          </p:cNvSpPr>
          <p:nvPr/>
        </p:nvSpPr>
        <p:spPr bwMode="auto">
          <a:xfrm>
            <a:off x="152400" y="8799513"/>
            <a:ext cx="66532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14"/>
          <p:cNvSpPr>
            <a:spLocks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/>
          <a:p>
            <a:pPr algn="r" defTabSz="903288">
              <a:lnSpc>
                <a:spcPct val="100000"/>
              </a:lnSpc>
            </a:pPr>
            <a:fld id="{22244E67-557B-7741-B9F5-F61AA18495DF}" type="slidenum">
              <a:rPr lang="en-US" sz="800"/>
              <a:pPr algn="r" defTabSz="903288">
                <a:lnSpc>
                  <a:spcPct val="100000"/>
                </a:lnSpc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81015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6249988" y="8609013"/>
            <a:ext cx="4492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57150" y="8785225"/>
            <a:ext cx="26193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7" tIns="50185" rIns="95667" bIns="50185">
            <a:spAutoFit/>
          </a:bodyPr>
          <a:lstStyle/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</a:pPr>
            <a:r>
              <a:rPr lang="en-US" sz="800"/>
              <a:t>© 2006, Cisco Systems, Inc. All rights reserved.</a:t>
            </a:r>
          </a:p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</a:pPr>
            <a:r>
              <a:rPr lang="en-US" sz="800"/>
              <a:t>Presentation_ID.scr</a:t>
            </a:r>
          </a:p>
        </p:txBody>
      </p:sp>
      <p:sp>
        <p:nvSpPr>
          <p:cNvPr id="6148" name="Line 10"/>
          <p:cNvSpPr>
            <a:spLocks noChangeShapeType="1"/>
          </p:cNvSpPr>
          <p:nvPr/>
        </p:nvSpPr>
        <p:spPr bwMode="auto">
          <a:xfrm>
            <a:off x="152400" y="8799513"/>
            <a:ext cx="66532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9" tIns="0" rIns="18819" bIns="0" numCol="1" anchor="b" anchorCtr="0" compatLnSpc="1">
            <a:prstTxWarp prst="textNoShape">
              <a:avLst/>
            </a:prstTxWarp>
          </a:bodyPr>
          <a:lstStyle>
            <a:lvl1pPr algn="r" defTabSz="903288">
              <a:lnSpc>
                <a:spcPct val="100000"/>
              </a:lnSpc>
              <a:defRPr sz="800" smtClean="0">
                <a:cs typeface="+mn-cs"/>
              </a:defRPr>
            </a:lvl1pPr>
          </a:lstStyle>
          <a:p>
            <a:pPr>
              <a:defRPr/>
            </a:pPr>
            <a:fld id="{F4CE0E46-7F05-B940-8356-5580BE265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0" name="Rectangle 1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244475"/>
            <a:ext cx="5321300" cy="3990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309" name="Rectangle 1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68350" y="4378325"/>
            <a:ext cx="5468938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7" tIns="50185" rIns="95667" bIns="50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4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2713" indent="-112713" algn="l" defTabSz="1020763" rtl="0" eaLnBrk="0" fontAlgn="base" hangingPunct="0">
      <a:lnSpc>
        <a:spcPct val="90000"/>
      </a:lnSpc>
      <a:spcBef>
        <a:spcPct val="5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82600" indent="-120650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667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4493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9319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389-8690-465F-BB28-DC61C90E42E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378325"/>
            <a:ext cx="6121400" cy="425291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Routing and Switching Essentials </a:t>
            </a:r>
            <a:r>
              <a:rPr lang="en-US" b="0" baseline="0" dirty="0"/>
              <a:t>v6.0</a:t>
            </a:r>
            <a:endParaRPr lang="en-US" b="0" dirty="0"/>
          </a:p>
          <a:p>
            <a:pPr>
              <a:buFontTx/>
              <a:buNone/>
            </a:pPr>
            <a:r>
              <a:rPr lang="en-US" sz="1200" b="0" dirty="0"/>
              <a:t>Chapter 1: Dynamic Routing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867733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1.1.2 – Connect Devices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1.1.2.2 - Default Gateways</a:t>
            </a:r>
          </a:p>
        </p:txBody>
      </p:sp>
    </p:spTree>
    <p:extLst>
      <p:ext uri="{BB962C8B-B14F-4D97-AF65-F5344CB8AC3E}">
        <p14:creationId xmlns:p14="http://schemas.microsoft.com/office/powerpoint/2010/main" val="2099580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11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1.1.2 – Connect Devices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1.1.2.5 - </a:t>
            </a:r>
            <a:r>
              <a:rPr lang="en-US" dirty="0">
                <a:latin typeface="Arial" charset="0"/>
              </a:rPr>
              <a:t>Device LEDs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74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12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1.1.2 – Connect Devices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1.1.2.6 - </a:t>
            </a:r>
            <a:r>
              <a:rPr lang="en-US" b="0" dirty="0">
                <a:effectLst/>
              </a:rPr>
              <a:t>Console Access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78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13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1.1.2 – Connect Devices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1.1.2.7</a:t>
            </a:r>
            <a:r>
              <a:rPr lang="en-US" baseline="0" dirty="0"/>
              <a:t> - </a:t>
            </a:r>
            <a:r>
              <a:rPr lang="en-US" dirty="0">
                <a:latin typeface="Arial" charset="0"/>
              </a:rPr>
              <a:t>Enable IP on a Switch</a:t>
            </a:r>
          </a:p>
        </p:txBody>
      </p:sp>
    </p:spTree>
    <p:extLst>
      <p:ext uri="{BB962C8B-B14F-4D97-AF65-F5344CB8AC3E}">
        <p14:creationId xmlns:p14="http://schemas.microsoft.com/office/powerpoint/2010/main" val="1168085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14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1.1.3 – Router Operation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1.1.3.1 - </a:t>
            </a:r>
            <a:r>
              <a:rPr lang="en-US" dirty="0">
                <a:latin typeface="Arial" charset="0"/>
              </a:rPr>
              <a:t>Configure Router Basic Settings 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58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1.1.3 – Router Operation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1.1.3.2 - Configure an IPv4 Router Interface</a:t>
            </a:r>
          </a:p>
        </p:txBody>
      </p:sp>
    </p:spTree>
    <p:extLst>
      <p:ext uri="{BB962C8B-B14F-4D97-AF65-F5344CB8AC3E}">
        <p14:creationId xmlns:p14="http://schemas.microsoft.com/office/powerpoint/2010/main" val="2506751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16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1.1.3 – Router Operation</a:t>
            </a:r>
            <a:endParaRPr lang="en-US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1.1.3.4</a:t>
            </a:r>
            <a:r>
              <a:rPr lang="en-US" baseline="0" dirty="0"/>
              <a:t> - </a:t>
            </a:r>
            <a:r>
              <a:rPr lang="en-US" dirty="0"/>
              <a:t>Configure an IPv4 Loopback Interface</a:t>
            </a:r>
          </a:p>
        </p:txBody>
      </p:sp>
    </p:spTree>
    <p:extLst>
      <p:ext uri="{BB962C8B-B14F-4D97-AF65-F5344CB8AC3E}">
        <p14:creationId xmlns:p14="http://schemas.microsoft.com/office/powerpoint/2010/main" val="768260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17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1.1.4 – Verify Connectivity of Directly Connected Networks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1.1.4.1 - Verify Interface Settings</a:t>
            </a:r>
          </a:p>
        </p:txBody>
      </p:sp>
    </p:spTree>
    <p:extLst>
      <p:ext uri="{BB962C8B-B14F-4D97-AF65-F5344CB8AC3E}">
        <p14:creationId xmlns:p14="http://schemas.microsoft.com/office/powerpoint/2010/main" val="2314998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18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1.1.4 – Verify Connectivity of Directly Connected Networks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1.1.4.1 - Verify Interface Settings (cont.)</a:t>
            </a:r>
          </a:p>
        </p:txBody>
      </p:sp>
    </p:spTree>
    <p:extLst>
      <p:ext uri="{BB962C8B-B14F-4D97-AF65-F5344CB8AC3E}">
        <p14:creationId xmlns:p14="http://schemas.microsoft.com/office/powerpoint/2010/main" val="1622460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1.1.4 – Verify Connectivity of Directly Connected Networks</a:t>
            </a:r>
            <a:endParaRPr lang="en-US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baseline="0" dirty="0"/>
              <a:t>1.1.4.3 - Filter Show Command Output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7717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805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1.1.4 – Verify Connectivity of Directly Connected Networks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1.1.4.4</a:t>
            </a:r>
            <a:r>
              <a:rPr lang="en-US" baseline="0" dirty="0"/>
              <a:t> - </a:t>
            </a:r>
            <a:r>
              <a:rPr lang="en-US" dirty="0"/>
              <a:t>Command History Feature</a:t>
            </a:r>
          </a:p>
        </p:txBody>
      </p:sp>
    </p:spTree>
    <p:extLst>
      <p:ext uri="{BB962C8B-B14F-4D97-AF65-F5344CB8AC3E}">
        <p14:creationId xmlns:p14="http://schemas.microsoft.com/office/powerpoint/2010/main" val="696535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389-8690-465F-BB28-DC61C90E42E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378325"/>
            <a:ext cx="6121400" cy="425291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196270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22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1.2.1 – Switching Packets Between Networks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1.2.1.1 - Router Switching Function</a:t>
            </a:r>
          </a:p>
        </p:txBody>
      </p:sp>
    </p:spTree>
    <p:extLst>
      <p:ext uri="{BB962C8B-B14F-4D97-AF65-F5344CB8AC3E}">
        <p14:creationId xmlns:p14="http://schemas.microsoft.com/office/powerpoint/2010/main" val="1584956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23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1.2.1 – Switching Packets Between Networks</a:t>
            </a:r>
          </a:p>
          <a:p>
            <a:pPr>
              <a:buFontTx/>
              <a:buNone/>
            </a:pPr>
            <a:r>
              <a:rPr lang="en-US" dirty="0"/>
              <a:t>1.2.1.2 - Send a Packet</a:t>
            </a:r>
          </a:p>
        </p:txBody>
      </p:sp>
    </p:spTree>
    <p:extLst>
      <p:ext uri="{BB962C8B-B14F-4D97-AF65-F5344CB8AC3E}">
        <p14:creationId xmlns:p14="http://schemas.microsoft.com/office/powerpoint/2010/main" val="3261799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24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1.2.1 – Switching Packets Between Networks</a:t>
            </a:r>
          </a:p>
          <a:p>
            <a:pPr>
              <a:buFontTx/>
              <a:buNone/>
            </a:pPr>
            <a:r>
              <a:rPr lang="en-US" dirty="0"/>
              <a:t>1.2.1.3 - Forward to Next Hop</a:t>
            </a:r>
          </a:p>
        </p:txBody>
      </p:sp>
    </p:spTree>
    <p:extLst>
      <p:ext uri="{BB962C8B-B14F-4D97-AF65-F5344CB8AC3E}">
        <p14:creationId xmlns:p14="http://schemas.microsoft.com/office/powerpoint/2010/main" val="2332173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1.2.1 – Switching Packets Between Networks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1.2.1.4 - Packet Routing</a:t>
            </a:r>
          </a:p>
        </p:txBody>
      </p:sp>
    </p:spTree>
    <p:extLst>
      <p:ext uri="{BB962C8B-B14F-4D97-AF65-F5344CB8AC3E}">
        <p14:creationId xmlns:p14="http://schemas.microsoft.com/office/powerpoint/2010/main" val="724015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26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1.2.1 – Switching Packets Between Networks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1.2.1.5 - Reach the Destination</a:t>
            </a:r>
          </a:p>
        </p:txBody>
      </p:sp>
    </p:spTree>
    <p:extLst>
      <p:ext uri="{BB962C8B-B14F-4D97-AF65-F5344CB8AC3E}">
        <p14:creationId xmlns:p14="http://schemas.microsoft.com/office/powerpoint/2010/main" val="4142503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27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1.2.2 – Path Determination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1.2.2.1 - Routing Decisions</a:t>
            </a:r>
          </a:p>
        </p:txBody>
      </p:sp>
    </p:spTree>
    <p:extLst>
      <p:ext uri="{BB962C8B-B14F-4D97-AF65-F5344CB8AC3E}">
        <p14:creationId xmlns:p14="http://schemas.microsoft.com/office/powerpoint/2010/main" val="2364761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28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1.2.2 – Path Determination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1.2.2.2 - Best Path</a:t>
            </a:r>
          </a:p>
        </p:txBody>
      </p:sp>
    </p:spTree>
    <p:extLst>
      <p:ext uri="{BB962C8B-B14F-4D97-AF65-F5344CB8AC3E}">
        <p14:creationId xmlns:p14="http://schemas.microsoft.com/office/powerpoint/2010/main" val="10221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29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1.2.2 – Path Determination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1.2.2.3 - </a:t>
            </a:r>
            <a:r>
              <a:rPr lang="en-US" dirty="0">
                <a:latin typeface="Arial" charset="0"/>
              </a:rPr>
              <a:t>Load Balancing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5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>
              <a:buFontTx/>
              <a:buNone/>
            </a:pPr>
            <a:r>
              <a:rPr lang="en-US" b="0" dirty="0"/>
              <a:t>1.1.1.1 - Characteristics of a Network</a:t>
            </a:r>
          </a:p>
          <a:p>
            <a:pPr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0962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b="0" dirty="0"/>
              <a:t>1.2</a:t>
            </a:r>
            <a:r>
              <a:rPr lang="en-GB" b="0" baseline="0" dirty="0"/>
              <a:t> - Routing Decisions</a:t>
            </a:r>
          </a:p>
          <a:p>
            <a:pPr>
              <a:buFontTx/>
              <a:buNone/>
            </a:pPr>
            <a:r>
              <a:rPr lang="en-GB" b="0" baseline="0" dirty="0"/>
              <a:t>1.2.2 – Path Determination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1.2.2.4 - Administrative Distance</a:t>
            </a:r>
          </a:p>
        </p:txBody>
      </p:sp>
    </p:spTree>
    <p:extLst>
      <p:ext uri="{BB962C8B-B14F-4D97-AF65-F5344CB8AC3E}">
        <p14:creationId xmlns:p14="http://schemas.microsoft.com/office/powerpoint/2010/main" val="4185036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389-8690-465F-BB28-DC61C90E42E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378325"/>
            <a:ext cx="6121400" cy="425291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88080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32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 – Analyze the Routing Table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1.3.1.1 - The Routing Table</a:t>
            </a:r>
          </a:p>
        </p:txBody>
      </p:sp>
    </p:spTree>
    <p:extLst>
      <p:ext uri="{BB962C8B-B14F-4D97-AF65-F5344CB8AC3E}">
        <p14:creationId xmlns:p14="http://schemas.microsoft.com/office/powerpoint/2010/main" val="1777876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33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 – Analyze the Routing Table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1.3.1.2 - Routing Table Sources</a:t>
            </a:r>
          </a:p>
        </p:txBody>
      </p:sp>
    </p:spTree>
    <p:extLst>
      <p:ext uri="{BB962C8B-B14F-4D97-AF65-F5344CB8AC3E}">
        <p14:creationId xmlns:p14="http://schemas.microsoft.com/office/powerpoint/2010/main" val="2216748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34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 – Analyze the Routing Table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1.3.1.2 - </a:t>
            </a:r>
            <a:r>
              <a:rPr lang="en-US" b="0" dirty="0"/>
              <a:t>Routing Table Sources (cont.)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45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 – Analyze the Routing Table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1.3.1.3 - Remote Network Routing Entries</a:t>
            </a:r>
          </a:p>
        </p:txBody>
      </p:sp>
    </p:spTree>
    <p:extLst>
      <p:ext uri="{BB962C8B-B14F-4D97-AF65-F5344CB8AC3E}">
        <p14:creationId xmlns:p14="http://schemas.microsoft.com/office/powerpoint/2010/main" val="3575180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36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1.3.2 –</a:t>
            </a:r>
            <a:r>
              <a:rPr lang="en-US" baseline="0" dirty="0"/>
              <a:t> Directly Connected Routes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1.3.2.1 - Directly Connected Interfaces</a:t>
            </a:r>
          </a:p>
        </p:txBody>
      </p:sp>
    </p:spTree>
    <p:extLst>
      <p:ext uri="{BB962C8B-B14F-4D97-AF65-F5344CB8AC3E}">
        <p14:creationId xmlns:p14="http://schemas.microsoft.com/office/powerpoint/2010/main" val="2077504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37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1.3.2 –</a:t>
            </a:r>
            <a:r>
              <a:rPr lang="en-US" baseline="0" dirty="0"/>
              <a:t> Directly Connected Routes</a:t>
            </a:r>
            <a:endParaRPr lang="en-US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1.3.2.2 - </a:t>
            </a:r>
            <a:r>
              <a:rPr lang="en-US" b="0" dirty="0"/>
              <a:t>Directly Connected Routing Table Entries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62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38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1.3.2 –</a:t>
            </a:r>
            <a:r>
              <a:rPr lang="en-US" baseline="0" dirty="0"/>
              <a:t> Directly Connected Routes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1.3.2.3 - Directly Connected Example</a:t>
            </a:r>
          </a:p>
        </p:txBody>
      </p:sp>
    </p:spTree>
    <p:extLst>
      <p:ext uri="{BB962C8B-B14F-4D97-AF65-F5344CB8AC3E}">
        <p14:creationId xmlns:p14="http://schemas.microsoft.com/office/powerpoint/2010/main" val="3828768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39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</a:t>
            </a:r>
            <a:r>
              <a:rPr lang="en-US" baseline="0" dirty="0"/>
              <a:t> - Statically Learned Routes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1.3.3.1 - Static Routes</a:t>
            </a:r>
          </a:p>
        </p:txBody>
      </p:sp>
    </p:spTree>
    <p:extLst>
      <p:ext uri="{BB962C8B-B14F-4D97-AF65-F5344CB8AC3E}">
        <p14:creationId xmlns:p14="http://schemas.microsoft.com/office/powerpoint/2010/main" val="392924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dirty="0"/>
              <a:t>1.1.1.2</a:t>
            </a:r>
            <a:r>
              <a:rPr lang="en-US" b="0" baseline="0" dirty="0"/>
              <a:t> - Why Routing?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77264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40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</a:t>
            </a:r>
            <a:r>
              <a:rPr lang="en-US" baseline="0" dirty="0"/>
              <a:t> - Statically Learned Routes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1.3.3.2 - Static Route Example</a:t>
            </a:r>
          </a:p>
        </p:txBody>
      </p:sp>
    </p:spTree>
    <p:extLst>
      <p:ext uri="{BB962C8B-B14F-4D97-AF65-F5344CB8AC3E}">
        <p14:creationId xmlns:p14="http://schemas.microsoft.com/office/powerpoint/2010/main" val="30287229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41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</a:t>
            </a:r>
            <a:r>
              <a:rPr lang="en-US" baseline="0" dirty="0"/>
              <a:t> - Statically Learned Routes</a:t>
            </a:r>
            <a:endParaRPr lang="en-US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1.3.3.2 - Static Route Example (cont.)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0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42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</a:t>
            </a:r>
            <a:r>
              <a:rPr lang="en-US" baseline="0" dirty="0"/>
              <a:t> - Statically Learned Routes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1.3.3.3 - Static IPv6 Route Examples</a:t>
            </a:r>
          </a:p>
        </p:txBody>
      </p:sp>
    </p:spTree>
    <p:extLst>
      <p:ext uri="{BB962C8B-B14F-4D97-AF65-F5344CB8AC3E}">
        <p14:creationId xmlns:p14="http://schemas.microsoft.com/office/powerpoint/2010/main" val="3298018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43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1.3.4 – Dynamic Routing Protocols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1.3.4.1 - Dynamic Routing</a:t>
            </a:r>
          </a:p>
        </p:txBody>
      </p:sp>
    </p:spTree>
    <p:extLst>
      <p:ext uri="{BB962C8B-B14F-4D97-AF65-F5344CB8AC3E}">
        <p14:creationId xmlns:p14="http://schemas.microsoft.com/office/powerpoint/2010/main" val="20404714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44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1.3.4 – Dynamic Routing Protocols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1.3.4.2 - IPv4 Routing Protocols </a:t>
            </a:r>
          </a:p>
        </p:txBody>
      </p:sp>
    </p:spTree>
    <p:extLst>
      <p:ext uri="{BB962C8B-B14F-4D97-AF65-F5344CB8AC3E}">
        <p14:creationId xmlns:p14="http://schemas.microsoft.com/office/powerpoint/2010/main" val="76232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45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 – Router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1.3.4 – Dynamic Routing Protocols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1.3.4.3 -</a:t>
            </a:r>
            <a:r>
              <a:rPr lang="en-US" baseline="0" dirty="0"/>
              <a:t> </a:t>
            </a:r>
            <a:r>
              <a:rPr lang="en-US" b="0" dirty="0"/>
              <a:t>IPv4 Dynamic Routing Examples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dirty="0"/>
              <a:t>1.1.1.3 -</a:t>
            </a:r>
            <a:r>
              <a:rPr lang="en-US" b="0" baseline="0" dirty="0"/>
              <a:t> Routers are Computers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366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dirty="0"/>
              <a:t>1.1.1.3 -</a:t>
            </a:r>
            <a:r>
              <a:rPr lang="en-US" b="0" baseline="0" dirty="0"/>
              <a:t> Routers are Computers (cont.)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3276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7</a:t>
            </a:fld>
            <a:endParaRPr lang="en-US" sz="8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dirty="0"/>
              <a:t>1.1.1.3</a:t>
            </a:r>
            <a:r>
              <a:rPr lang="en-US" b="0" baseline="0" dirty="0"/>
              <a:t> - Routers are Computers</a:t>
            </a:r>
            <a:endParaRPr lang="en-US" b="0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4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0" dirty="0"/>
              <a:t>1.1.1.5</a:t>
            </a:r>
            <a:r>
              <a:rPr lang="en-US" b="0" baseline="0" dirty="0"/>
              <a:t> Routers Choose Best Paths</a:t>
            </a:r>
            <a:endParaRPr lang="en-US" b="0" dirty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9952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1.1 - Router</a:t>
            </a:r>
            <a:r>
              <a:rPr lang="en-US" b="0" baseline="0" dirty="0"/>
              <a:t> Initial Configuration</a:t>
            </a:r>
          </a:p>
          <a:p>
            <a:pPr>
              <a:buFontTx/>
              <a:buNone/>
            </a:pPr>
            <a:r>
              <a:rPr lang="en-US" b="0" baseline="0" dirty="0"/>
              <a:t>1.1.1 - Router Functions</a:t>
            </a:r>
            <a:endParaRPr lang="en-US" b="0" dirty="0"/>
          </a:p>
          <a:p>
            <a:pPr>
              <a:buFontTx/>
              <a:buNone/>
            </a:pPr>
            <a:r>
              <a:rPr lang="en-US" b="0" dirty="0"/>
              <a:t>1.1.1.6 – Packet Forwarding Methods</a:t>
            </a:r>
          </a:p>
        </p:txBody>
      </p:sp>
    </p:spTree>
    <p:extLst>
      <p:ext uri="{BB962C8B-B14F-4D97-AF65-F5344CB8AC3E}">
        <p14:creationId xmlns:p14="http://schemas.microsoft.com/office/powerpoint/2010/main" val="35327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_Cover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888"/>
            <a:ext cx="914082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98975" y="6670675"/>
            <a:ext cx="23479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© 2007 – 2010, Cisco Systems, Inc. All rights reserved.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Cisco Public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3675" y="6562725"/>
            <a:ext cx="9620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 dirty="0">
                <a:solidFill>
                  <a:srgbClr val="D3D3D3"/>
                </a:solidFill>
              </a:rPr>
              <a:t>ITE PC v4.1</a:t>
            </a:r>
          </a:p>
          <a:p>
            <a:pPr algn="l" defTabSz="814388">
              <a:lnSpc>
                <a:spcPct val="100000"/>
              </a:lnSpc>
            </a:pPr>
            <a:r>
              <a:rPr lang="en-US" sz="700" dirty="0">
                <a:solidFill>
                  <a:srgbClr val="D3D3D3"/>
                </a:solidFill>
              </a:rPr>
              <a:t>Chapter 6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C7FBAF0-BCF5-8741-945F-3C6763791038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pic>
        <p:nvPicPr>
          <p:cNvPr id="9" name="Picture 9" descr="Cisco_New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5940425"/>
            <a:ext cx="33543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is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19063"/>
            <a:ext cx="1171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47" name="Rectangle 7"/>
          <p:cNvSpPr>
            <a:spLocks noGrp="1" noChangeArrowheads="1"/>
          </p:cNvSpPr>
          <p:nvPr>
            <p:ph type="ctrTitle"/>
          </p:nvPr>
        </p:nvSpPr>
        <p:spPr bwMode="white">
          <a:xfrm>
            <a:off x="311150" y="2671763"/>
            <a:ext cx="3768725" cy="830262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902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4103688" cy="658812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02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52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798513"/>
            <a:ext cx="2035175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798513"/>
            <a:ext cx="5957887" cy="4787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6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798513"/>
            <a:ext cx="8145462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5638" y="2014538"/>
            <a:ext cx="7940675" cy="357187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974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4face_021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350"/>
            <a:ext cx="9144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© 2008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6896100" y="6672263"/>
            <a:ext cx="8778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7F1BC4EF-034A-F647-AA58-B71D58802FDB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pic>
        <p:nvPicPr>
          <p:cNvPr id="9" name="Picture 331" descr="Cisco_New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5940425"/>
            <a:ext cx="33543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33" descr="Cis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19063"/>
            <a:ext cx="1171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873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311150" y="2671763"/>
            <a:ext cx="3768725" cy="830262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9874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4103688" cy="658812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488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04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85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2014538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2014538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231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37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84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56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702293"/>
            <a:ext cx="8145462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687390"/>
            <a:ext cx="7940675" cy="4720787"/>
          </a:xfrm>
        </p:spPr>
        <p:txBody>
          <a:bodyPr/>
          <a:lstStyle>
            <a:lvl2pPr marL="4572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975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253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491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629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798513"/>
            <a:ext cx="2035175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798513"/>
            <a:ext cx="5957887" cy="4787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60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15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2014538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2014538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94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27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36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858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9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90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798513"/>
            <a:ext cx="81454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193675" y="6562725"/>
            <a:ext cx="9620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 dirty="0">
                <a:solidFill>
                  <a:srgbClr val="D3D3D3"/>
                </a:solidFill>
              </a:rPr>
              <a:t>ITE PC v4.1</a:t>
            </a:r>
          </a:p>
          <a:p>
            <a:pPr algn="l" defTabSz="814388">
              <a:lnSpc>
                <a:spcPct val="100000"/>
              </a:lnSpc>
            </a:pPr>
            <a:r>
              <a:rPr lang="en-US" sz="700" dirty="0">
                <a:solidFill>
                  <a:srgbClr val="D3D3D3"/>
                </a:solidFill>
              </a:rPr>
              <a:t>Chapter 6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28856D66-2D7E-BA44-8BF8-F720D8CAD36C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398" y="2078328"/>
            <a:ext cx="7940675" cy="39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0" name="Picture 7" descr="PPt_TopBand_Artwor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4498975" y="6670675"/>
            <a:ext cx="23479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© 2007 – 2010, Cisco Systems, Inc. All rights reserved.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Cisco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+mj-lt"/>
          <a:ea typeface="ＭＳ Ｐゴシック" charset="0"/>
          <a:cs typeface="ＭＳ Ｐゴシック" charset="0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708CA1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0621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6pPr>
      <a:lvl7pPr marL="25193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7pPr>
      <a:lvl8pPr marL="29765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8pPr>
      <a:lvl9pPr marL="34337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193868" y="394392"/>
            <a:ext cx="877215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3075" name="Rectangle 6281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3076" name="Rectangle 6282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6084AB3D-AE30-934E-B0BC-A74C2CCEE444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sp>
        <p:nvSpPr>
          <p:cNvPr id="3077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109" y="1539502"/>
            <a:ext cx="8733677" cy="492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312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© 2008 Cisco Systems, Inc. All rights reserved.</a:t>
            </a:r>
          </a:p>
        </p:txBody>
      </p:sp>
      <p:sp>
        <p:nvSpPr>
          <p:cNvPr id="3079" name="Rectangle 6313"/>
          <p:cNvSpPr>
            <a:spLocks noChangeArrowheads="1"/>
          </p:cNvSpPr>
          <p:nvPr/>
        </p:nvSpPr>
        <p:spPr bwMode="auto">
          <a:xfrm>
            <a:off x="6896100" y="6672263"/>
            <a:ext cx="87788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700">
                <a:solidFill>
                  <a:srgbClr val="D3D3D3"/>
                </a:solidFill>
              </a:rPr>
              <a:t>Cisco Confidential</a:t>
            </a:r>
          </a:p>
        </p:txBody>
      </p:sp>
      <p:pic>
        <p:nvPicPr>
          <p:cNvPr id="3080" name="Picture 8" descr="Rev08_Cisco_BrandBar10_060408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+mj-lt"/>
          <a:ea typeface="ＭＳ Ｐゴシック" charset="0"/>
          <a:cs typeface="ＭＳ Ｐゴシック" charset="0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708CA1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2289174"/>
            <a:ext cx="4127500" cy="1660525"/>
          </a:xfrm>
        </p:spPr>
        <p:txBody>
          <a:bodyPr/>
          <a:lstStyle/>
          <a:p>
            <a:pPr eaLnBrk="1" hangingPunct="1"/>
            <a:r>
              <a:rPr lang="en-CA" sz="2400" dirty="0"/>
              <a:t>Chapter 1:</a:t>
            </a:r>
            <a:br>
              <a:rPr lang="en-CA" sz="2400" dirty="0"/>
            </a:br>
            <a:r>
              <a:rPr lang="en-US" sz="2400" dirty="0"/>
              <a:t>Router Initial Configuration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2121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Connect Devices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Default Gateways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051" y="1734145"/>
            <a:ext cx="5401974" cy="3968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868" y="1542650"/>
            <a:ext cx="3213100" cy="448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</a:t>
            </a:r>
            <a:r>
              <a:rPr lang="en-US" sz="20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 enable network access devices, must be configured with the following IP address information:</a:t>
            </a:r>
          </a:p>
          <a:p>
            <a:pPr marL="574675" lvl="1" indent="-117475" algn="l" defTabSz="814388">
              <a:lnSpc>
                <a:spcPct val="95000"/>
              </a:lnSpc>
              <a:spcBef>
                <a:spcPct val="35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IP address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 - Identifies a unique host on a local network.</a:t>
            </a: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574675" lvl="1" indent="-117475" algn="l" defTabSz="814388">
              <a:lnSpc>
                <a:spcPct val="95000"/>
              </a:lnSpc>
              <a:spcBef>
                <a:spcPct val="35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Subnet mask 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- Identifies the host’s network subnet.</a:t>
            </a:r>
          </a:p>
          <a:p>
            <a:pPr marL="574675" lvl="1" indent="-117475" algn="l" defTabSz="814388">
              <a:lnSpc>
                <a:spcPct val="95000"/>
              </a:lnSpc>
              <a:spcBef>
                <a:spcPct val="35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Default gateway 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- Identifies the router a packet is sent to when the destination is not on the same local network subnet.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96836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Connect devices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Device LEDs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5" name="Picture 4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20750" r="41110" b="9101"/>
          <a:stretch/>
        </p:blipFill>
        <p:spPr>
          <a:xfrm>
            <a:off x="1358900" y="1142999"/>
            <a:ext cx="6248400" cy="53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1513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1009" r="41944" b="9878"/>
          <a:stretch/>
        </p:blipFill>
        <p:spPr>
          <a:xfrm>
            <a:off x="1498188" y="1389491"/>
            <a:ext cx="5982112" cy="5022719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Console Access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Connect Devices</a:t>
            </a:r>
            <a:br>
              <a:rPr lang="en-US" dirty="0"/>
            </a:br>
            <a:r>
              <a:rPr lang="en-US" dirty="0"/>
              <a:t>Console Access</a:t>
            </a:r>
          </a:p>
        </p:txBody>
      </p:sp>
    </p:spTree>
    <p:extLst>
      <p:ext uri="{BB962C8B-B14F-4D97-AF65-F5344CB8AC3E}">
        <p14:creationId xmlns:p14="http://schemas.microsoft.com/office/powerpoint/2010/main" val="274352632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Connect Devices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Enable IP on a Switch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10" y="1232592"/>
            <a:ext cx="8752915" cy="1751908"/>
          </a:xfrm>
        </p:spPr>
        <p:txBody>
          <a:bodyPr/>
          <a:lstStyle/>
          <a:p>
            <a:r>
              <a:rPr lang="en-US" sz="2000" dirty="0"/>
              <a:t>Network infrastructure devices require IP addresses to enable remote management. </a:t>
            </a:r>
          </a:p>
          <a:p>
            <a:r>
              <a:rPr lang="en-US" sz="2000" dirty="0"/>
              <a:t>On a switch, the management IP address is assigned on a virtual interface called a switched virtual interface (SVI)</a:t>
            </a:r>
          </a:p>
          <a:p>
            <a:endParaRPr lang="en-US" sz="1600" dirty="0"/>
          </a:p>
          <a:p>
            <a:endParaRPr lang="en-US" sz="2000" dirty="0"/>
          </a:p>
        </p:txBody>
      </p:sp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24793" r="43867" b="28222"/>
          <a:stretch/>
        </p:blipFill>
        <p:spPr>
          <a:xfrm>
            <a:off x="1524454" y="2781300"/>
            <a:ext cx="5879646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8385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Router Basic Settings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Configure Router Basic Settings 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515" y="1562792"/>
            <a:ext cx="4365431" cy="4342708"/>
          </a:xfrm>
        </p:spPr>
        <p:txBody>
          <a:bodyPr/>
          <a:lstStyle/>
          <a:p>
            <a:r>
              <a:rPr lang="en-US" sz="2000" b="1" dirty="0"/>
              <a:t>Name the device –</a:t>
            </a:r>
            <a:r>
              <a:rPr lang="en-US" sz="2000" dirty="0"/>
              <a:t> Distinguishes it from other routers</a:t>
            </a:r>
          </a:p>
          <a:p>
            <a:r>
              <a:rPr lang="en-US" sz="2000" b="1" dirty="0"/>
              <a:t>Secure management access – </a:t>
            </a:r>
            <a:r>
              <a:rPr lang="en-US" sz="2000" dirty="0"/>
              <a:t>Secures privileged EXEC, user EXEC, and Telnet access, and encrypts passwords .</a:t>
            </a:r>
          </a:p>
          <a:p>
            <a:r>
              <a:rPr lang="en-US" sz="2000" b="1" dirty="0"/>
              <a:t>Configure a banner –</a:t>
            </a:r>
            <a:r>
              <a:rPr lang="en-US" sz="2000" dirty="0"/>
              <a:t> Provides legal notification of unauthorized access.</a:t>
            </a:r>
          </a:p>
          <a:p>
            <a:r>
              <a:rPr lang="en-US" sz="2000" b="1" dirty="0"/>
              <a:t>Save the Configuration</a:t>
            </a:r>
            <a:endParaRPr lang="en-US" sz="1600" b="1" dirty="0"/>
          </a:p>
          <a:p>
            <a:endParaRPr lang="en-US" sz="2000" dirty="0"/>
          </a:p>
        </p:txBody>
      </p:sp>
      <p:pic>
        <p:nvPicPr>
          <p:cNvPr id="4" name="Picture 3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t="20504" r="44600" b="16957"/>
          <a:stretch/>
        </p:blipFill>
        <p:spPr>
          <a:xfrm>
            <a:off x="4348738" y="1562792"/>
            <a:ext cx="4617287" cy="41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489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Router Basic Settings</a:t>
            </a:r>
            <a:br>
              <a:rPr lang="en-US" dirty="0">
                <a:latin typeface="Arial" charset="0"/>
              </a:rPr>
            </a:br>
            <a:r>
              <a:rPr lang="en-US" dirty="0"/>
              <a:t>Configure an IPv4 Router Interface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5038" y="1397692"/>
            <a:ext cx="3963785" cy="4304608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To be available, a router interface  must be:</a:t>
            </a:r>
          </a:p>
          <a:p>
            <a:r>
              <a:rPr lang="en-US" sz="1600" dirty="0"/>
              <a:t>Configured with an address and subnet mask.</a:t>
            </a:r>
          </a:p>
          <a:p>
            <a:r>
              <a:rPr lang="en-US" sz="1600" dirty="0"/>
              <a:t>Activated using </a:t>
            </a:r>
            <a:r>
              <a:rPr lang="en-US" sz="1600" b="1" dirty="0"/>
              <a:t>no shutdown</a:t>
            </a:r>
            <a:r>
              <a:rPr lang="en-US" sz="1600" dirty="0"/>
              <a:t> command. By default LAN and WAN interfaces are not activated. </a:t>
            </a:r>
          </a:p>
          <a:p>
            <a:r>
              <a:rPr lang="en-US" sz="1600" dirty="0"/>
              <a:t>Configured with the clock rate command on the Serial cable end labeled DCE. </a:t>
            </a:r>
          </a:p>
          <a:p>
            <a:pPr marL="0" indent="0">
              <a:buNone/>
            </a:pPr>
            <a:r>
              <a:rPr lang="en-US" sz="1600" dirty="0"/>
              <a:t>Optional description can be included.</a:t>
            </a:r>
          </a:p>
          <a:p>
            <a:endParaRPr lang="en-US" sz="2000" dirty="0"/>
          </a:p>
        </p:txBody>
      </p:sp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t="21267" r="45637" b="18939"/>
          <a:stretch/>
        </p:blipFill>
        <p:spPr>
          <a:xfrm>
            <a:off x="4168823" y="1397692"/>
            <a:ext cx="4759277" cy="43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07112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Router Basic Settings</a:t>
            </a:r>
            <a:br>
              <a:rPr lang="en-US" dirty="0">
                <a:latin typeface="Arial" charset="0"/>
              </a:rPr>
            </a:br>
            <a:r>
              <a:rPr lang="en-US" dirty="0"/>
              <a:t>Configure an IPv4 Loopback Interface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090" y="1372292"/>
            <a:ext cx="8341712" cy="289490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 loopback interface is a logical interface that is internal to the router</a:t>
            </a:r>
            <a:r>
              <a:rPr lang="en-US" sz="2000" dirty="0"/>
              <a:t>: </a:t>
            </a:r>
          </a:p>
          <a:p>
            <a:r>
              <a:rPr lang="en-US" sz="1600" dirty="0"/>
              <a:t>It is not assigned to a physical port, it  is considered a software interface that is automatically in an UP state.</a:t>
            </a:r>
          </a:p>
          <a:p>
            <a:r>
              <a:rPr lang="en-US" sz="1600" dirty="0"/>
              <a:t>A loopback interface is useful for testing.</a:t>
            </a:r>
          </a:p>
          <a:p>
            <a:r>
              <a:rPr lang="en-US" sz="1600" dirty="0"/>
              <a:t>It is important in the OSPF routing process.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0948" r="38750" b="12425"/>
          <a:stretch/>
        </p:blipFill>
        <p:spPr>
          <a:xfrm>
            <a:off x="2616200" y="3390900"/>
            <a:ext cx="431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7025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>
                <a:latin typeface="+mn-lt"/>
              </a:rPr>
              <a:t>Verify Connectivity of Directly Connected Networks</a:t>
            </a:r>
            <a:br>
              <a:rPr lang="en-US" dirty="0"/>
            </a:br>
            <a:r>
              <a:rPr lang="en-US" dirty="0"/>
              <a:t>Verify Interface Settings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090" y="1372292"/>
            <a:ext cx="4175610" cy="4926908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Show commands are used  to verify operation and configuration of interface:</a:t>
            </a:r>
          </a:p>
          <a:p>
            <a:r>
              <a:rPr lang="en-US" sz="2000" b="1" dirty="0"/>
              <a:t>show </a:t>
            </a:r>
            <a:r>
              <a:rPr lang="en-US" sz="2000" b="1" dirty="0" err="1"/>
              <a:t>ip</a:t>
            </a:r>
            <a:r>
              <a:rPr lang="en-US" sz="2000" b="1" dirty="0"/>
              <a:t> interfaces brief</a:t>
            </a:r>
          </a:p>
          <a:p>
            <a:r>
              <a:rPr lang="en-US" sz="2000" b="1" dirty="0"/>
              <a:t>show </a:t>
            </a:r>
            <a:r>
              <a:rPr lang="en-US" sz="2000" b="1" dirty="0" err="1"/>
              <a:t>ip</a:t>
            </a:r>
            <a:r>
              <a:rPr lang="en-US" sz="2000" b="1" dirty="0"/>
              <a:t> route</a:t>
            </a:r>
          </a:p>
          <a:p>
            <a:r>
              <a:rPr lang="en-US" sz="2000" b="1" dirty="0"/>
              <a:t>show running-</a:t>
            </a:r>
            <a:r>
              <a:rPr lang="en-US" sz="2000" b="1" dirty="0" err="1"/>
              <a:t>config</a:t>
            </a:r>
            <a:r>
              <a:rPr lang="en-US" sz="2000" b="1" dirty="0"/>
              <a:t> </a:t>
            </a:r>
          </a:p>
          <a:p>
            <a:pPr>
              <a:buNone/>
            </a:pPr>
            <a:r>
              <a:rPr lang="en-US" sz="2000" dirty="0"/>
              <a:t>Show commands that are used to gather more detailed interface information:</a:t>
            </a:r>
          </a:p>
          <a:p>
            <a:r>
              <a:rPr lang="en-US" sz="2000" b="1" dirty="0"/>
              <a:t>show interfaces</a:t>
            </a:r>
            <a:endParaRPr lang="en-US" sz="2000" dirty="0"/>
          </a:p>
          <a:p>
            <a:r>
              <a:rPr lang="en-US" sz="2000" b="1" dirty="0"/>
              <a:t>show </a:t>
            </a:r>
            <a:r>
              <a:rPr lang="en-US" sz="2000" b="1" dirty="0" err="1"/>
              <a:t>ip</a:t>
            </a:r>
            <a:r>
              <a:rPr lang="en-US" sz="2000" b="1" dirty="0"/>
              <a:t> interfaces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8774" r="45000" b="11173"/>
          <a:stretch/>
        </p:blipFill>
        <p:spPr>
          <a:xfrm>
            <a:off x="4584700" y="1975542"/>
            <a:ext cx="4337720" cy="39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1770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>
                <a:latin typeface="+mn-lt"/>
              </a:rPr>
              <a:t>Verify Connectivity of Directly Connected Networks</a:t>
            </a:r>
            <a:br>
              <a:rPr lang="en-US" dirty="0"/>
            </a:br>
            <a:r>
              <a:rPr lang="en-US" dirty="0"/>
              <a:t>Look at the route table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1690" r="44489" b="13434"/>
          <a:stretch/>
        </p:blipFill>
        <p:spPr>
          <a:xfrm>
            <a:off x="1468446" y="1232592"/>
            <a:ext cx="6096000" cy="5562251"/>
          </a:xfrm>
        </p:spPr>
      </p:pic>
    </p:spTree>
    <p:extLst>
      <p:ext uri="{BB962C8B-B14F-4D97-AF65-F5344CB8AC3E}">
        <p14:creationId xmlns:p14="http://schemas.microsoft.com/office/powerpoint/2010/main" val="62847664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5470" y="1409701"/>
            <a:ext cx="8055430" cy="433251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Show command output can be managed using the following command and filters:</a:t>
            </a:r>
          </a:p>
          <a:p>
            <a:r>
              <a:rPr lang="en-US" sz="1600" dirty="0"/>
              <a:t>Use the</a:t>
            </a:r>
            <a:r>
              <a:rPr lang="en-US" sz="1600" b="1" dirty="0"/>
              <a:t> terminal length </a:t>
            </a:r>
            <a:r>
              <a:rPr lang="en-US" sz="1600" i="1" dirty="0"/>
              <a:t>number </a:t>
            </a:r>
            <a:r>
              <a:rPr lang="en-US" sz="1600" dirty="0"/>
              <a:t>command to specify the number of lines to be displayed. </a:t>
            </a:r>
          </a:p>
          <a:p>
            <a:r>
              <a:rPr lang="en-US" sz="1600" dirty="0"/>
              <a:t>To filter specific output of commands use the </a:t>
            </a:r>
            <a:r>
              <a:rPr lang="en-US" sz="1600" b="1" dirty="0"/>
              <a:t>(|)pipe character </a:t>
            </a:r>
            <a:r>
              <a:rPr lang="en-US" sz="1600" dirty="0"/>
              <a:t>after show command. Parameters that can be used after pipe include:</a:t>
            </a:r>
          </a:p>
          <a:p>
            <a:pPr lvl="1"/>
            <a:r>
              <a:rPr lang="en-US" sz="1600" b="1" dirty="0"/>
              <a:t>section,  include,  exclude,  begin</a:t>
            </a:r>
          </a:p>
          <a:p>
            <a:pPr lvl="1"/>
            <a:endParaRPr lang="en-US" sz="1400" b="1" dirty="0"/>
          </a:p>
          <a:p>
            <a:pPr>
              <a:buNone/>
            </a:pPr>
            <a:endParaRPr lang="en-US" sz="1800" b="1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614" y="469965"/>
            <a:ext cx="8145462" cy="838200"/>
          </a:xfrm>
        </p:spPr>
        <p:txBody>
          <a:bodyPr/>
          <a:lstStyle/>
          <a:p>
            <a:r>
              <a:rPr lang="en-US" sz="1800" dirty="0"/>
              <a:t>Verify Connectivity of Directly Connected Networks </a:t>
            </a:r>
            <a:br>
              <a:rPr lang="en-US" dirty="0"/>
            </a:br>
            <a:r>
              <a:rPr lang="en-US" dirty="0"/>
              <a:t>Filter Show Command Output</a:t>
            </a:r>
          </a:p>
        </p:txBody>
      </p:sp>
      <p:pic>
        <p:nvPicPr>
          <p:cNvPr id="2" name="Picture 1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0750" r="44306" b="54659"/>
          <a:stretch/>
        </p:blipFill>
        <p:spPr>
          <a:xfrm>
            <a:off x="191614" y="3771963"/>
            <a:ext cx="4770122" cy="1703615"/>
          </a:xfrm>
          <a:prstGeom prst="rect">
            <a:avLst/>
          </a:prstGeom>
        </p:spPr>
      </p:pic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0750" r="44584" b="39646"/>
          <a:stretch/>
        </p:blipFill>
        <p:spPr>
          <a:xfrm>
            <a:off x="4771235" y="3771963"/>
            <a:ext cx="4200851" cy="24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4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 idx="4294967295"/>
          </p:nvPr>
        </p:nvSpPr>
        <p:spPr>
          <a:xfrm>
            <a:off x="655638" y="350288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/>
              <a:t>Chapter 1 - Sections &amp; Objectives</a:t>
            </a:r>
          </a:p>
        </p:txBody>
      </p:sp>
      <p:sp>
        <p:nvSpPr>
          <p:cNvPr id="4099" name="Rectangle 34"/>
          <p:cNvSpPr>
            <a:spLocks noGrp="1" noChangeArrowheads="1"/>
          </p:cNvSpPr>
          <p:nvPr>
            <p:ph type="body" idx="4294967295"/>
          </p:nvPr>
        </p:nvSpPr>
        <p:spPr>
          <a:xfrm>
            <a:off x="758031" y="1312082"/>
            <a:ext cx="7940675" cy="5152218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/>
              <a:t>1.1 Router Initial Configuration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Describe the primary functions and features of a router.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Configure basic settings on a router to route between two directly-connected networks, using CLI.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Verify connectivity between two networks that are directly connected to a router.</a:t>
            </a:r>
          </a:p>
          <a:p>
            <a:pPr marL="1588" indent="0">
              <a:buNone/>
            </a:pPr>
            <a:r>
              <a:rPr lang="en-CA" sz="2800" dirty="0"/>
              <a:t>1.2 Routing Decisions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the encapsulation and de-encapsulation process used by routers when switching packets between interfaces.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the path determination function of a router.</a:t>
            </a:r>
          </a:p>
          <a:p>
            <a:pPr marL="1588" indent="0">
              <a:buNone/>
            </a:pPr>
            <a:r>
              <a:rPr lang="en-US" sz="2400" dirty="0"/>
              <a:t>1.3 Router Operation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routing table entries for directly connected networks.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how a router builds a routing table of directly connected networks.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how a router builds a routing table using static routes.</a:t>
            </a:r>
          </a:p>
          <a:p>
            <a:pPr marL="62706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Explain how a router builds a routing table using a dynamic routing protocol. </a:t>
            </a:r>
          </a:p>
        </p:txBody>
      </p:sp>
    </p:spTree>
    <p:extLst>
      <p:ext uri="{BB962C8B-B14F-4D97-AF65-F5344CB8AC3E}">
        <p14:creationId xmlns:p14="http://schemas.microsoft.com/office/powerpoint/2010/main" val="1065710895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Verify Connectivity of Directly Connected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Command History Feature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090" y="1372292"/>
            <a:ext cx="8341712" cy="289490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command history feature temporarily stores a list of executed commands for access:</a:t>
            </a:r>
          </a:p>
          <a:p>
            <a:r>
              <a:rPr lang="en-US" sz="1600" dirty="0"/>
              <a:t>To recall commands press</a:t>
            </a:r>
            <a:r>
              <a:rPr lang="en-US" sz="1600" b="1" dirty="0"/>
              <a:t> </a:t>
            </a:r>
            <a:r>
              <a:rPr lang="en-US" sz="1600" b="1" dirty="0" err="1"/>
              <a:t>Ctrl+P</a:t>
            </a:r>
            <a:r>
              <a:rPr lang="en-US" sz="1600" b="1" dirty="0"/>
              <a:t> </a:t>
            </a:r>
            <a:r>
              <a:rPr lang="en-US" sz="1600" dirty="0"/>
              <a:t>or the </a:t>
            </a:r>
            <a:r>
              <a:rPr lang="en-US" sz="1600" b="1" dirty="0"/>
              <a:t>UP Arrow</a:t>
            </a:r>
            <a:r>
              <a:rPr lang="en-US" sz="1600" dirty="0"/>
              <a:t>.</a:t>
            </a:r>
            <a:endParaRPr lang="en-US" sz="1600" b="1" dirty="0"/>
          </a:p>
          <a:p>
            <a:r>
              <a:rPr lang="en-US" sz="1600" dirty="0"/>
              <a:t>To return to more recent commands press </a:t>
            </a:r>
            <a:r>
              <a:rPr lang="en-US" sz="1600" b="1" dirty="0" err="1"/>
              <a:t>Ctrl+N</a:t>
            </a:r>
            <a:r>
              <a:rPr lang="en-US" sz="1600" b="1" dirty="0"/>
              <a:t> </a:t>
            </a:r>
            <a:r>
              <a:rPr lang="en-US" sz="1600" dirty="0"/>
              <a:t>or the</a:t>
            </a:r>
            <a:r>
              <a:rPr lang="en-US" sz="1600" b="1" dirty="0"/>
              <a:t> Down Arrow</a:t>
            </a:r>
            <a:r>
              <a:rPr lang="en-US" sz="1600" dirty="0"/>
              <a:t>.</a:t>
            </a:r>
            <a:endParaRPr lang="en-US" sz="1600" b="1" dirty="0"/>
          </a:p>
          <a:p>
            <a:r>
              <a:rPr lang="en-US" sz="1600" dirty="0"/>
              <a:t>By default, command history is enabled and the system captures the last 10 commands in the buffer. Use the </a:t>
            </a:r>
            <a:r>
              <a:rPr lang="en-US" sz="1600" b="1" dirty="0"/>
              <a:t>show history </a:t>
            </a:r>
            <a:r>
              <a:rPr lang="en-US" sz="1600" dirty="0"/>
              <a:t>privileged EXEC command to display the buffer contents.</a:t>
            </a:r>
          </a:p>
          <a:p>
            <a:r>
              <a:rPr lang="en-US" sz="1600" dirty="0"/>
              <a:t>Use the  </a:t>
            </a:r>
            <a:r>
              <a:rPr lang="en-US" sz="1600" b="1" dirty="0"/>
              <a:t>terminal history size </a:t>
            </a:r>
            <a:r>
              <a:rPr lang="en-US" sz="1600" dirty="0"/>
              <a:t>user EXEC command to increase or decrease size of the buffer.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37305" r="45662" b="29815"/>
          <a:stretch/>
        </p:blipFill>
        <p:spPr>
          <a:xfrm>
            <a:off x="1988707" y="4071620"/>
            <a:ext cx="5182478" cy="2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32740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1150" y="2263775"/>
            <a:ext cx="3854450" cy="1481138"/>
          </a:xfrm>
        </p:spPr>
        <p:txBody>
          <a:bodyPr/>
          <a:lstStyle/>
          <a:p>
            <a:pPr eaLnBrk="1" hangingPunct="1"/>
            <a:r>
              <a:rPr lang="en-CA" sz="2400" dirty="0"/>
              <a:t>1.2 Routing Decisions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9244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Switching Packets Between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Router Switching Function</a:t>
            </a:r>
          </a:p>
        </p:txBody>
      </p:sp>
      <p:pic>
        <p:nvPicPr>
          <p:cNvPr id="6" name="Content Placeholder 5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27241" r="39274" b="9240"/>
          <a:stretch/>
        </p:blipFill>
        <p:spPr>
          <a:xfrm>
            <a:off x="1153226" y="1232592"/>
            <a:ext cx="6964614" cy="5219008"/>
          </a:xfrm>
        </p:spPr>
      </p:pic>
    </p:spTree>
    <p:extLst>
      <p:ext uri="{BB962C8B-B14F-4D97-AF65-F5344CB8AC3E}">
        <p14:creationId xmlns:p14="http://schemas.microsoft.com/office/powerpoint/2010/main" val="1508655930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Switching Packets Between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Send a Packet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t="20952" r="39157" b="23982"/>
          <a:stretch/>
        </p:blipFill>
        <p:spPr>
          <a:xfrm>
            <a:off x="568960" y="1403225"/>
            <a:ext cx="8313600" cy="4956935"/>
          </a:xfrm>
        </p:spPr>
      </p:pic>
    </p:spTree>
    <p:extLst>
      <p:ext uri="{BB962C8B-B14F-4D97-AF65-F5344CB8AC3E}">
        <p14:creationId xmlns:p14="http://schemas.microsoft.com/office/powerpoint/2010/main" val="3412107192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Switching Packets Between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Forward to Next Hop</a:t>
            </a:r>
          </a:p>
        </p:txBody>
      </p:sp>
      <p:pic>
        <p:nvPicPr>
          <p:cNvPr id="4" name="Content Placeholder 3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20519" r="39738" b="18615"/>
          <a:stretch/>
        </p:blipFill>
        <p:spPr>
          <a:xfrm>
            <a:off x="1053311" y="1320800"/>
            <a:ext cx="7111515" cy="5029200"/>
          </a:xfrm>
        </p:spPr>
      </p:pic>
    </p:spTree>
    <p:extLst>
      <p:ext uri="{BB962C8B-B14F-4D97-AF65-F5344CB8AC3E}">
        <p14:creationId xmlns:p14="http://schemas.microsoft.com/office/powerpoint/2010/main" val="420471568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Switching Packets Between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Packet Routing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0736" r="39855" b="18128"/>
          <a:stretch/>
        </p:blipFill>
        <p:spPr>
          <a:xfrm>
            <a:off x="702262" y="1361438"/>
            <a:ext cx="7263177" cy="5069841"/>
          </a:xfrm>
        </p:spPr>
      </p:pic>
    </p:spTree>
    <p:extLst>
      <p:ext uri="{BB962C8B-B14F-4D97-AF65-F5344CB8AC3E}">
        <p14:creationId xmlns:p14="http://schemas.microsoft.com/office/powerpoint/2010/main" val="926092881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Switching Packets Between Networks</a:t>
            </a:r>
            <a:br>
              <a:rPr lang="en-US" dirty="0">
                <a:latin typeface="Arial" charset="0"/>
              </a:rPr>
            </a:br>
            <a:r>
              <a:rPr lang="en-US" dirty="0"/>
              <a:t>Reach the Destination</a:t>
            </a:r>
          </a:p>
        </p:txBody>
      </p:sp>
      <p:pic>
        <p:nvPicPr>
          <p:cNvPr id="6" name="Content Placeholder 5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21170" r="40553" b="18035"/>
          <a:stretch/>
        </p:blipFill>
        <p:spPr>
          <a:xfrm>
            <a:off x="742411" y="1381759"/>
            <a:ext cx="7451549" cy="5263589"/>
          </a:xfrm>
        </p:spPr>
      </p:pic>
    </p:spTree>
    <p:extLst>
      <p:ext uri="{BB962C8B-B14F-4D97-AF65-F5344CB8AC3E}">
        <p14:creationId xmlns:p14="http://schemas.microsoft.com/office/powerpoint/2010/main" val="4241544632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Path Determination</a:t>
            </a:r>
            <a:br>
              <a:rPr lang="en-US" dirty="0">
                <a:latin typeface="Arial" charset="0"/>
              </a:rPr>
            </a:br>
            <a:r>
              <a:rPr lang="en-US" dirty="0"/>
              <a:t>Routing Decisions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20990" r="38481" b="9830"/>
          <a:stretch/>
        </p:blipFill>
        <p:spPr>
          <a:xfrm>
            <a:off x="1056639" y="1351280"/>
            <a:ext cx="6744913" cy="5100320"/>
          </a:xfrm>
        </p:spPr>
      </p:pic>
    </p:spTree>
    <p:extLst>
      <p:ext uri="{BB962C8B-B14F-4D97-AF65-F5344CB8AC3E}">
        <p14:creationId xmlns:p14="http://schemas.microsoft.com/office/powerpoint/2010/main" val="4072175172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Path Determination</a:t>
            </a:r>
            <a:br>
              <a:rPr lang="en-US" dirty="0">
                <a:latin typeface="Arial" charset="0"/>
              </a:rPr>
            </a:br>
            <a:r>
              <a:rPr lang="en-US" dirty="0"/>
              <a:t>Best Path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07" y="1326142"/>
            <a:ext cx="8733677" cy="4926405"/>
          </a:xfrm>
        </p:spPr>
        <p:txBody>
          <a:bodyPr/>
          <a:lstStyle/>
          <a:p>
            <a:pPr lvl="0"/>
            <a:r>
              <a:rPr lang="en-US" sz="2000" b="1" dirty="0"/>
              <a:t>Best path is selected by a routing protocol based on the value or metric it uses to determine the distance to reach a network</a:t>
            </a:r>
            <a:r>
              <a:rPr lang="en-US" sz="2000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 metric is the value used to measure the distance to a given network.  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Best path to a network is the path with the lowest metric.</a:t>
            </a:r>
          </a:p>
          <a:p>
            <a:r>
              <a:rPr lang="en-US" sz="2000" b="1" dirty="0"/>
              <a:t>Dynamic routing protocols use their own rules and metrics to build and update routing tables</a:t>
            </a:r>
            <a:r>
              <a:rPr lang="en-US" sz="2000" dirty="0"/>
              <a:t>: 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Routing Information Protocol (RIP) - Hop count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Open Shortest Path First (OSPF) - Cost based on cumulative bandwidth from source to destination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Enhanced Interior Gateway Routing Protocol (EIGRP) - Bandwidth, delay, load, reliability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48227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Path Determination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Load Balancing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07" y="1326142"/>
            <a:ext cx="8733677" cy="4926405"/>
          </a:xfrm>
        </p:spPr>
        <p:txBody>
          <a:bodyPr/>
          <a:lstStyle/>
          <a:p>
            <a:pPr lvl="0"/>
            <a:r>
              <a:rPr lang="en-US" sz="2000" dirty="0"/>
              <a:t>When a router has two or more paths to a destination with equal cost metrics, then the router forwards the packets using both paths equally:</a:t>
            </a:r>
          </a:p>
          <a:p>
            <a:pPr marL="563562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Equal cost load balancing can improve network performance.</a:t>
            </a:r>
          </a:p>
          <a:p>
            <a:pPr marL="563562" lvl="1" indent="-342900">
              <a:buFont typeface="Courier New" panose="02070309020205020404" pitchFamily="49" charset="0"/>
              <a:buChar char="o"/>
            </a:pPr>
            <a:r>
              <a:rPr lang="en-US" sz="1600" dirty="0"/>
              <a:t>Equal cost load balancing can be configured to use both dynamic routing protocols and static routes.</a:t>
            </a:r>
          </a:p>
          <a:p>
            <a:endParaRPr lang="en-US" dirty="0"/>
          </a:p>
        </p:txBody>
      </p:sp>
      <p:pic>
        <p:nvPicPr>
          <p:cNvPr id="4" name="Picture 3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38046" r="40799" b="14630"/>
          <a:stretch/>
        </p:blipFill>
        <p:spPr>
          <a:xfrm>
            <a:off x="2499360" y="2844799"/>
            <a:ext cx="6136640" cy="39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88155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252" y="484641"/>
            <a:ext cx="8145462" cy="838200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pitchFamily="34" charset="-128"/>
              </a:rPr>
              <a:t>Router Functions</a:t>
            </a:r>
            <a:br>
              <a:rPr lang="en-US" sz="1800" dirty="0">
                <a:ea typeface="ＭＳ Ｐゴシック" pitchFamily="34" charset="-128"/>
              </a:rPr>
            </a:br>
            <a:r>
              <a:rPr lang="en-US" dirty="0">
                <a:ea typeface="ＭＳ Ｐゴシック" pitchFamily="34" charset="-128"/>
              </a:rPr>
              <a:t>Characteristics</a:t>
            </a:r>
            <a:r>
              <a:rPr lang="en-US" sz="1800" dirty="0"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</a:rPr>
              <a:t>of a Network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384" t="29523" r="25661" b="9190"/>
          <a:stretch>
            <a:fillRect/>
          </a:stretch>
        </p:blipFill>
        <p:spPr bwMode="auto">
          <a:xfrm>
            <a:off x="1204686" y="1335314"/>
            <a:ext cx="6914741" cy="527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1443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Path Determination</a:t>
            </a:r>
            <a:br>
              <a:rPr lang="en-US" dirty="0">
                <a:latin typeface="Arial" charset="0"/>
              </a:rPr>
            </a:br>
            <a:r>
              <a:rPr lang="en-US" dirty="0"/>
              <a:t>Administrative Distance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07" y="1165412"/>
            <a:ext cx="8733677" cy="5087135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If multiple paths to a destination are configured on a router, the path installed in the routing table is the one with the lowest Administrative Distance (AD):</a:t>
            </a:r>
          </a:p>
          <a:p>
            <a:pPr marL="563562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</a:rPr>
              <a:t>A static route with an AD of 1 is more reliable than an EIGRP-discovered route with an AD of 90.</a:t>
            </a:r>
          </a:p>
          <a:p>
            <a:pPr marL="563562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</a:rPr>
              <a:t>A directly connected route with an AD of 0 is more reliable than a static route with an AD of 1. </a:t>
            </a:r>
          </a:p>
          <a:p>
            <a:endParaRPr lang="en-US" dirty="0"/>
          </a:p>
        </p:txBody>
      </p:sp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4987" r="41444" b="20698"/>
          <a:stretch/>
        </p:blipFill>
        <p:spPr>
          <a:xfrm>
            <a:off x="1407459" y="3033680"/>
            <a:ext cx="6558026" cy="35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5883"/>
      </p:ext>
    </p:extLst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1150" y="2263775"/>
            <a:ext cx="3854450" cy="1481138"/>
          </a:xfrm>
        </p:spPr>
        <p:txBody>
          <a:bodyPr/>
          <a:lstStyle/>
          <a:p>
            <a:pPr eaLnBrk="1" hangingPunct="1"/>
            <a:r>
              <a:rPr lang="en-US" sz="2400" dirty="0"/>
              <a:t>1.3 Router Operation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13060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Analyze the Routing Table</a:t>
            </a:r>
            <a:br>
              <a:rPr lang="en-US" dirty="0">
                <a:latin typeface="Arial" charset="0"/>
              </a:rPr>
            </a:br>
            <a:r>
              <a:rPr lang="en-US" dirty="0"/>
              <a:t>The Routing Table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07" y="1326142"/>
            <a:ext cx="8733677" cy="4926405"/>
          </a:xfrm>
        </p:spPr>
        <p:txBody>
          <a:bodyPr/>
          <a:lstStyle/>
          <a:p>
            <a:r>
              <a:rPr lang="en-US" sz="2000" dirty="0"/>
              <a:t>A routing table is a file stored in RAM that contains information about:</a:t>
            </a:r>
          </a:p>
          <a:p>
            <a:pPr marL="800100" lvl="1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Directly connected routes</a:t>
            </a:r>
          </a:p>
          <a:p>
            <a:pPr marL="800100" lvl="1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Remote routes </a:t>
            </a:r>
          </a:p>
          <a:p>
            <a:endParaRPr lang="en-US" dirty="0"/>
          </a:p>
        </p:txBody>
      </p:sp>
      <p:pic>
        <p:nvPicPr>
          <p:cNvPr id="4" name="Picture 3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32080" r="35900" b="18037"/>
          <a:stretch/>
        </p:blipFill>
        <p:spPr>
          <a:xfrm>
            <a:off x="1036320" y="2663418"/>
            <a:ext cx="7386320" cy="38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0346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Analyze the Routing Table</a:t>
            </a:r>
            <a:br>
              <a:rPr lang="en-US" dirty="0">
                <a:latin typeface="Arial" charset="0"/>
              </a:rPr>
            </a:br>
            <a:r>
              <a:rPr lang="en-US" dirty="0"/>
              <a:t>Routing Table Sources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107" y="1326142"/>
            <a:ext cx="8733677" cy="492640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/>
              <a:t>The </a:t>
            </a:r>
            <a:r>
              <a:rPr lang="en-US" sz="2000" b="1" dirty="0"/>
              <a:t>show </a:t>
            </a:r>
            <a:r>
              <a:rPr lang="en-US" sz="2000" b="1" dirty="0" err="1"/>
              <a:t>ip</a:t>
            </a:r>
            <a:r>
              <a:rPr lang="en-US" sz="2000" b="1" dirty="0"/>
              <a:t> route</a:t>
            </a:r>
            <a:r>
              <a:rPr lang="en-US" sz="2000" dirty="0"/>
              <a:t> command is used to display the contents of the routing table: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600" b="1" dirty="0"/>
              <a:t>Local route interfaces -</a:t>
            </a:r>
            <a:r>
              <a:rPr lang="en-US" sz="1600" dirty="0"/>
              <a:t> Added to the routing table when an interface is configured. (displayed in IOS 15 or newer for IPv4 routes and all IOS releases for IPv6 routes.)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600" b="1" dirty="0"/>
              <a:t>Directly connected interfaces - </a:t>
            </a:r>
            <a:r>
              <a:rPr lang="en-US" sz="1600" dirty="0"/>
              <a:t>Added to the routing table when an interface is configured and active.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600" b="1" dirty="0"/>
              <a:t>Static routes -</a:t>
            </a:r>
            <a:r>
              <a:rPr lang="en-US" sz="1600" dirty="0"/>
              <a:t> Added when a route is manually configured and the exit interface is active.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sz="1600" b="1" dirty="0"/>
              <a:t>Dynamic routing protocol -</a:t>
            </a:r>
            <a:r>
              <a:rPr lang="en-US" sz="1600" dirty="0"/>
              <a:t> Added when EIGRP or OSPF are implemented and networks are identified.</a:t>
            </a:r>
          </a:p>
        </p:txBody>
      </p:sp>
    </p:spTree>
    <p:extLst>
      <p:ext uri="{BB962C8B-B14F-4D97-AF65-F5344CB8AC3E}">
        <p14:creationId xmlns:p14="http://schemas.microsoft.com/office/powerpoint/2010/main" val="1395009277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Analyze the Routing Table</a:t>
            </a:r>
            <a:br>
              <a:rPr lang="en-US" dirty="0">
                <a:latin typeface="Arial" charset="0"/>
              </a:rPr>
            </a:br>
            <a:r>
              <a:rPr lang="en-US" dirty="0"/>
              <a:t>Routing Table Sources (cont.)</a:t>
            </a:r>
          </a:p>
        </p:txBody>
      </p:sp>
      <p:pic>
        <p:nvPicPr>
          <p:cNvPr id="6" name="Content Placeholder 5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4855" r="40785" b="6205"/>
          <a:stretch/>
        </p:blipFill>
        <p:spPr>
          <a:xfrm>
            <a:off x="1557346" y="1506731"/>
            <a:ext cx="6004560" cy="4985509"/>
          </a:xfrm>
        </p:spPr>
      </p:pic>
    </p:spTree>
    <p:extLst>
      <p:ext uri="{BB962C8B-B14F-4D97-AF65-F5344CB8AC3E}">
        <p14:creationId xmlns:p14="http://schemas.microsoft.com/office/powerpoint/2010/main" val="100784640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Analyze the Routing Table</a:t>
            </a:r>
            <a:br>
              <a:rPr lang="en-US" dirty="0">
                <a:latin typeface="Arial" charset="0"/>
              </a:rPr>
            </a:br>
            <a:r>
              <a:rPr lang="en-US" dirty="0"/>
              <a:t>Remote Network Routing Entries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30505" r="40319" b="4687"/>
          <a:stretch/>
        </p:blipFill>
        <p:spPr>
          <a:xfrm>
            <a:off x="873039" y="1232592"/>
            <a:ext cx="7413813" cy="5485818"/>
          </a:xfrm>
        </p:spPr>
      </p:pic>
    </p:spTree>
    <p:extLst>
      <p:ext uri="{BB962C8B-B14F-4D97-AF65-F5344CB8AC3E}">
        <p14:creationId xmlns:p14="http://schemas.microsoft.com/office/powerpoint/2010/main" val="2494056646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Directly Connected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Directly Connected Interfaces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348" y="1382955"/>
            <a:ext cx="8733677" cy="492640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/>
              <a:t>A newly deployed router, without any configured interfaces, has an empty routing table.</a:t>
            </a:r>
          </a:p>
        </p:txBody>
      </p:sp>
      <p:pic>
        <p:nvPicPr>
          <p:cNvPr id="5" name="Picture 4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20698" r="40667" b="10552"/>
          <a:stretch/>
        </p:blipFill>
        <p:spPr>
          <a:xfrm>
            <a:off x="1857536" y="1838961"/>
            <a:ext cx="5864063" cy="47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87562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Directly Connected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Directly Connected Routing Table Entries</a:t>
            </a:r>
          </a:p>
        </p:txBody>
      </p:sp>
      <p:pic>
        <p:nvPicPr>
          <p:cNvPr id="6" name="Content Placeholder 5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22356" r="35885" b="10222"/>
          <a:stretch/>
        </p:blipFill>
        <p:spPr>
          <a:xfrm>
            <a:off x="1300480" y="1232592"/>
            <a:ext cx="6905206" cy="4948202"/>
          </a:xfrm>
        </p:spPr>
      </p:pic>
    </p:spTree>
    <p:extLst>
      <p:ext uri="{BB962C8B-B14F-4D97-AF65-F5344CB8AC3E}">
        <p14:creationId xmlns:p14="http://schemas.microsoft.com/office/powerpoint/2010/main" val="2610726409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Directly Connected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Directly Connected Example</a:t>
            </a:r>
          </a:p>
        </p:txBody>
      </p:sp>
      <p:pic>
        <p:nvPicPr>
          <p:cNvPr id="5" name="Content Placeholder 4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21604" r="41832" b="14442"/>
          <a:stretch/>
        </p:blipFill>
        <p:spPr>
          <a:xfrm>
            <a:off x="1288527" y="1384992"/>
            <a:ext cx="6315076" cy="5062357"/>
          </a:xfrm>
        </p:spPr>
      </p:pic>
    </p:spTree>
    <p:extLst>
      <p:ext uri="{BB962C8B-B14F-4D97-AF65-F5344CB8AC3E}">
        <p14:creationId xmlns:p14="http://schemas.microsoft.com/office/powerpoint/2010/main" val="1812506768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Statically Learned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Static Routes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348" y="1387102"/>
            <a:ext cx="8733677" cy="492640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/>
              <a:t>Static routes and default static routes can be implemented after directly connected interfaces are added to the routing table: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Static routes are manually configured.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They define an explicit path between two networking devices.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Static routes must be manually updated if the topology changes.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Their benefits include improved security and control of resources.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Configure a static route to a specific network using the </a:t>
            </a:r>
            <a:r>
              <a:rPr lang="en-US" b="1" dirty="0" err="1"/>
              <a:t>ip</a:t>
            </a:r>
            <a:r>
              <a:rPr lang="en-US" b="1" dirty="0"/>
              <a:t> route </a:t>
            </a:r>
            <a:r>
              <a:rPr lang="en-US" i="1" dirty="0"/>
              <a:t>network mask</a:t>
            </a:r>
            <a:r>
              <a:rPr lang="en-US" b="1" dirty="0"/>
              <a:t> {</a:t>
            </a:r>
            <a:r>
              <a:rPr lang="en-US" i="1" dirty="0"/>
              <a:t>next-hop-</a:t>
            </a:r>
            <a:r>
              <a:rPr lang="en-US" i="1" dirty="0" err="1"/>
              <a:t>ip</a:t>
            </a:r>
            <a:r>
              <a:rPr lang="en-US" b="1" dirty="0"/>
              <a:t> | </a:t>
            </a:r>
            <a:r>
              <a:rPr lang="en-US" i="1" dirty="0"/>
              <a:t>exit-</a:t>
            </a:r>
            <a:r>
              <a:rPr lang="en-US" i="1" dirty="0" err="1"/>
              <a:t>intf</a:t>
            </a:r>
            <a:r>
              <a:rPr lang="en-US" b="1" dirty="0"/>
              <a:t>} </a:t>
            </a:r>
            <a:r>
              <a:rPr lang="en-US" dirty="0"/>
              <a:t>command</a:t>
            </a:r>
            <a:r>
              <a:rPr lang="en-US" b="1" dirty="0"/>
              <a:t>.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A default static route is used when the routing table does not contain a path for a destination network.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dirty="0"/>
              <a:t>Configure a default static route using the </a:t>
            </a:r>
            <a:r>
              <a:rPr lang="en-US" b="1" dirty="0" err="1"/>
              <a:t>ip</a:t>
            </a:r>
            <a:r>
              <a:rPr lang="en-US" b="1" dirty="0"/>
              <a:t> route </a:t>
            </a:r>
            <a:r>
              <a:rPr lang="en-US" dirty="0"/>
              <a:t>0.0.0.0 0.0.0.0 {</a:t>
            </a:r>
            <a:r>
              <a:rPr lang="en-US" i="1" dirty="0"/>
              <a:t>exit-</a:t>
            </a:r>
            <a:r>
              <a:rPr lang="en-US" i="1" dirty="0" err="1"/>
              <a:t>intf</a:t>
            </a:r>
            <a:r>
              <a:rPr lang="en-US" dirty="0"/>
              <a:t> | </a:t>
            </a:r>
            <a:r>
              <a:rPr lang="en-US" i="1" dirty="0"/>
              <a:t>next-hop-</a:t>
            </a:r>
            <a:r>
              <a:rPr lang="en-US" i="1" dirty="0" err="1"/>
              <a:t>ip</a:t>
            </a:r>
            <a:r>
              <a:rPr lang="en-US" dirty="0"/>
              <a:t>} command.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7911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952" y="446541"/>
            <a:ext cx="8145462" cy="838200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pitchFamily="34" charset="-128"/>
              </a:rPr>
              <a:t>Router Functions</a:t>
            </a:r>
            <a:br>
              <a:rPr lang="en-US" sz="1800" dirty="0">
                <a:ea typeface="ＭＳ Ｐゴシック" pitchFamily="34" charset="-128"/>
              </a:rPr>
            </a:br>
            <a:r>
              <a:rPr lang="en-US" dirty="0">
                <a:ea typeface="ＭＳ Ｐゴシック" pitchFamily="34" charset="-128"/>
              </a:rPr>
              <a:t>Why Routing?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24" y="1407886"/>
            <a:ext cx="7602989" cy="8708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router is responsible for the routing of traffic between networks.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600" t="22044" r="42035" b="13535"/>
          <a:stretch/>
        </p:blipFill>
        <p:spPr>
          <a:xfrm>
            <a:off x="1897038" y="2278743"/>
            <a:ext cx="5227093" cy="4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6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Statically Learned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Static Route Example</a:t>
            </a:r>
          </a:p>
        </p:txBody>
      </p:sp>
      <p:pic>
        <p:nvPicPr>
          <p:cNvPr id="5" name="Content Placeholder 4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20736" r="45205" b="20079"/>
          <a:stretch/>
        </p:blipFill>
        <p:spPr>
          <a:xfrm>
            <a:off x="1162148" y="1310640"/>
            <a:ext cx="6122572" cy="5158834"/>
          </a:xfrm>
        </p:spPr>
      </p:pic>
    </p:spTree>
    <p:extLst>
      <p:ext uri="{BB962C8B-B14F-4D97-AF65-F5344CB8AC3E}">
        <p14:creationId xmlns:p14="http://schemas.microsoft.com/office/powerpoint/2010/main" val="2527273895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Statically Learned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Static Route Example (cont.)</a:t>
            </a:r>
          </a:p>
        </p:txBody>
      </p:sp>
      <p:pic>
        <p:nvPicPr>
          <p:cNvPr id="3" name="Content Placeholder 2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3486" r="42981" b="19863"/>
          <a:stretch/>
        </p:blipFill>
        <p:spPr>
          <a:xfrm>
            <a:off x="1046480" y="1796902"/>
            <a:ext cx="6515314" cy="4949338"/>
          </a:xfrm>
        </p:spPr>
      </p:pic>
      <p:sp>
        <p:nvSpPr>
          <p:cNvPr id="4" name="TextBox 3"/>
          <p:cNvSpPr txBox="1"/>
          <p:nvPr/>
        </p:nvSpPr>
        <p:spPr>
          <a:xfrm>
            <a:off x="1309850" y="1510670"/>
            <a:ext cx="625194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Entering and Verifying a Static Route</a:t>
            </a:r>
          </a:p>
        </p:txBody>
      </p:sp>
    </p:spTree>
    <p:extLst>
      <p:ext uri="{BB962C8B-B14F-4D97-AF65-F5344CB8AC3E}">
        <p14:creationId xmlns:p14="http://schemas.microsoft.com/office/powerpoint/2010/main" val="1023051435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Statically Learned Routes</a:t>
            </a:r>
            <a:br>
              <a:rPr lang="en-US" dirty="0">
                <a:latin typeface="Arial" charset="0"/>
              </a:rPr>
            </a:br>
            <a:r>
              <a:rPr lang="en-US" dirty="0"/>
              <a:t>Static IPv6 Route Examples</a:t>
            </a:r>
          </a:p>
        </p:txBody>
      </p:sp>
      <p:pic>
        <p:nvPicPr>
          <p:cNvPr id="5" name="Content Placeholder 4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20451" r="42982" b="40310"/>
          <a:stretch/>
        </p:blipFill>
        <p:spPr>
          <a:xfrm>
            <a:off x="1391920" y="1203745"/>
            <a:ext cx="5772897" cy="2778976"/>
          </a:xfrm>
        </p:spPr>
      </p:pic>
      <p:pic>
        <p:nvPicPr>
          <p:cNvPr id="6" name="Picture 5" descr="Routing and Switching Essentials - Mozilla Firefox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50667" r="42557" b="9723"/>
          <a:stretch/>
        </p:blipFill>
        <p:spPr>
          <a:xfrm>
            <a:off x="1544320" y="3982720"/>
            <a:ext cx="5620497" cy="27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2178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Dynamic Routing Protocols</a:t>
            </a:r>
            <a:br>
              <a:rPr lang="en-US" dirty="0">
                <a:latin typeface="Arial" charset="0"/>
              </a:rPr>
            </a:br>
            <a:r>
              <a:rPr lang="en-US" dirty="0"/>
              <a:t>Dynamic Routing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68" y="1232592"/>
            <a:ext cx="3617213" cy="4973057"/>
          </a:xfrm>
        </p:spPr>
        <p:txBody>
          <a:bodyPr/>
          <a:lstStyle/>
          <a:p>
            <a:r>
              <a:rPr lang="en-US" sz="2000" dirty="0"/>
              <a:t>Dynamic routing is used by routers to share information about the reachability and status of remote networks.</a:t>
            </a:r>
          </a:p>
          <a:p>
            <a:r>
              <a:rPr lang="en-US" sz="2000" dirty="0"/>
              <a:t> It p</a:t>
            </a:r>
            <a:r>
              <a:rPr lang="en-US" sz="2000" dirty="0">
                <a:cs typeface="Arial" charset="0"/>
              </a:rPr>
              <a:t>erforms</a:t>
            </a:r>
            <a:r>
              <a:rPr lang="en-US" sz="2000" dirty="0"/>
              <a:t> network discovery and maintains routing tables.</a:t>
            </a:r>
          </a:p>
          <a:p>
            <a:r>
              <a:rPr lang="en-US" sz="2000" dirty="0"/>
              <a:t>Routers have converged after they have finished exchanging and updating their routing tables.</a:t>
            </a:r>
          </a:p>
        </p:txBody>
      </p:sp>
      <p:pic>
        <p:nvPicPr>
          <p:cNvPr id="5" name="Picture 4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7946" r="40111" b="4960"/>
          <a:stretch/>
        </p:blipFill>
        <p:spPr>
          <a:xfrm>
            <a:off x="3671150" y="1544321"/>
            <a:ext cx="5333496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0501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Dynamic Routing Protocols</a:t>
            </a:r>
            <a:br>
              <a:rPr lang="en-US" dirty="0">
                <a:latin typeface="Arial" charset="0"/>
              </a:rPr>
            </a:br>
            <a:r>
              <a:rPr lang="en-US" dirty="0"/>
              <a:t>IPv4 Routing Protocols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3596" y="1378896"/>
            <a:ext cx="8364916" cy="49730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Cisco routers can support a variety of dynamic IPv4 routing protocols including:</a:t>
            </a:r>
          </a:p>
          <a:p>
            <a:pPr lvl="1"/>
            <a:r>
              <a:rPr lang="en-US" sz="1600" b="1" dirty="0"/>
              <a:t>EIGRP –</a:t>
            </a:r>
            <a:r>
              <a:rPr lang="en-US" sz="1600" dirty="0"/>
              <a:t> Enhanced Interior Gateway Routing Protocol</a:t>
            </a:r>
          </a:p>
          <a:p>
            <a:pPr lvl="1"/>
            <a:r>
              <a:rPr lang="en-US" sz="1600" b="1" dirty="0"/>
              <a:t>OSPF –</a:t>
            </a:r>
            <a:r>
              <a:rPr lang="en-US" sz="1600" dirty="0"/>
              <a:t> Open Shortest Path First</a:t>
            </a:r>
          </a:p>
          <a:p>
            <a:pPr lvl="1"/>
            <a:r>
              <a:rPr lang="en-US" sz="1600" b="1" dirty="0"/>
              <a:t>IS-IS –</a:t>
            </a:r>
            <a:r>
              <a:rPr lang="en-US" sz="1600" dirty="0"/>
              <a:t> Intermediate System-to-Intermediate System</a:t>
            </a:r>
          </a:p>
          <a:p>
            <a:pPr lvl="1"/>
            <a:r>
              <a:rPr lang="en-US" sz="1600" b="1" dirty="0"/>
              <a:t>RIP –</a:t>
            </a:r>
            <a:r>
              <a:rPr lang="en-US" sz="1600" dirty="0"/>
              <a:t> Routing Information Protocol</a:t>
            </a:r>
          </a:p>
          <a:p>
            <a:pPr marL="0" indent="0">
              <a:buNone/>
            </a:pPr>
            <a:r>
              <a:rPr lang="en-US" sz="2000" dirty="0"/>
              <a:t>Use the </a:t>
            </a:r>
            <a:r>
              <a:rPr lang="en-US" sz="2000" b="1" dirty="0"/>
              <a:t>router ? </a:t>
            </a:r>
            <a:r>
              <a:rPr lang="en-US" sz="2000" dirty="0"/>
              <a:t>Command in global configuration mode to determine which routing protocols are supported by the IOS.</a:t>
            </a:r>
          </a:p>
        </p:txBody>
      </p:sp>
      <p:pic>
        <p:nvPicPr>
          <p:cNvPr id="3" name="Picture 2" descr="Routing and Switching Essentials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52796" r="40799" b="12538"/>
          <a:stretch/>
        </p:blipFill>
        <p:spPr>
          <a:xfrm>
            <a:off x="1753436" y="4187952"/>
            <a:ext cx="5465235" cy="23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5931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>
                <a:latin typeface="Arial" charset="0"/>
              </a:rPr>
              <a:t>Dynamic Routing Protocols</a:t>
            </a:r>
            <a:br>
              <a:rPr lang="en-US" dirty="0">
                <a:latin typeface="Arial" charset="0"/>
              </a:rPr>
            </a:br>
            <a:r>
              <a:rPr lang="en-US" dirty="0"/>
              <a:t>IPv4 Dynamic Routing Examples </a:t>
            </a:r>
          </a:p>
        </p:txBody>
      </p:sp>
      <p:pic>
        <p:nvPicPr>
          <p:cNvPr id="4" name="Content Placeholder 3" descr="Routing and Switching Essentials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20646" r="37378" b="11278"/>
          <a:stretch/>
        </p:blipFill>
        <p:spPr>
          <a:xfrm>
            <a:off x="1280161" y="1470336"/>
            <a:ext cx="6915948" cy="4992224"/>
          </a:xfrm>
        </p:spPr>
      </p:pic>
    </p:spTree>
    <p:extLst>
      <p:ext uri="{BB962C8B-B14F-4D97-AF65-F5344CB8AC3E}">
        <p14:creationId xmlns:p14="http://schemas.microsoft.com/office/powerpoint/2010/main" val="80997033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ctr"/>
          <a:lstStyle/>
          <a:p>
            <a:endParaRPr lang="en-US"/>
          </a:p>
        </p:txBody>
      </p:sp>
      <p:pic>
        <p:nvPicPr>
          <p:cNvPr id="121858" name="Picture 3" descr="CNA_largo-onwhi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2741613"/>
            <a:ext cx="60975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36819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095" y="1349829"/>
            <a:ext cx="7602989" cy="380274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Routers are specialized computers containing the following required components to operate: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/>
              <a:t>Central processing unit (CPU)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/>
              <a:t>Operating system (OS)  - Routers use Cisco IOS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/>
              <a:t>Memory and storage (RAM, ROM, NVRAM, Flash, hard drive)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00" y="435656"/>
            <a:ext cx="8509000" cy="838200"/>
          </a:xfrm>
        </p:spPr>
        <p:txBody>
          <a:bodyPr/>
          <a:lstStyle/>
          <a:p>
            <a:r>
              <a:rPr lang="en-US" sz="1800" dirty="0"/>
              <a:t>Router Functions</a:t>
            </a:r>
            <a:br>
              <a:rPr lang="en-US" dirty="0"/>
            </a:br>
            <a:r>
              <a:rPr lang="en-US" dirty="0"/>
              <a:t>Routers are Computers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687" t="24627" r="37015" b="19253"/>
          <a:stretch/>
        </p:blipFill>
        <p:spPr>
          <a:xfrm>
            <a:off x="1500673" y="2978836"/>
            <a:ext cx="5691698" cy="35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9868" y="451310"/>
            <a:ext cx="8445500" cy="854756"/>
          </a:xfrm>
        </p:spPr>
        <p:txBody>
          <a:bodyPr/>
          <a:lstStyle/>
          <a:p>
            <a:r>
              <a:rPr lang="en-US" sz="1800" dirty="0"/>
              <a:t>Router Functions</a:t>
            </a:r>
            <a:br>
              <a:rPr lang="en-US" dirty="0"/>
            </a:br>
            <a:r>
              <a:rPr lang="en-US" dirty="0"/>
              <a:t>Routers are Computers (cont.)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7522" t="29636" r="18120" b="14683"/>
          <a:stretch>
            <a:fillRect/>
          </a:stretch>
        </p:blipFill>
        <p:spPr bwMode="auto">
          <a:xfrm>
            <a:off x="1272988" y="1306066"/>
            <a:ext cx="6093256" cy="55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4583" y="1542357"/>
            <a:ext cx="7602989" cy="8708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Routers use specialized ports and network interface cards to interconnect to other networks.</a:t>
            </a:r>
          </a:p>
        </p:txBody>
      </p:sp>
    </p:spTree>
    <p:extLst>
      <p:ext uri="{BB962C8B-B14F-4D97-AF65-F5344CB8AC3E}">
        <p14:creationId xmlns:p14="http://schemas.microsoft.com/office/powerpoint/2010/main" val="292132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68" y="394392"/>
            <a:ext cx="8772157" cy="466220"/>
          </a:xfrm>
        </p:spPr>
        <p:txBody>
          <a:bodyPr/>
          <a:lstStyle/>
          <a:p>
            <a:pPr eaLnBrk="1" hangingPunct="1"/>
            <a:r>
              <a:rPr lang="en-US" sz="1800" dirty="0"/>
              <a:t>Router Memory Functions</a:t>
            </a:r>
            <a:endParaRPr lang="en-US" dirty="0">
              <a:solidFill>
                <a:srgbClr val="00B0F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305" t="25926" r="44028" b="19877"/>
          <a:stretch/>
        </p:blipFill>
        <p:spPr>
          <a:xfrm>
            <a:off x="615868" y="860612"/>
            <a:ext cx="7928156" cy="58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9979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71" y="433761"/>
            <a:ext cx="8145462" cy="838200"/>
          </a:xfrm>
        </p:spPr>
        <p:txBody>
          <a:bodyPr/>
          <a:lstStyle/>
          <a:p>
            <a:r>
              <a:rPr lang="en-US" sz="1800" dirty="0"/>
              <a:t>Router Functions</a:t>
            </a:r>
            <a:br>
              <a:rPr lang="en-US" dirty="0"/>
            </a:br>
            <a:r>
              <a:rPr lang="en-US" dirty="0"/>
              <a:t>Routers Choose Best Paths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458" y="1437731"/>
            <a:ext cx="7940675" cy="3571875"/>
          </a:xfrm>
        </p:spPr>
        <p:txBody>
          <a:bodyPr/>
          <a:lstStyle/>
          <a:p>
            <a:r>
              <a:rPr lang="en-US" sz="2000" dirty="0"/>
              <a:t>Routers use </a:t>
            </a:r>
            <a:r>
              <a:rPr lang="en-US" sz="2000" u="sng" dirty="0"/>
              <a:t>static routes </a:t>
            </a:r>
            <a:r>
              <a:rPr lang="en-US" sz="2000" dirty="0"/>
              <a:t>and </a:t>
            </a:r>
            <a:r>
              <a:rPr lang="en-US" sz="2000" u="sng" dirty="0"/>
              <a:t>dynamic routing protocols </a:t>
            </a:r>
            <a:r>
              <a:rPr lang="en-US" sz="2000" dirty="0"/>
              <a:t>to learn about remote networks and build their routing tables.</a:t>
            </a:r>
          </a:p>
          <a:p>
            <a:r>
              <a:rPr lang="en-US" sz="2000" dirty="0"/>
              <a:t>Routers use </a:t>
            </a:r>
            <a:r>
              <a:rPr lang="en-US" sz="2000" u="sng" dirty="0"/>
              <a:t>routing tables </a:t>
            </a:r>
            <a:r>
              <a:rPr lang="en-US" sz="2000" dirty="0"/>
              <a:t>to determine the best path to send packets.</a:t>
            </a:r>
          </a:p>
          <a:p>
            <a:r>
              <a:rPr lang="en-US" sz="2000" u="sng" dirty="0"/>
              <a:t>Routers encapsulate </a:t>
            </a:r>
            <a:r>
              <a:rPr lang="en-US" sz="2000" dirty="0"/>
              <a:t>the packet and forward it to the interface indicated in routing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015" t="22099" r="42221" b="51234"/>
          <a:stretch/>
        </p:blipFill>
        <p:spPr>
          <a:xfrm>
            <a:off x="841233" y="3727576"/>
            <a:ext cx="7454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194" y="1392072"/>
            <a:ext cx="3710106" cy="4970628"/>
          </a:xfrm>
        </p:spPr>
        <p:txBody>
          <a:bodyPr/>
          <a:lstStyle/>
          <a:p>
            <a:r>
              <a:rPr lang="en-US" sz="2000" b="1" dirty="0"/>
              <a:t>Process switching </a:t>
            </a:r>
            <a:r>
              <a:rPr lang="en-US" sz="2000" dirty="0"/>
              <a:t>– An older packet forwarding mechanism still available for Cisco routers.</a:t>
            </a:r>
          </a:p>
          <a:p>
            <a:r>
              <a:rPr lang="en-US" sz="2000" b="1" dirty="0"/>
              <a:t>Fast switching </a:t>
            </a:r>
            <a:r>
              <a:rPr lang="en-US" sz="2000" dirty="0"/>
              <a:t>– A common packet forwarding mechanism which uses a fast-switching cache to store next hop information.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Cisco Express Forwarding (CEF) </a:t>
            </a:r>
            <a:r>
              <a:rPr lang="en-US" sz="2000" dirty="0"/>
              <a:t>– The most recent, fastest, and preferred Cisco IOS packet-forwarding mechanism.  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903" y="426871"/>
            <a:ext cx="8487201" cy="870489"/>
          </a:xfrm>
        </p:spPr>
        <p:txBody>
          <a:bodyPr/>
          <a:lstStyle/>
          <a:p>
            <a:r>
              <a:rPr lang="en-US" sz="1800" dirty="0"/>
              <a:t>Router Functions</a:t>
            </a:r>
            <a:br>
              <a:rPr lang="en-US" dirty="0"/>
            </a:br>
            <a:r>
              <a:rPr lang="en-US" dirty="0"/>
              <a:t>Packet Forwarding Methods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8709" t="31548" r="28287" b="17063"/>
          <a:stretch>
            <a:fillRect/>
          </a:stretch>
        </p:blipFill>
        <p:spPr bwMode="auto">
          <a:xfrm>
            <a:off x="3914163" y="1603338"/>
            <a:ext cx="5089391" cy="47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0805338"/>
      </p:ext>
    </p:extLst>
  </p:cSld>
  <p:clrMapOvr>
    <a:masterClrMapping/>
  </p:clrMapOvr>
</p:sld>
</file>

<file path=ppt/theme/theme1.xml><?xml version="1.0" encoding="utf-8"?>
<a:theme xmlns:a="http://schemas.openxmlformats.org/drawingml/2006/main" name="PPT-TMPLT-WHT_C">
  <a:themeElements>
    <a:clrScheme name="PPT-TMPLT-WHT_C 1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PPT-TMPLT-WHT_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-TMPLT-WHT_C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Acad-4F_PPT-WHT_060408">
  <a:themeElements>
    <a:clrScheme name="Oct_2006_Cisco White Template 1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28958</TotalTime>
  <Pages>28</Pages>
  <Words>1718</Words>
  <Application>Microsoft Office PowerPoint</Application>
  <PresentationFormat>On-screen Show (4:3)</PresentationFormat>
  <Paragraphs>318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ＭＳ Ｐゴシック</vt:lpstr>
      <vt:lpstr>Arial</vt:lpstr>
      <vt:lpstr>Courier New</vt:lpstr>
      <vt:lpstr>Wingdings</vt:lpstr>
      <vt:lpstr>PPT-TMPLT-WHT_C</vt:lpstr>
      <vt:lpstr>NetAcad-4F_PPT-WHT_060408</vt:lpstr>
      <vt:lpstr>Chapter 1: Router Initial Configuration</vt:lpstr>
      <vt:lpstr>Chapter 1 - Sections &amp; Objectives</vt:lpstr>
      <vt:lpstr>Router Functions Characteristics of a Network</vt:lpstr>
      <vt:lpstr>Router Functions Why Routing?</vt:lpstr>
      <vt:lpstr>Router Functions Routers are Computers</vt:lpstr>
      <vt:lpstr>Router Functions Routers are Computers (cont.)</vt:lpstr>
      <vt:lpstr>Router Memory Functions</vt:lpstr>
      <vt:lpstr>Router Functions Routers Choose Best Paths</vt:lpstr>
      <vt:lpstr>Router Functions Packet Forwarding Methods</vt:lpstr>
      <vt:lpstr>Connect Devices Default Gateways</vt:lpstr>
      <vt:lpstr>Connect devices Device LEDs</vt:lpstr>
      <vt:lpstr>Connect Devices Console Access</vt:lpstr>
      <vt:lpstr>Connect Devices Enable IP on a Switch</vt:lpstr>
      <vt:lpstr>Router Basic Settings Configure Router Basic Settings </vt:lpstr>
      <vt:lpstr>Router Basic Settings Configure an IPv4 Router Interface</vt:lpstr>
      <vt:lpstr>Router Basic Settings Configure an IPv4 Loopback Interface</vt:lpstr>
      <vt:lpstr>Verify Connectivity of Directly Connected Networks Verify Interface Settings</vt:lpstr>
      <vt:lpstr>Verify Connectivity of Directly Connected Networks Look at the route table</vt:lpstr>
      <vt:lpstr>Verify Connectivity of Directly Connected Networks  Filter Show Command Output</vt:lpstr>
      <vt:lpstr>Verify Connectivity of Directly Connected Networks Command History Feature</vt:lpstr>
      <vt:lpstr>1.2 Routing Decisions</vt:lpstr>
      <vt:lpstr>Switching Packets Between Networks Router Switching Function</vt:lpstr>
      <vt:lpstr>Switching Packets Between Networks Send a Packet</vt:lpstr>
      <vt:lpstr>Switching Packets Between Networks Forward to Next Hop</vt:lpstr>
      <vt:lpstr>Switching Packets Between Networks Packet Routing</vt:lpstr>
      <vt:lpstr>Switching Packets Between Networks Reach the Destination</vt:lpstr>
      <vt:lpstr>Path Determination Routing Decisions</vt:lpstr>
      <vt:lpstr>Path Determination Best Path</vt:lpstr>
      <vt:lpstr>Path Determination Load Balancing</vt:lpstr>
      <vt:lpstr>Path Determination Administrative Distance</vt:lpstr>
      <vt:lpstr>1.3 Router Operation</vt:lpstr>
      <vt:lpstr>Analyze the Routing Table The Routing Table</vt:lpstr>
      <vt:lpstr>Analyze the Routing Table Routing Table Sources</vt:lpstr>
      <vt:lpstr>Analyze the Routing Table Routing Table Sources (cont.)</vt:lpstr>
      <vt:lpstr>Analyze the Routing Table Remote Network Routing Entries</vt:lpstr>
      <vt:lpstr>Directly Connected Routes Directly Connected Interfaces</vt:lpstr>
      <vt:lpstr>Directly Connected Routes Directly Connected Routing Table Entries</vt:lpstr>
      <vt:lpstr>Directly Connected Routes Directly Connected Example</vt:lpstr>
      <vt:lpstr>Statically Learned Routes Static Routes</vt:lpstr>
      <vt:lpstr>Statically Learned Routes Static Route Example</vt:lpstr>
      <vt:lpstr>Statically Learned Routes Static Route Example (cont.)</vt:lpstr>
      <vt:lpstr>Statically Learned Routes Static IPv6 Route Examples</vt:lpstr>
      <vt:lpstr>Dynamic Routing Protocols Dynamic Routing</vt:lpstr>
      <vt:lpstr>Dynamic Routing Protocols IPv4 Routing Protocols </vt:lpstr>
      <vt:lpstr>Dynamic Routing Protocols IPv4 Dynamic Routing Examples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 PC v4.0 Chapter 1</dc:title>
  <dc:creator>Karen Alderson</dc:creator>
  <cp:lastModifiedBy>carlos c</cp:lastModifiedBy>
  <cp:revision>1117</cp:revision>
  <cp:lastPrinted>1999-01-27T00:54:54Z</cp:lastPrinted>
  <dcterms:created xsi:type="dcterms:W3CDTF">2006-10-23T15:07:30Z</dcterms:created>
  <dcterms:modified xsi:type="dcterms:W3CDTF">2018-01-07T03:32:56Z</dcterms:modified>
</cp:coreProperties>
</file>