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945" r:id="rId2"/>
  </p:sldMasterIdLst>
  <p:notesMasterIdLst>
    <p:notesMasterId r:id="rId21"/>
  </p:notesMasterIdLst>
  <p:handoutMasterIdLst>
    <p:handoutMasterId r:id="rId22"/>
  </p:handoutMasterIdLst>
  <p:sldIdLst>
    <p:sldId id="500" r:id="rId3"/>
    <p:sldId id="786" r:id="rId4"/>
    <p:sldId id="791" r:id="rId5"/>
    <p:sldId id="912" r:id="rId6"/>
    <p:sldId id="910" r:id="rId7"/>
    <p:sldId id="911" r:id="rId8"/>
    <p:sldId id="906" r:id="rId9"/>
    <p:sldId id="914" r:id="rId10"/>
    <p:sldId id="913" r:id="rId11"/>
    <p:sldId id="915" r:id="rId12"/>
    <p:sldId id="916" r:id="rId13"/>
    <p:sldId id="922" r:id="rId14"/>
    <p:sldId id="917" r:id="rId15"/>
    <p:sldId id="918" r:id="rId16"/>
    <p:sldId id="919" r:id="rId17"/>
    <p:sldId id="920" r:id="rId18"/>
    <p:sldId id="882" r:id="rId19"/>
    <p:sldId id="883" r:id="rId20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e Gibbons" initials="JG" lastIdx="12" clrIdx="0"/>
  <p:cmAuthor id="1" name="Rodrigo Floriano" initials="RF" lastIdx="2" clrIdx="1"/>
  <p:cmAuthor id="2" name="Barbara Crews" initials="BC" lastIdx="1" clrIdx="2">
    <p:extLst/>
  </p:cmAuthor>
  <p:cmAuthor id="3" name="Barbara Crews" initials="BC [2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4"/>
    <a:srgbClr val="678DC5"/>
    <a:srgbClr val="3E67A4"/>
    <a:srgbClr val="3E8DC5"/>
    <a:srgbClr val="5F5F65"/>
    <a:srgbClr val="7E7E86"/>
    <a:srgbClr val="FFFFFF"/>
    <a:srgbClr val="8E8E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73" autoAdjust="0"/>
    <p:restoredTop sz="89302" autoAdjust="0"/>
  </p:normalViewPr>
  <p:slideViewPr>
    <p:cSldViewPr snapToGrid="0">
      <p:cViewPr varScale="1">
        <p:scale>
          <a:sx n="67" d="100"/>
          <a:sy n="67" d="100"/>
        </p:scale>
        <p:origin x="33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2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3.xml"/><Relationship Id="rId3" Type="http://schemas.openxmlformats.org/officeDocument/2006/relationships/slide" Target="slides/slide7.xml"/><Relationship Id="rId7" Type="http://schemas.openxmlformats.org/officeDocument/2006/relationships/slide" Target="slides/slide12.xml"/><Relationship Id="rId12" Type="http://schemas.openxmlformats.org/officeDocument/2006/relationships/slide" Target="slides/slide18.xml"/><Relationship Id="rId2" Type="http://schemas.openxmlformats.org/officeDocument/2006/relationships/slide" Target="slides/slide5.xml"/><Relationship Id="rId1" Type="http://schemas.openxmlformats.org/officeDocument/2006/relationships/slide" Target="slides/slide4.xml"/><Relationship Id="rId6" Type="http://schemas.openxmlformats.org/officeDocument/2006/relationships/slide" Target="slides/slide11.xml"/><Relationship Id="rId11" Type="http://schemas.openxmlformats.org/officeDocument/2006/relationships/slide" Target="slides/slide16.xml"/><Relationship Id="rId5" Type="http://schemas.openxmlformats.org/officeDocument/2006/relationships/slide" Target="slides/slide9.xml"/><Relationship Id="rId10" Type="http://schemas.openxmlformats.org/officeDocument/2006/relationships/slide" Target="slides/slide15.xml"/><Relationship Id="rId4" Type="http://schemas.openxmlformats.org/officeDocument/2006/relationships/slide" Target="slides/slide8.xml"/><Relationship Id="rId9" Type="http://schemas.openxmlformats.org/officeDocument/2006/relationships/slide" Target="slides/slide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12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5124" name="Line 13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14"/>
          <p:cNvSpPr>
            <a:spLocks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/>
          <a:p>
            <a:pPr algn="r" defTabSz="903288">
              <a:lnSpc>
                <a:spcPct val="100000"/>
              </a:lnSpc>
            </a:pPr>
            <a:fld id="{22244E67-557B-7741-B9F5-F61AA18495DF}" type="slidenum">
              <a:rPr lang="en-US" sz="800"/>
              <a:pPr algn="r" defTabSz="903288">
                <a:lnSpc>
                  <a:spcPct val="100000"/>
                </a:lnSpc>
              </a:pPr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181015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6148" name="Line 10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19" tIns="0" rIns="18819" bIns="0" numCol="1" anchor="b" anchorCtr="0" compatLnSpc="1">
            <a:prstTxWarp prst="textNoShape">
              <a:avLst/>
            </a:prstTxWarp>
          </a:bodyPr>
          <a:lstStyle>
            <a:lvl1pPr algn="r" defTabSz="903288">
              <a:lnSpc>
                <a:spcPct val="100000"/>
              </a:lnSpc>
              <a:defRPr sz="800" smtClean="0">
                <a:cs typeface="+mn-cs"/>
              </a:defRPr>
            </a:lvl1pPr>
          </a:lstStyle>
          <a:p>
            <a:pPr>
              <a:defRPr/>
            </a:pPr>
            <a:fld id="{F4CE0E46-7F05-B940-8356-5580BE265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0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25" y="244475"/>
            <a:ext cx="5321300" cy="3990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8350" y="4378325"/>
            <a:ext cx="5468938" cy="4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7" tIns="50185" rIns="95667" bIns="50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6460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D9030C1-C977-B14B-8EB7-BA2B30FCDB63}" type="slidenum">
              <a:rPr lang="en-US" sz="800"/>
              <a:pPr/>
              <a:t>1</a:t>
            </a:fld>
            <a:endParaRPr lang="en-US" sz="80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>
              <a:buFontTx/>
              <a:buNone/>
            </a:pPr>
            <a:r>
              <a:rPr lang="en-US" b="0" dirty="0"/>
              <a:t>Routing</a:t>
            </a:r>
            <a:r>
              <a:rPr lang="en-US" b="0" baseline="0" dirty="0"/>
              <a:t> and Switching Essentials v6.0</a:t>
            </a:r>
            <a:endParaRPr lang="en-US" b="0" dirty="0"/>
          </a:p>
          <a:p>
            <a:pPr>
              <a:buFontTx/>
              <a:buNone/>
            </a:pPr>
            <a:r>
              <a:rPr lang="en-US" sz="1300" b="0" dirty="0"/>
              <a:t>Chapter 10: Device Discovery, Management,</a:t>
            </a:r>
            <a:r>
              <a:rPr lang="en-US" sz="1300" b="0" baseline="0" dirty="0"/>
              <a:t> and Maintenance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476943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2A389-8690-465F-BB28-DC61C90E42E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>
              <a:buFontTx/>
              <a:buNone/>
            </a:pPr>
            <a:r>
              <a:rPr lang="en-US" b="0" dirty="0"/>
              <a:t>Routing</a:t>
            </a:r>
            <a:r>
              <a:rPr lang="en-US" b="0" baseline="0" dirty="0"/>
              <a:t> and Switching Essentials v6.0</a:t>
            </a:r>
            <a:endParaRPr lang="en-US" b="0" dirty="0"/>
          </a:p>
          <a:p>
            <a:pPr>
              <a:buFontTx/>
              <a:buNone/>
            </a:pPr>
            <a:r>
              <a:rPr lang="en-US" sz="1300" b="0" dirty="0"/>
              <a:t>Chapter 10: Device Discovery, Management,</a:t>
            </a:r>
            <a:r>
              <a:rPr lang="en-US" sz="1300" b="0" baseline="0" dirty="0"/>
              <a:t> and Maintenance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1671625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11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/>
              <a:t>10.3 - Device Maintenance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10.3.1 – Router and Switch File Maintenance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583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12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/>
              <a:t>10.3 - Device Maintenance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10.3.1 – Router and Switch File Maintenance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912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13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/>
              <a:t>10.3 - Device Maintenance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10.3.2 – IOS System</a:t>
            </a:r>
            <a:r>
              <a:rPr lang="en-US" baseline="0" dirty="0">
                <a:latin typeface="Arial" charset="0"/>
              </a:rPr>
              <a:t>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846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14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/>
              <a:t>10.3 - Device Maintenance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10.3.3 – IOS Image</a:t>
            </a:r>
            <a:r>
              <a:rPr lang="en-US" baseline="0" dirty="0">
                <a:latin typeface="Arial" charset="0"/>
              </a:rPr>
              <a:t>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3240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15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/>
              <a:t>10.3 - Device Maintenance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10.3.4 – Software Licensing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3949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16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/>
              <a:t>10.3 - Device Maintenance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10.3.5 – License</a:t>
            </a:r>
            <a:r>
              <a:rPr lang="en-US" baseline="0" dirty="0">
                <a:latin typeface="Arial" charset="0"/>
              </a:rPr>
              <a:t> Verification and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0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2A389-8690-465F-BB28-DC61C90E42E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>
              <a:buFontTx/>
              <a:buNone/>
            </a:pPr>
            <a:r>
              <a:rPr lang="en-US" b="0" dirty="0"/>
              <a:t>Routing</a:t>
            </a:r>
            <a:r>
              <a:rPr lang="en-US" b="0" baseline="0" dirty="0"/>
              <a:t> and Switching Essentials v6.0</a:t>
            </a:r>
            <a:endParaRPr lang="en-US" b="0" dirty="0"/>
          </a:p>
          <a:p>
            <a:pPr>
              <a:buFontTx/>
              <a:buNone/>
            </a:pPr>
            <a:r>
              <a:rPr lang="en-US" sz="1300" b="0" dirty="0"/>
              <a:t>Chapter 10: Device Discovery, Management,</a:t>
            </a:r>
            <a:r>
              <a:rPr lang="en-US" sz="1300" b="0" baseline="0" dirty="0"/>
              <a:t> and Maintenance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6333652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18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10.4.1.1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- </a:t>
            </a:r>
            <a:r>
              <a:rPr lang="en-US" dirty="0">
                <a:latin typeface="Arial" charset="0"/>
              </a:rPr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828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7C839C26-801B-42B6-A101-60F37FE2B0A8}" type="slidenum">
              <a:rPr lang="en-US" sz="800" b="0"/>
              <a:pPr algn="r"/>
              <a:t>2</a:t>
            </a:fld>
            <a:endParaRPr lang="en-US" sz="800" b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805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2A389-8690-465F-BB28-DC61C90E42E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>
              <a:buFontTx/>
              <a:buNone/>
            </a:pPr>
            <a:r>
              <a:rPr lang="en-US" b="0" dirty="0"/>
              <a:t>Routing</a:t>
            </a:r>
            <a:r>
              <a:rPr lang="en-US" b="0" baseline="0" dirty="0"/>
              <a:t> and Switching Essentials v6.0</a:t>
            </a:r>
            <a:endParaRPr lang="en-US" b="0" dirty="0"/>
          </a:p>
          <a:p>
            <a:pPr>
              <a:buFontTx/>
              <a:buNone/>
            </a:pPr>
            <a:r>
              <a:rPr lang="en-US" sz="1300" b="0" dirty="0"/>
              <a:t>Chapter 10: Device Discovery, Management,</a:t>
            </a:r>
            <a:r>
              <a:rPr lang="en-US" sz="1300" b="0" baseline="0" dirty="0"/>
              <a:t> and Maintenance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867733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4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/>
              <a:t>10.1 - Device Discovery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10.1.1 - Device Discovery with CDP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8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5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/>
              <a:t>10.1 - Device Discovery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10.1.2 - Device Discovery with LLDP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53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2A389-8690-465F-BB28-DC61C90E42E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>
              <a:buFontTx/>
              <a:buNone/>
            </a:pPr>
            <a:r>
              <a:rPr lang="en-US" b="0" dirty="0"/>
              <a:t>Routing</a:t>
            </a:r>
            <a:r>
              <a:rPr lang="en-US" b="0" baseline="0" dirty="0"/>
              <a:t> and Switching Essentials v6.0</a:t>
            </a:r>
            <a:endParaRPr lang="en-US" b="0" dirty="0"/>
          </a:p>
          <a:p>
            <a:pPr>
              <a:buFontTx/>
              <a:buNone/>
            </a:pPr>
            <a:r>
              <a:rPr lang="en-US" sz="1300" b="0" dirty="0"/>
              <a:t>Chapter 10: Device Discovery, Management,</a:t>
            </a:r>
            <a:r>
              <a:rPr lang="en-US" sz="1300" b="0" baseline="0" dirty="0"/>
              <a:t> and Maintenance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449845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7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/>
              <a:t>10.2 - Device Management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10.2.1 - Implement</a:t>
            </a:r>
            <a:r>
              <a:rPr lang="en-US" baseline="0" dirty="0">
                <a:latin typeface="Arial" charset="0"/>
              </a:rPr>
              <a:t> NTP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563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8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/>
              <a:t>10.2 - Device Management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10.2.2 – Syslog</a:t>
            </a:r>
            <a:r>
              <a:rPr lang="en-US" baseline="0" dirty="0">
                <a:latin typeface="Arial" charset="0"/>
              </a:rPr>
              <a:t>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781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9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dirty="0"/>
              <a:t>10.2 - Device Management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10.2.3 – Syslog Configuration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178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_CoverArt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93888"/>
            <a:ext cx="9140825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Chapter 1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C7FBAF0-BCF5-8741-945F-3C6763791038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pic>
        <p:nvPicPr>
          <p:cNvPr id="9" name="Picture 9" descr="Cisco_NewLog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Cis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47" name="Rectangle 7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902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5402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752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798513"/>
            <a:ext cx="2035175" cy="478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798513"/>
            <a:ext cx="5957887" cy="478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766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98513"/>
            <a:ext cx="8145462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55638" y="2014538"/>
            <a:ext cx="7940675" cy="3571875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69748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_4face_02120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1350"/>
            <a:ext cx="91440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78"/>
          <p:cNvSpPr>
            <a:spLocks noChangeArrowheads="1"/>
          </p:cNvSpPr>
          <p:nvPr/>
        </p:nvSpPr>
        <p:spPr bwMode="auto">
          <a:xfrm>
            <a:off x="4498975" y="6672263"/>
            <a:ext cx="20224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2008 Cisco Systems, Inc. All rights reserved.</a:t>
            </a:r>
          </a:p>
        </p:txBody>
      </p:sp>
      <p:sp>
        <p:nvSpPr>
          <p:cNvPr id="6" name="Rectangle 279"/>
          <p:cNvSpPr>
            <a:spLocks noChangeArrowheads="1"/>
          </p:cNvSpPr>
          <p:nvPr/>
        </p:nvSpPr>
        <p:spPr bwMode="auto">
          <a:xfrm>
            <a:off x="6896100" y="6672263"/>
            <a:ext cx="877888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Confidential</a:t>
            </a:r>
          </a:p>
        </p:txBody>
      </p:sp>
      <p:sp>
        <p:nvSpPr>
          <p:cNvPr id="7" name="Rectangle 280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Presentation_ID</a:t>
            </a:r>
          </a:p>
        </p:txBody>
      </p:sp>
      <p:sp>
        <p:nvSpPr>
          <p:cNvPr id="8" name="Rectangle 281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7F1BC4EF-034A-F647-AA58-B71D58802FDB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pic>
        <p:nvPicPr>
          <p:cNvPr id="9" name="Picture 331" descr="Cisco_NewLog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33" descr="Cis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873" name="Rectangle 209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9874" name="Rectangle 210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84885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28650" indent="-284163">
              <a:buFont typeface="Arial" panose="020B0604020202020204" pitchFamily="34" charset="0"/>
              <a:buChar char="•"/>
              <a:defRPr baseline="0"/>
            </a:lvl2pPr>
            <a:lvl3pPr marL="914400" indent="-285750">
              <a:buSzPct val="75000"/>
              <a:buFont typeface="Courier New" panose="02070309020205020404" pitchFamily="49" charset="0"/>
              <a:buChar char="o"/>
              <a:defRPr/>
            </a:lvl3pPr>
            <a:lvl4pPr marL="1081088" indent="171450"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1047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2851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20145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20145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2319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4373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0848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8569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02293"/>
            <a:ext cx="8145462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687390"/>
            <a:ext cx="7940675" cy="4720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097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42533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7491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86291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798513"/>
            <a:ext cx="2035175" cy="478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798513"/>
            <a:ext cx="5957887" cy="478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160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15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20145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20145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894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27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836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85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499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190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798513"/>
            <a:ext cx="81454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Chapter 1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28856D66-2D7E-BA44-8BF8-F720D8CAD36C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398" y="2078328"/>
            <a:ext cx="7940675" cy="3950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0" name="Picture 7" descr="PPt_TopBand_Artwor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</p:sldLayoutIdLst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ＭＳ Ｐゴシック" charset="0"/>
          <a:cs typeface="ＭＳ Ｐゴシック" charset="0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0621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193868" y="394392"/>
            <a:ext cx="877215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3075" name="Rectangle 6281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Presentation_ID</a:t>
            </a:r>
          </a:p>
        </p:txBody>
      </p:sp>
      <p:sp>
        <p:nvSpPr>
          <p:cNvPr id="3076" name="Rectangle 6282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6084AB3D-AE30-934E-B0BC-A74C2CCEE444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3077" name="Rectangle 628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109" y="1539502"/>
            <a:ext cx="8733677" cy="4926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78" name="Rectangle 6312"/>
          <p:cNvSpPr>
            <a:spLocks noChangeArrowheads="1"/>
          </p:cNvSpPr>
          <p:nvPr/>
        </p:nvSpPr>
        <p:spPr bwMode="auto">
          <a:xfrm>
            <a:off x="4498975" y="6672263"/>
            <a:ext cx="20224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2008 Cisco Systems, Inc. All rights reserved.</a:t>
            </a:r>
          </a:p>
        </p:txBody>
      </p:sp>
      <p:sp>
        <p:nvSpPr>
          <p:cNvPr id="3079" name="Rectangle 6313"/>
          <p:cNvSpPr>
            <a:spLocks noChangeArrowheads="1"/>
          </p:cNvSpPr>
          <p:nvPr/>
        </p:nvSpPr>
        <p:spPr bwMode="auto">
          <a:xfrm>
            <a:off x="6896100" y="6672263"/>
            <a:ext cx="877888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Confidential</a:t>
            </a:r>
          </a:p>
        </p:txBody>
      </p:sp>
      <p:pic>
        <p:nvPicPr>
          <p:cNvPr id="3080" name="Picture 8" descr="Rev08_Cisco_BrandBar10_060408.pn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ＭＳ Ｐゴシック" charset="0"/>
          <a:cs typeface="ＭＳ Ｐゴシック" charset="0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7713" indent="-29051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0621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3854450" cy="1481138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Arial" charset="0"/>
              </a:rPr>
              <a:t>Chapter 10: Device Discovery, Management, and Maintenance</a:t>
            </a:r>
            <a:endParaRPr lang="en-US" sz="2400" dirty="0">
              <a:solidFill>
                <a:srgbClr val="00B0F0"/>
              </a:solidFill>
              <a:latin typeface="Arial" charset="0"/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6788150" cy="658812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  <a:latin typeface="Arial" charset="0"/>
              </a:rPr>
              <a:t>Routing and Switching Essentials v6.0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3854450" cy="1481138"/>
          </a:xfrm>
        </p:spPr>
        <p:txBody>
          <a:bodyPr/>
          <a:lstStyle/>
          <a:p>
            <a:pPr eaLnBrk="1" hangingPunct="1"/>
            <a:r>
              <a:rPr lang="en-US" sz="2400" dirty="0"/>
              <a:t>10.3 Device Maintenance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45731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Device Maintenance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Router and Switch File Maintenance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09" y="1232592"/>
            <a:ext cx="8513447" cy="238621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Router and Switch File Systems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file systems </a:t>
            </a:r>
            <a:r>
              <a:rPr lang="en-US" b="1" dirty="0">
                <a:cs typeface="Courier New" panose="02070309020205020404" pitchFamily="49" charset="0"/>
              </a:rPr>
              <a:t>– lists all available file system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cs typeface="Courier New" panose="02070309020205020404" pitchFamily="49" charset="0"/>
              </a:rPr>
              <a:t>– lists the content of the file system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pwd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b="1" dirty="0">
                <a:cs typeface="Courier New" panose="02070309020205020404" pitchFamily="49" charset="0"/>
              </a:rPr>
              <a:t> verify the present working directory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cd </a:t>
            </a:r>
            <a:r>
              <a:rPr lang="en-US" b="1" dirty="0">
                <a:cs typeface="Courier New" panose="02070309020205020404" pitchFamily="49" charset="0"/>
              </a:rPr>
              <a:t>– changes the current directory</a:t>
            </a:r>
          </a:p>
          <a:p>
            <a:r>
              <a:rPr lang="en-US" dirty="0"/>
              <a:t>Backing up and Restoring using Text Files</a:t>
            </a:r>
          </a:p>
          <a:p>
            <a:pPr lvl="1"/>
            <a:endParaRPr lang="en-US" b="1" dirty="0">
              <a:cs typeface="Courier New" panose="02070309020205020404" pitchFamily="49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9298" y="3618809"/>
            <a:ext cx="4918516" cy="3033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534425"/>
      </p:ext>
    </p:extLst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Device Maintenance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Router and Switch File Maintenance (Cont.)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1232592"/>
            <a:ext cx="4097634" cy="2638708"/>
          </a:xfrm>
        </p:spPr>
        <p:txBody>
          <a:bodyPr>
            <a:normAutofit/>
          </a:bodyPr>
          <a:lstStyle/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213110" y="1232591"/>
            <a:ext cx="7415599" cy="4985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28650" indent="-284163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buFont typeface="Arial" panose="020B0604020202020204" pitchFamily="34" charset="0"/>
              <a:buChar char="•"/>
              <a:defRPr sz="2000" baseline="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indent="-28575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buSzPct val="75000"/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081088" indent="17145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Backing up and Restoring using TFTP</a:t>
            </a:r>
          </a:p>
          <a:p>
            <a:pPr lvl="1"/>
            <a:r>
              <a:rPr 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copy running-</a:t>
            </a:r>
            <a:r>
              <a:rPr lang="en-US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tftp</a:t>
            </a:r>
            <a:endParaRPr lang="en-US" b="1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copy startup-</a:t>
            </a:r>
            <a:r>
              <a:rPr lang="en-US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</a:t>
            </a:r>
            <a:r>
              <a:rPr 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tftp</a:t>
            </a:r>
            <a:endParaRPr lang="en-US" kern="0" dirty="0"/>
          </a:p>
          <a:p>
            <a:r>
              <a:rPr lang="en-US" kern="0" dirty="0"/>
              <a:t>Using USB Ports for Backing Up and Restoring</a:t>
            </a:r>
          </a:p>
          <a:p>
            <a:pPr lvl="1"/>
            <a:r>
              <a:rPr 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show file systems</a:t>
            </a:r>
          </a:p>
          <a:p>
            <a:pPr lvl="1"/>
            <a:r>
              <a:rPr lang="en-US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en-US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usbflash0: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copy run usbflash0: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endParaRPr lang="en-US" b="1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kern="0" dirty="0"/>
              <a:t>Password Recovery</a:t>
            </a:r>
          </a:p>
          <a:p>
            <a:pPr lvl="1"/>
            <a:r>
              <a:rPr lang="en-US" kern="0" dirty="0"/>
              <a:t>Enter ROMMON mode</a:t>
            </a:r>
          </a:p>
          <a:p>
            <a:pPr lvl="1"/>
            <a:r>
              <a:rPr lang="en-US" kern="0" dirty="0"/>
              <a:t>Change configuration register to 0x2142</a:t>
            </a:r>
          </a:p>
          <a:p>
            <a:pPr lvl="1"/>
            <a:r>
              <a:rPr lang="en-US" kern="0" dirty="0"/>
              <a:t>Make changes to the original startup </a:t>
            </a:r>
            <a:r>
              <a:rPr lang="en-US" kern="0" dirty="0" err="1"/>
              <a:t>config</a:t>
            </a:r>
            <a:endParaRPr lang="en-US" kern="0" dirty="0"/>
          </a:p>
          <a:p>
            <a:pPr lvl="1"/>
            <a:r>
              <a:rPr lang="en-US" kern="0" dirty="0"/>
              <a:t>Save the new configuration</a:t>
            </a:r>
          </a:p>
          <a:p>
            <a:pPr lvl="1"/>
            <a:endParaRPr lang="en-US" kern="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9208" y="3074670"/>
            <a:ext cx="4464792" cy="1914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568989"/>
      </p:ext>
    </p:extLst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Device Maintenance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IOS System Files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09" y="1232592"/>
            <a:ext cx="8733677" cy="269779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IOS 15 System Image Packaging</a:t>
            </a:r>
          </a:p>
          <a:p>
            <a:pPr lvl="1"/>
            <a:r>
              <a:rPr lang="en-US" dirty="0"/>
              <a:t>universalk9 images</a:t>
            </a:r>
          </a:p>
          <a:p>
            <a:pPr lvl="1"/>
            <a:r>
              <a:rPr lang="en-US" dirty="0"/>
              <a:t>universalk9_npe images</a:t>
            </a:r>
          </a:p>
          <a:p>
            <a:pPr lvl="1"/>
            <a:r>
              <a:rPr lang="en-US" dirty="0"/>
              <a:t>Technology packages:  IP Base, Data, UC, SEC</a:t>
            </a:r>
          </a:p>
          <a:p>
            <a:pPr lvl="1"/>
            <a:r>
              <a:rPr lang="en-US" dirty="0"/>
              <a:t>Data, UC, and SEC technology packages are activated through licensing</a:t>
            </a:r>
          </a:p>
          <a:p>
            <a:r>
              <a:rPr lang="en-US" dirty="0"/>
              <a:t>IOS Image Filenames</a:t>
            </a:r>
          </a:p>
          <a:p>
            <a:pPr lvl="1"/>
            <a:r>
              <a:rPr lang="en-US" dirty="0"/>
              <a:t>Feature sets and version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flash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47" y="3930390"/>
            <a:ext cx="3631710" cy="26462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2308" y="4021015"/>
            <a:ext cx="3340955" cy="25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489041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Device Maintenance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IOS Image Management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09" y="1364776"/>
            <a:ext cx="8733677" cy="516175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TFTP Servers as a Backup Location</a:t>
            </a:r>
          </a:p>
          <a:p>
            <a:pPr lvl="1"/>
            <a:r>
              <a:rPr lang="en-US" dirty="0"/>
              <a:t>Backup location for IOS images and configuration files</a:t>
            </a:r>
          </a:p>
          <a:p>
            <a:r>
              <a:rPr lang="en-US" dirty="0"/>
              <a:t>Steps to Backup IOS Image to TFTP Server</a:t>
            </a:r>
          </a:p>
          <a:p>
            <a:pPr lvl="1"/>
            <a:r>
              <a:rPr lang="en-US" dirty="0"/>
              <a:t>Verify access to TFTP server</a:t>
            </a:r>
          </a:p>
          <a:p>
            <a:pPr lvl="1"/>
            <a:r>
              <a:rPr lang="en-US" dirty="0"/>
              <a:t>Verify sufficient disk space</a:t>
            </a:r>
          </a:p>
          <a:p>
            <a:pPr lvl="1"/>
            <a:r>
              <a:rPr lang="en-US" dirty="0"/>
              <a:t>Copy the image to the TFTP server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copy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source-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tftp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/>
              <a:t>Steps to Copy an IOS Image to a Device</a:t>
            </a:r>
          </a:p>
          <a:p>
            <a:pPr lvl="1"/>
            <a:r>
              <a:rPr lang="en-US" dirty="0"/>
              <a:t>Download IOS image from Cisco.com and transfer it to TFTP server</a:t>
            </a:r>
          </a:p>
          <a:p>
            <a:pPr lvl="1"/>
            <a:r>
              <a:rPr lang="en-US" dirty="0"/>
              <a:t>Verify access to TFTP server from device</a:t>
            </a:r>
          </a:p>
          <a:p>
            <a:pPr lvl="1"/>
            <a:r>
              <a:rPr lang="en-US" dirty="0"/>
              <a:t>Verify sufficient disk space on device</a:t>
            </a:r>
          </a:p>
          <a:p>
            <a:pPr lvl="1"/>
            <a:r>
              <a:rPr lang="en-US" dirty="0"/>
              <a:t>Copy the image from the TFTP server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copy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tftp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destination-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endParaRPr lang="en-US" dirty="0"/>
          </a:p>
          <a:p>
            <a:r>
              <a:rPr lang="en-US" dirty="0"/>
              <a:t>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boot system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Command</a:t>
            </a:r>
          </a:p>
          <a:p>
            <a:pPr lvl="1"/>
            <a:r>
              <a:rPr lang="en-US" dirty="0"/>
              <a:t>Command to load the new image during </a:t>
            </a:r>
            <a:r>
              <a:rPr lang="en-US" dirty="0" err="1"/>
              <a:t>bootup</a:t>
            </a:r>
            <a:endParaRPr lang="en-US" dirty="0"/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boot system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file-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0560" y="4434840"/>
            <a:ext cx="3696226" cy="1740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67105"/>
      </p:ext>
    </p:extLst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7092" y="969464"/>
            <a:ext cx="3399615" cy="2369048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Device Maintenance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Software Licensing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550" y="1232592"/>
            <a:ext cx="5547610" cy="5233315"/>
          </a:xfrm>
        </p:spPr>
        <p:txBody>
          <a:bodyPr/>
          <a:lstStyle/>
          <a:p>
            <a:r>
              <a:rPr lang="en-US" dirty="0"/>
              <a:t>Licensing Process</a:t>
            </a:r>
          </a:p>
          <a:p>
            <a:pPr lvl="1"/>
            <a:r>
              <a:rPr lang="en-US" dirty="0"/>
              <a:t>Purchase the software package or feature to install</a:t>
            </a:r>
          </a:p>
          <a:p>
            <a:pPr lvl="1"/>
            <a:r>
              <a:rPr lang="en-US" dirty="0"/>
              <a:t>Obtain a license</a:t>
            </a:r>
          </a:p>
          <a:p>
            <a:pPr lvl="2"/>
            <a:r>
              <a:rPr lang="en-US" dirty="0"/>
              <a:t>Cisco License Manger</a:t>
            </a:r>
          </a:p>
          <a:p>
            <a:pPr lvl="2"/>
            <a:r>
              <a:rPr lang="en-US" dirty="0"/>
              <a:t>Cisco License Portal</a:t>
            </a:r>
          </a:p>
          <a:p>
            <a:pPr lvl="2"/>
            <a:r>
              <a:rPr lang="en-US" dirty="0"/>
              <a:t>Requires PAK number and UDI</a:t>
            </a:r>
          </a:p>
          <a:p>
            <a:pPr lvl="3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license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udi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Install the license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license install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stored-location-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reload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2842" y="3849249"/>
            <a:ext cx="2927880" cy="222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179740"/>
      </p:ext>
    </p:extLst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Device Maintenance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License Verification and Management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1232593"/>
            <a:ext cx="8473690" cy="464242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License verification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version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license</a:t>
            </a:r>
          </a:p>
          <a:p>
            <a:r>
              <a:rPr lang="en-US" dirty="0"/>
              <a:t>Activate an evaluation right-to-use license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license accept end user agreement 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license boot module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module-name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technology-package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package-name </a:t>
            </a:r>
          </a:p>
          <a:p>
            <a:r>
              <a:rPr lang="en-US" dirty="0"/>
              <a:t>Back up the license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license save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file-sys://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lic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-location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Uninstall the license</a:t>
            </a:r>
          </a:p>
          <a:p>
            <a:pPr lvl="1"/>
            <a:r>
              <a:rPr lang="en-US" dirty="0"/>
              <a:t>Disable the license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license boot module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module-name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technology-package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package-name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disable</a:t>
            </a:r>
          </a:p>
          <a:p>
            <a:pPr lvl="1"/>
            <a:r>
              <a:rPr lang="en-US" dirty="0"/>
              <a:t>Clear the license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license clear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feature-name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no license boot module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module-name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technology-package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package-name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disable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9955" y="5609727"/>
            <a:ext cx="4423410" cy="124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286775"/>
      </p:ext>
    </p:extLst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5836" y="2263775"/>
            <a:ext cx="4358524" cy="1481138"/>
          </a:xfrm>
        </p:spPr>
        <p:txBody>
          <a:bodyPr/>
          <a:lstStyle/>
          <a:p>
            <a:pPr eaLnBrk="1" hangingPunct="1"/>
            <a:r>
              <a:rPr lang="en-US" sz="2400" dirty="0"/>
              <a:t>10.4 Chapter Summary</a:t>
            </a:r>
          </a:p>
        </p:txBody>
      </p:sp>
    </p:spTree>
    <p:extLst>
      <p:ext uri="{BB962C8B-B14F-4D97-AF65-F5344CB8AC3E}">
        <p14:creationId xmlns:p14="http://schemas.microsoft.com/office/powerpoint/2010/main" val="1818553580"/>
      </p:ext>
    </p:extLst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Chapter Summary</a:t>
            </a:r>
            <a:br>
              <a:rPr lang="en-US" sz="1800" dirty="0"/>
            </a:br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48" y="1337310"/>
            <a:ext cx="8733677" cy="508635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CDP is a Cisco proprietary protocol for network discovery on the data link layer. It can share information, such as device names and IOS versions, with other physically connected Cisco devices.</a:t>
            </a:r>
          </a:p>
          <a:p>
            <a:r>
              <a:rPr lang="en-US" dirty="0"/>
              <a:t>LLDP is vendor-neutral protocol used on the data link layer for network discovery. The network devices advertise information, such as their identities and capabilities, to their neighbors.</a:t>
            </a:r>
          </a:p>
          <a:p>
            <a:r>
              <a:rPr lang="en-US" dirty="0"/>
              <a:t>NTP synchronizes the time of day among a set of distributed time servers and clients. This allows networking devices to agree on the time a specific event occurred, such as the loss of connectivity between a router and a switch. </a:t>
            </a:r>
          </a:p>
          <a:p>
            <a:r>
              <a:rPr lang="en-US" dirty="0"/>
              <a:t>Syslog messages can be trapped and sent to a syslog server where the network administrator can investigate when the link failed.</a:t>
            </a:r>
          </a:p>
          <a:p>
            <a:r>
              <a:rPr lang="en-US" dirty="0"/>
              <a:t>Device maintenance includes the tasks of backing up, restoring, and upgrading IOS images and configuration files from an TFTP server or using USB storage devices.</a:t>
            </a:r>
          </a:p>
          <a:p>
            <a:r>
              <a:rPr lang="en-US" dirty="0"/>
              <a:t>Upgrading an IOS image also includes tasks related to software licensing.</a:t>
            </a:r>
          </a:p>
          <a:p>
            <a:r>
              <a:rPr lang="en-US" dirty="0"/>
              <a:t>Understanding IOS image name conventions can be useful in the determination of included IOS feature sets.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760924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10 - Sections &amp; Objectives</a:t>
            </a:r>
          </a:p>
        </p:txBody>
      </p:sp>
      <p:sp>
        <p:nvSpPr>
          <p:cNvPr id="4099" name="Rectangle 34"/>
          <p:cNvSpPr>
            <a:spLocks noGrp="1" noChangeArrowheads="1"/>
          </p:cNvSpPr>
          <p:nvPr>
            <p:ph idx="1"/>
          </p:nvPr>
        </p:nvSpPr>
        <p:spPr>
          <a:xfrm>
            <a:off x="213109" y="1539503"/>
            <a:ext cx="8733677" cy="4094816"/>
          </a:xfrm>
        </p:spPr>
        <p:txBody>
          <a:bodyPr/>
          <a:lstStyle/>
          <a:p>
            <a:r>
              <a:rPr lang="en-CA" dirty="0"/>
              <a:t>10.1 Device Discovery</a:t>
            </a:r>
          </a:p>
          <a:p>
            <a:pPr lvl="1"/>
            <a:r>
              <a:rPr lang="en-US" dirty="0"/>
              <a:t>Use discovery protocols to map a network topology.</a:t>
            </a:r>
          </a:p>
          <a:p>
            <a:r>
              <a:rPr lang="en-CA" dirty="0"/>
              <a:t>10.2 Device Management</a:t>
            </a:r>
          </a:p>
          <a:p>
            <a:pPr lvl="1"/>
            <a:r>
              <a:rPr lang="en-US" dirty="0"/>
              <a:t>Configure NTP and Syslog in a small to medium-sized business network</a:t>
            </a:r>
          </a:p>
          <a:p>
            <a:r>
              <a:rPr lang="en-CA" dirty="0"/>
              <a:t>10.3 Device Maintenance</a:t>
            </a:r>
          </a:p>
          <a:p>
            <a:pPr lvl="1"/>
            <a:r>
              <a:rPr lang="en-US" dirty="0"/>
              <a:t>Maintain router and switch configuration and  IOS files.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65710895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3854450" cy="1481138"/>
          </a:xfrm>
        </p:spPr>
        <p:txBody>
          <a:bodyPr/>
          <a:lstStyle/>
          <a:p>
            <a:pPr eaLnBrk="1" hangingPunct="1"/>
            <a:r>
              <a:rPr lang="en-US" sz="2400" dirty="0"/>
              <a:t>10.1 Device Discovery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221210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Device Discovery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Device Discovery with CDP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3868" y="1153645"/>
            <a:ext cx="8063993" cy="481194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CDP Overview</a:t>
            </a:r>
          </a:p>
          <a:p>
            <a:pPr lvl="1"/>
            <a:r>
              <a:rPr lang="en-US" dirty="0"/>
              <a:t>Cisco Discovery Protocol</a:t>
            </a:r>
          </a:p>
          <a:p>
            <a:pPr lvl="1"/>
            <a:r>
              <a:rPr lang="en-US" dirty="0"/>
              <a:t>Neighbor discovery of physically connected Cisco devices</a:t>
            </a:r>
          </a:p>
          <a:p>
            <a:r>
              <a:rPr lang="en-US" dirty="0"/>
              <a:t>Configure and Verify CDP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cdp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neighbors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cdp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interface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cdp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run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cdp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enable</a:t>
            </a:r>
          </a:p>
          <a:p>
            <a:r>
              <a:rPr lang="en-US" dirty="0"/>
              <a:t>Discover Devices Using CDP</a:t>
            </a:r>
          </a:p>
          <a:p>
            <a:pPr lvl="1"/>
            <a:r>
              <a:rPr lang="en-US" dirty="0"/>
              <a:t>Device identifiers - The host name of the neighbor device</a:t>
            </a:r>
          </a:p>
          <a:p>
            <a:pPr lvl="1"/>
            <a:r>
              <a:rPr lang="en-US" dirty="0"/>
              <a:t>Port identifier - The name of the local and remote port</a:t>
            </a:r>
          </a:p>
          <a:p>
            <a:pPr lvl="1"/>
            <a:r>
              <a:rPr lang="en-US" dirty="0"/>
              <a:t>Capabilities list - Whether the device is a router or a switch</a:t>
            </a:r>
          </a:p>
          <a:p>
            <a:pPr lvl="1"/>
            <a:r>
              <a:rPr lang="en-US" dirty="0"/>
              <a:t>Platform - The hardware platform of the device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8862" y="5886646"/>
            <a:ext cx="4857163" cy="789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203427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Device Discovery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Device Discovery with LLDP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09" y="1318162"/>
            <a:ext cx="8733677" cy="5147746"/>
          </a:xfrm>
        </p:spPr>
        <p:txBody>
          <a:bodyPr/>
          <a:lstStyle/>
          <a:p>
            <a:r>
              <a:rPr lang="en-US" dirty="0"/>
              <a:t>LLDP Overview</a:t>
            </a:r>
          </a:p>
          <a:p>
            <a:pPr lvl="1"/>
            <a:r>
              <a:rPr lang="en-US" dirty="0"/>
              <a:t>A vendor neutral layer 2 neighbor discovery protocol, similar to CDP</a:t>
            </a:r>
          </a:p>
          <a:p>
            <a:r>
              <a:rPr lang="en-US" dirty="0"/>
              <a:t>Configure and Verify LLDP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lldp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lldp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run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lldp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transmit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lldp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receive</a:t>
            </a:r>
          </a:p>
          <a:p>
            <a:r>
              <a:rPr lang="en-US" dirty="0"/>
              <a:t>Discover Devices Using LLDP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lldp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neighbors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1474" y="5560847"/>
            <a:ext cx="5504551" cy="905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623705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3854450" cy="1481138"/>
          </a:xfrm>
        </p:spPr>
        <p:txBody>
          <a:bodyPr/>
          <a:lstStyle/>
          <a:p>
            <a:pPr eaLnBrk="1" hangingPunct="1"/>
            <a:r>
              <a:rPr lang="en-US" sz="2400" dirty="0"/>
              <a:t>10.2 Device Management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560292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Device Management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Implement NTP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09" y="1318161"/>
            <a:ext cx="5665177" cy="50945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Setting the System Clock</a:t>
            </a:r>
          </a:p>
          <a:p>
            <a:pPr lvl="1"/>
            <a:r>
              <a:rPr lang="en-US" dirty="0"/>
              <a:t>Manually configure the date and time</a:t>
            </a:r>
          </a:p>
          <a:p>
            <a:pPr lvl="1"/>
            <a:r>
              <a:rPr lang="en-US" dirty="0"/>
              <a:t>Configure Network Time Protocol (NTP)</a:t>
            </a:r>
          </a:p>
          <a:p>
            <a:r>
              <a:rPr lang="en-US" dirty="0"/>
              <a:t>NTP Operation</a:t>
            </a:r>
          </a:p>
          <a:p>
            <a:pPr lvl="1"/>
            <a:r>
              <a:rPr lang="en-US" dirty="0"/>
              <a:t>Hierarchical system of time sources</a:t>
            </a:r>
          </a:p>
          <a:p>
            <a:pPr lvl="1"/>
            <a:r>
              <a:rPr lang="en-US" dirty="0"/>
              <a:t>Stratum 0 – Authoritative time source</a:t>
            </a:r>
          </a:p>
          <a:p>
            <a:pPr lvl="1"/>
            <a:r>
              <a:rPr lang="en-US" dirty="0"/>
              <a:t>Stratum number indicates how far the server is from the time source</a:t>
            </a:r>
          </a:p>
          <a:p>
            <a:r>
              <a:rPr lang="en-US" dirty="0"/>
              <a:t>Configure and Verify NTP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server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-address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associations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status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clock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1581" y="1103092"/>
            <a:ext cx="3464444" cy="26851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62" y="2719387"/>
            <a:ext cx="5857875" cy="14192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6125" y="5217260"/>
            <a:ext cx="585787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958124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2272" y="4797631"/>
            <a:ext cx="2673753" cy="18939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0224" y="2410690"/>
            <a:ext cx="2755801" cy="180504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Device Management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Syslog Operation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08" y="1232592"/>
            <a:ext cx="7387099" cy="523331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Introduction to Syslog</a:t>
            </a:r>
          </a:p>
          <a:p>
            <a:pPr lvl="1"/>
            <a:r>
              <a:rPr lang="en-US" dirty="0"/>
              <a:t>Allows devices to send their messages to syslog server</a:t>
            </a:r>
          </a:p>
          <a:p>
            <a:pPr lvl="1"/>
            <a:r>
              <a:rPr lang="en-US" dirty="0"/>
              <a:t>Supported by most networking devices</a:t>
            </a:r>
          </a:p>
          <a:p>
            <a:pPr lvl="1"/>
            <a:r>
              <a:rPr lang="en-US" dirty="0"/>
              <a:t>Primary functions:</a:t>
            </a:r>
          </a:p>
          <a:p>
            <a:pPr lvl="2"/>
            <a:r>
              <a:rPr lang="en-US" dirty="0"/>
              <a:t>log information </a:t>
            </a:r>
          </a:p>
          <a:p>
            <a:pPr lvl="2"/>
            <a:r>
              <a:rPr lang="en-US" dirty="0"/>
              <a:t>select the type</a:t>
            </a:r>
          </a:p>
          <a:p>
            <a:pPr lvl="2"/>
            <a:r>
              <a:rPr lang="en-US" dirty="0"/>
              <a:t>specify the destinations</a:t>
            </a:r>
          </a:p>
          <a:p>
            <a:r>
              <a:rPr lang="en-US" dirty="0"/>
              <a:t>Syslog Message Format</a:t>
            </a:r>
          </a:p>
          <a:p>
            <a:pPr lvl="1"/>
            <a:r>
              <a:rPr lang="en-US" dirty="0"/>
              <a:t>Severity level from 0 – 7</a:t>
            </a:r>
          </a:p>
          <a:p>
            <a:pPr lvl="1"/>
            <a:r>
              <a:rPr lang="en-US" dirty="0"/>
              <a:t>Facility – service identifiers</a:t>
            </a:r>
          </a:p>
          <a:p>
            <a:r>
              <a:rPr lang="en-US" dirty="0"/>
              <a:t>Service Timestamp</a:t>
            </a:r>
          </a:p>
          <a:p>
            <a:pPr lvl="1"/>
            <a:r>
              <a:rPr lang="en-US" dirty="0"/>
              <a:t>Enhances real-time debugging and management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service timestamps log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113344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Device Management</a:t>
            </a:r>
            <a:br>
              <a:rPr lang="en-US" sz="1800" dirty="0"/>
            </a:br>
            <a:r>
              <a:rPr lang="en-US" dirty="0"/>
              <a:t>Syslog Configuration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09" y="1351128"/>
            <a:ext cx="8752915" cy="526342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Syslog Server</a:t>
            </a:r>
          </a:p>
          <a:p>
            <a:pPr lvl="1"/>
            <a:r>
              <a:rPr lang="en-US" dirty="0"/>
              <a:t>Parses the output and places the messages into pre-defined columns</a:t>
            </a:r>
          </a:p>
          <a:p>
            <a:pPr lvl="1"/>
            <a:r>
              <a:rPr lang="en-US" dirty="0"/>
              <a:t>Timestamps are displayed if configured on networking devices that generated the log messages</a:t>
            </a:r>
          </a:p>
          <a:p>
            <a:pPr lvl="1"/>
            <a:r>
              <a:rPr lang="en-US" dirty="0"/>
              <a:t>Allows the network administrators to navigate the large amount of data compiled on a syslog server.</a:t>
            </a:r>
          </a:p>
          <a:p>
            <a:r>
              <a:rPr lang="en-US" dirty="0"/>
              <a:t>Default Logging</a:t>
            </a:r>
          </a:p>
          <a:p>
            <a:pPr lvl="1"/>
            <a:r>
              <a:rPr lang="en-US" dirty="0"/>
              <a:t>Send log messages of all severity level to the console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logging</a:t>
            </a:r>
          </a:p>
          <a:p>
            <a:r>
              <a:rPr lang="en-US" dirty="0"/>
              <a:t>Router and Switch Commands for Syslog Clients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logging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-address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logging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trap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level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logging source-interface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source-interface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interface-number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Verifying Syslog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logging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Use the pipe (|) to limit the amount of displayed log messages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244851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PPT-TMPLT-WHT_C">
  <a:themeElements>
    <a:clrScheme name="PPT-TMPLT-WHT_C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PPT-TMPLT-WHT_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-TMPLT-WHT_C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etAcad-4F_PPT-WHT_060408">
  <a:themeElements>
    <a:clrScheme name="Oct_2006_Cisco White Template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Oct_2006_Cisco White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ct_2006_Cisco White Template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25121</TotalTime>
  <Pages>28</Pages>
  <Words>1133</Words>
  <Application>Microsoft Office PowerPoint</Application>
  <PresentationFormat>On-screen Show (4:3)</PresentationFormat>
  <Paragraphs>215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ＭＳ Ｐゴシック</vt:lpstr>
      <vt:lpstr>Arial</vt:lpstr>
      <vt:lpstr>Courier New</vt:lpstr>
      <vt:lpstr>Wingdings</vt:lpstr>
      <vt:lpstr>PPT-TMPLT-WHT_C</vt:lpstr>
      <vt:lpstr>NetAcad-4F_PPT-WHT_060408</vt:lpstr>
      <vt:lpstr>Chapter 10: Device Discovery, Management, and Maintenance</vt:lpstr>
      <vt:lpstr>Chapter 10 - Sections &amp; Objectives</vt:lpstr>
      <vt:lpstr>10.1 Device Discovery</vt:lpstr>
      <vt:lpstr>Device Discovery Device Discovery with CDP</vt:lpstr>
      <vt:lpstr>Device Discovery Device Discovery with LLDP</vt:lpstr>
      <vt:lpstr>10.2 Device Management</vt:lpstr>
      <vt:lpstr>Device Management Implement NTP</vt:lpstr>
      <vt:lpstr>Device Management Syslog Operation</vt:lpstr>
      <vt:lpstr>Device Management Syslog Configuration</vt:lpstr>
      <vt:lpstr>10.3 Device Maintenance</vt:lpstr>
      <vt:lpstr>Device Maintenance Router and Switch File Maintenance</vt:lpstr>
      <vt:lpstr>Device Maintenance Router and Switch File Maintenance (Cont.)</vt:lpstr>
      <vt:lpstr>Device Maintenance IOS System Files</vt:lpstr>
      <vt:lpstr>Device Maintenance IOS Image Management</vt:lpstr>
      <vt:lpstr>Device Maintenance Software Licensing</vt:lpstr>
      <vt:lpstr>Device Maintenance License Verification and Management</vt:lpstr>
      <vt:lpstr>10.4 Chapter Summary</vt:lpstr>
      <vt:lpstr>Chapter Summary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 PC v4.0 Chapter 1</dc:title>
  <dc:creator>Karen Alderson</dc:creator>
  <cp:lastModifiedBy>CC</cp:lastModifiedBy>
  <cp:revision>931</cp:revision>
  <cp:lastPrinted>1999-01-27T00:54:54Z</cp:lastPrinted>
  <dcterms:created xsi:type="dcterms:W3CDTF">2006-10-23T15:07:30Z</dcterms:created>
  <dcterms:modified xsi:type="dcterms:W3CDTF">2018-04-26T03:39:54Z</dcterms:modified>
</cp:coreProperties>
</file>