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2"/>
  </p:notesMasterIdLst>
  <p:handoutMasterIdLst>
    <p:handoutMasterId r:id="rId33"/>
  </p:handoutMasterIdLst>
  <p:sldIdLst>
    <p:sldId id="500" r:id="rId3"/>
    <p:sldId id="786" r:id="rId4"/>
    <p:sldId id="791" r:id="rId5"/>
    <p:sldId id="912" r:id="rId6"/>
    <p:sldId id="991" r:id="rId7"/>
    <p:sldId id="992" r:id="rId8"/>
    <p:sldId id="993" r:id="rId9"/>
    <p:sldId id="994" r:id="rId10"/>
    <p:sldId id="995" r:id="rId11"/>
    <p:sldId id="996" r:id="rId12"/>
    <p:sldId id="997" r:id="rId13"/>
    <p:sldId id="913" r:id="rId14"/>
    <p:sldId id="998" r:id="rId15"/>
    <p:sldId id="999" r:id="rId16"/>
    <p:sldId id="1001" r:id="rId17"/>
    <p:sldId id="1002" r:id="rId18"/>
    <p:sldId id="1005" r:id="rId19"/>
    <p:sldId id="1006" r:id="rId20"/>
    <p:sldId id="1007" r:id="rId21"/>
    <p:sldId id="1009" r:id="rId22"/>
    <p:sldId id="1018" r:id="rId23"/>
    <p:sldId id="1017" r:id="rId24"/>
    <p:sldId id="1019" r:id="rId25"/>
    <p:sldId id="1022" r:id="rId26"/>
    <p:sldId id="1025" r:id="rId27"/>
    <p:sldId id="1024" r:id="rId28"/>
    <p:sldId id="1026" r:id="rId29"/>
    <p:sldId id="1027" r:id="rId30"/>
    <p:sldId id="884" r:id="rId3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79545" autoAdjust="0"/>
  </p:normalViewPr>
  <p:slideViewPr>
    <p:cSldViewPr snapToGrid="0">
      <p:cViewPr varScale="1">
        <p:scale>
          <a:sx n="71" d="100"/>
          <a:sy n="71" d="100"/>
        </p:scale>
        <p:origin x="1445" y="43"/>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7.xml"/><Relationship Id="rId18" Type="http://schemas.openxmlformats.org/officeDocument/2006/relationships/slide" Target="slides/slide22.xml"/><Relationship Id="rId3" Type="http://schemas.openxmlformats.org/officeDocument/2006/relationships/slide" Target="slides/slide6.xml"/><Relationship Id="rId21" Type="http://schemas.openxmlformats.org/officeDocument/2006/relationships/slide" Target="slides/slide26.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1.xml"/><Relationship Id="rId2" Type="http://schemas.openxmlformats.org/officeDocument/2006/relationships/slide" Target="slides/slide5.xml"/><Relationship Id="rId16" Type="http://schemas.openxmlformats.org/officeDocument/2006/relationships/slide" Target="slides/slide20.xml"/><Relationship Id="rId20" Type="http://schemas.openxmlformats.org/officeDocument/2006/relationships/slide" Target="slides/slide24.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8.xml"/><Relationship Id="rId10" Type="http://schemas.openxmlformats.org/officeDocument/2006/relationships/slide" Target="slides/slide14.xml"/><Relationship Id="rId19" Type="http://schemas.openxmlformats.org/officeDocument/2006/relationships/slide" Target="slides/slide23.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dirty="0">
                <a:latin typeface="Arial" charset="0"/>
              </a:rPr>
              <a:t>Chapter 2: Static Routing</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2.1.2.4</a:t>
            </a:r>
            <a:r>
              <a:rPr lang="en-US" baseline="0" dirty="0">
                <a:latin typeface="Arial" charset="0"/>
              </a:rPr>
              <a:t> </a:t>
            </a:r>
            <a:r>
              <a:rPr lang="en-US" b="0" dirty="0"/>
              <a:t>Summary Static Route</a:t>
            </a:r>
          </a:p>
          <a:p>
            <a:pPr marL="0" indent="0">
              <a:buNone/>
            </a:pPr>
            <a:endParaRPr lang="en-US" dirty="0"/>
          </a:p>
        </p:txBody>
      </p:sp>
    </p:spTree>
    <p:extLst>
      <p:ext uri="{BB962C8B-B14F-4D97-AF65-F5344CB8AC3E}">
        <p14:creationId xmlns:p14="http://schemas.microsoft.com/office/powerpoint/2010/main" val="173847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2.1.2.5</a:t>
            </a:r>
            <a:r>
              <a:rPr lang="en-US" baseline="0" dirty="0">
                <a:latin typeface="Arial" charset="0"/>
              </a:rPr>
              <a:t> </a:t>
            </a:r>
            <a:r>
              <a:rPr lang="en-US" b="0" dirty="0"/>
              <a:t>Floating Static Route</a:t>
            </a:r>
          </a:p>
          <a:p>
            <a:pPr marL="0" indent="0">
              <a:buNone/>
            </a:pPr>
            <a:endParaRPr lang="en-US" dirty="0"/>
          </a:p>
        </p:txBody>
      </p:sp>
    </p:spTree>
    <p:extLst>
      <p:ext uri="{BB962C8B-B14F-4D97-AF65-F5344CB8AC3E}">
        <p14:creationId xmlns:p14="http://schemas.microsoft.com/office/powerpoint/2010/main" val="332895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b="0" dirty="0"/>
              <a:t>Chapter 2: Static Routing</a:t>
            </a:r>
            <a:endParaRPr lang="en-GB" b="0" dirty="0"/>
          </a:p>
        </p:txBody>
      </p:sp>
    </p:spTree>
    <p:extLst>
      <p:ext uri="{BB962C8B-B14F-4D97-AF65-F5344CB8AC3E}">
        <p14:creationId xmlns:p14="http://schemas.microsoft.com/office/powerpoint/2010/main" val="219627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0" dirty="0">
                <a:latin typeface="Arial" charset="0"/>
              </a:rPr>
              <a:t>2.2</a:t>
            </a:r>
            <a:r>
              <a:rPr lang="en-US" b="0" baseline="0" dirty="0">
                <a:latin typeface="Arial" charset="0"/>
              </a:rPr>
              <a:t> Configure Static and Default Routes</a:t>
            </a:r>
          </a:p>
          <a:p>
            <a:pPr marL="0" indent="0">
              <a:buNone/>
            </a:pPr>
            <a:r>
              <a:rPr lang="en-US" b="0" baseline="0" dirty="0">
                <a:latin typeface="Arial" charset="0"/>
              </a:rPr>
              <a:t>2.2.1.1 ip route Command</a:t>
            </a:r>
            <a:endParaRPr lang="en-US" b="0" dirty="0"/>
          </a:p>
          <a:p>
            <a:pPr marL="0" indent="0">
              <a:buNone/>
            </a:pPr>
            <a:endParaRPr lang="en-US" dirty="0"/>
          </a:p>
        </p:txBody>
      </p:sp>
    </p:spTree>
    <p:extLst>
      <p:ext uri="{BB962C8B-B14F-4D97-AF65-F5344CB8AC3E}">
        <p14:creationId xmlns:p14="http://schemas.microsoft.com/office/powerpoint/2010/main" val="3344426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2.2.1.2 </a:t>
            </a:r>
            <a:r>
              <a:rPr lang="en-US" b="0" dirty="0"/>
              <a:t>Next-Hop Options</a:t>
            </a:r>
          </a:p>
          <a:p>
            <a:pPr marL="0" indent="0">
              <a:buNone/>
            </a:pPr>
            <a:endParaRPr lang="en-US" dirty="0"/>
          </a:p>
        </p:txBody>
      </p:sp>
    </p:spTree>
    <p:extLst>
      <p:ext uri="{BB962C8B-B14F-4D97-AF65-F5344CB8AC3E}">
        <p14:creationId xmlns:p14="http://schemas.microsoft.com/office/powerpoint/2010/main" val="231962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2.2.1.3 </a:t>
            </a:r>
            <a:r>
              <a:rPr lang="en-US" b="0" dirty="0"/>
              <a:t>Configure a Next-Hop Static Route</a:t>
            </a:r>
          </a:p>
          <a:p>
            <a:pPr marL="0" indent="0">
              <a:buNone/>
            </a:pPr>
            <a:endParaRPr lang="en-US" dirty="0"/>
          </a:p>
        </p:txBody>
      </p:sp>
    </p:spTree>
    <p:extLst>
      <p:ext uri="{BB962C8B-B14F-4D97-AF65-F5344CB8AC3E}">
        <p14:creationId xmlns:p14="http://schemas.microsoft.com/office/powerpoint/2010/main" val="132945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0" i="0" kern="1200" dirty="0">
                <a:solidFill>
                  <a:schemeClr val="tx1"/>
                </a:solidFill>
                <a:effectLst/>
                <a:latin typeface="Arial" charset="0"/>
                <a:ea typeface="+mn-ea"/>
                <a:cs typeface="+mn-cs"/>
              </a:rPr>
              <a:t>2.2.1.4 Configure a Directly Connected Static Route</a:t>
            </a:r>
          </a:p>
        </p:txBody>
      </p:sp>
    </p:spTree>
    <p:extLst>
      <p:ext uri="{BB962C8B-B14F-4D97-AF65-F5344CB8AC3E}">
        <p14:creationId xmlns:p14="http://schemas.microsoft.com/office/powerpoint/2010/main" val="141531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2.2.2.1 </a:t>
            </a:r>
            <a:r>
              <a:rPr lang="en-US" b="0" dirty="0"/>
              <a:t>Default Static Route</a:t>
            </a:r>
          </a:p>
          <a:p>
            <a:pPr marL="0" indent="0">
              <a:buNone/>
            </a:pPr>
            <a:endParaRPr lang="en-US" dirty="0"/>
          </a:p>
        </p:txBody>
      </p:sp>
    </p:spTree>
    <p:extLst>
      <p:ext uri="{BB962C8B-B14F-4D97-AF65-F5344CB8AC3E}">
        <p14:creationId xmlns:p14="http://schemas.microsoft.com/office/powerpoint/2010/main" val="1377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2.2.2.2 </a:t>
            </a:r>
            <a:r>
              <a:rPr lang="en-US" b="0" dirty="0"/>
              <a:t>Configure a Default Static Route</a:t>
            </a:r>
          </a:p>
          <a:p>
            <a:pPr marL="0" indent="0">
              <a:buNone/>
            </a:pPr>
            <a:endParaRPr lang="en-US" dirty="0"/>
          </a:p>
        </p:txBody>
      </p:sp>
    </p:spTree>
    <p:extLst>
      <p:ext uri="{BB962C8B-B14F-4D97-AF65-F5344CB8AC3E}">
        <p14:creationId xmlns:p14="http://schemas.microsoft.com/office/powerpoint/2010/main" val="230595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2.2.2.3 </a:t>
            </a:r>
            <a:r>
              <a:rPr lang="en-US" b="0" dirty="0">
                <a:effectLst/>
              </a:rPr>
              <a:t>Verify a Default Static Route</a:t>
            </a:r>
          </a:p>
          <a:p>
            <a:pPr marL="0" indent="0">
              <a:buNone/>
            </a:pPr>
            <a:endParaRPr lang="en-US" dirty="0"/>
          </a:p>
        </p:txBody>
      </p:sp>
    </p:spTree>
    <p:extLst>
      <p:ext uri="{BB962C8B-B14F-4D97-AF65-F5344CB8AC3E}">
        <p14:creationId xmlns:p14="http://schemas.microsoft.com/office/powerpoint/2010/main" val="157511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72380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2.2.3.2 </a:t>
            </a:r>
            <a:r>
              <a:rPr lang="en-US" b="0" dirty="0"/>
              <a:t>Next-Hop Options</a:t>
            </a:r>
          </a:p>
          <a:p>
            <a:endParaRPr lang="en-US" b="0" dirty="0">
              <a:effectLst/>
            </a:endParaRPr>
          </a:p>
          <a:p>
            <a:pPr marL="0" indent="0">
              <a:buNone/>
            </a:pPr>
            <a:endParaRPr lang="en-US" dirty="0"/>
          </a:p>
        </p:txBody>
      </p:sp>
    </p:spTree>
    <p:extLst>
      <p:ext uri="{BB962C8B-B14F-4D97-AF65-F5344CB8AC3E}">
        <p14:creationId xmlns:p14="http://schemas.microsoft.com/office/powerpoint/2010/main" val="374127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2.2.5.1 </a:t>
            </a:r>
            <a:r>
              <a:rPr lang="en-US" b="0" dirty="0">
                <a:effectLst/>
              </a:rPr>
              <a:t>Floating Static Routes</a:t>
            </a:r>
          </a:p>
          <a:p>
            <a:endParaRPr lang="en-US" b="0" dirty="0">
              <a:effectLst/>
            </a:endParaRPr>
          </a:p>
          <a:p>
            <a:pPr marL="0" indent="0">
              <a:buNone/>
            </a:pPr>
            <a:endParaRPr lang="en-US" dirty="0"/>
          </a:p>
        </p:txBody>
      </p:sp>
    </p:spTree>
    <p:extLst>
      <p:ext uri="{BB962C8B-B14F-4D97-AF65-F5344CB8AC3E}">
        <p14:creationId xmlns:p14="http://schemas.microsoft.com/office/powerpoint/2010/main" val="247585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2.2.5.2 </a:t>
            </a:r>
            <a:r>
              <a:rPr lang="en-US" b="0" dirty="0">
                <a:effectLst/>
              </a:rPr>
              <a:t>Configure an IPv4 Floating Static Route</a:t>
            </a:r>
          </a:p>
          <a:p>
            <a:endParaRPr lang="en-US" b="0" dirty="0">
              <a:effectLst/>
            </a:endParaRPr>
          </a:p>
          <a:p>
            <a:pPr marL="0" indent="0">
              <a:buNone/>
            </a:pPr>
            <a:endParaRPr lang="en-US" dirty="0"/>
          </a:p>
        </p:txBody>
      </p:sp>
    </p:spTree>
    <p:extLst>
      <p:ext uri="{BB962C8B-B14F-4D97-AF65-F5344CB8AC3E}">
        <p14:creationId xmlns:p14="http://schemas.microsoft.com/office/powerpoint/2010/main" val="3722459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2.2.5.3 </a:t>
            </a:r>
            <a:r>
              <a:rPr lang="en-US" b="0" dirty="0"/>
              <a:t>Test the IPv4 Floating Static Route</a:t>
            </a:r>
          </a:p>
          <a:p>
            <a:endParaRPr lang="en-US" b="0" dirty="0">
              <a:effectLst/>
            </a:endParaRPr>
          </a:p>
          <a:p>
            <a:pPr marL="0" indent="0">
              <a:buNone/>
            </a:pPr>
            <a:endParaRPr lang="en-US" dirty="0"/>
          </a:p>
        </p:txBody>
      </p:sp>
    </p:spTree>
    <p:extLst>
      <p:ext uri="{BB962C8B-B14F-4D97-AF65-F5344CB8AC3E}">
        <p14:creationId xmlns:p14="http://schemas.microsoft.com/office/powerpoint/2010/main" val="54143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2.2.6.3 </a:t>
            </a:r>
            <a:r>
              <a:rPr lang="en-US" b="0" dirty="0"/>
              <a:t>Configure IPv4 and IPv6 Static Host Routes</a:t>
            </a:r>
          </a:p>
          <a:p>
            <a:pPr marL="0" indent="0">
              <a:buNone/>
            </a:pPr>
            <a:endParaRPr lang="en-US" dirty="0"/>
          </a:p>
        </p:txBody>
      </p:sp>
    </p:spTree>
    <p:extLst>
      <p:ext uri="{BB962C8B-B14F-4D97-AF65-F5344CB8AC3E}">
        <p14:creationId xmlns:p14="http://schemas.microsoft.com/office/powerpoint/2010/main" val="259298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b="0" dirty="0"/>
              <a:t>Chapter 2: Static Routing</a:t>
            </a:r>
            <a:endParaRPr lang="en-GB" b="0" dirty="0"/>
          </a:p>
        </p:txBody>
      </p:sp>
    </p:spTree>
    <p:extLst>
      <p:ext uri="{BB962C8B-B14F-4D97-AF65-F5344CB8AC3E}">
        <p14:creationId xmlns:p14="http://schemas.microsoft.com/office/powerpoint/2010/main" val="14271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2.3.1.1 </a:t>
            </a:r>
            <a:r>
              <a:rPr lang="en-US" dirty="0"/>
              <a:t>Static Routes and Packet Forwarding</a:t>
            </a:r>
          </a:p>
        </p:txBody>
      </p:sp>
    </p:spTree>
    <p:extLst>
      <p:ext uri="{BB962C8B-B14F-4D97-AF65-F5344CB8AC3E}">
        <p14:creationId xmlns:p14="http://schemas.microsoft.com/office/powerpoint/2010/main" val="343598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b="0" baseline="0" dirty="0">
                <a:latin typeface="Arial" charset="0"/>
              </a:rPr>
              <a:t>2.3.2.1 </a:t>
            </a:r>
            <a:r>
              <a:rPr lang="en-US" b="0" dirty="0"/>
              <a:t>Troubleshoot a Missing Route</a:t>
            </a:r>
          </a:p>
          <a:p>
            <a:endParaRPr lang="en-US" dirty="0"/>
          </a:p>
        </p:txBody>
      </p:sp>
    </p:spTree>
    <p:extLst>
      <p:ext uri="{BB962C8B-B14F-4D97-AF65-F5344CB8AC3E}">
        <p14:creationId xmlns:p14="http://schemas.microsoft.com/office/powerpoint/2010/main" val="3157151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baseline="0" dirty="0">
                <a:latin typeface="Arial" charset="0"/>
              </a:rPr>
              <a:t>2.3.2.2 </a:t>
            </a:r>
            <a:r>
              <a:rPr lang="en-US" b="0" dirty="0"/>
              <a:t>Solve a Connectivity Problem</a:t>
            </a:r>
          </a:p>
          <a:p>
            <a:endParaRPr lang="en-US" dirty="0"/>
          </a:p>
        </p:txBody>
      </p:sp>
    </p:spTree>
    <p:extLst>
      <p:ext uri="{BB962C8B-B14F-4D97-AF65-F5344CB8AC3E}">
        <p14:creationId xmlns:p14="http://schemas.microsoft.com/office/powerpoint/2010/main" val="207178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a:t>
            </a:r>
            <a:r>
              <a:rPr lang="en-US" b="0" baseline="0" dirty="0"/>
              <a:t> and Switching Essentials v6.0</a:t>
            </a:r>
            <a:endParaRPr lang="en-US" b="0" dirty="0"/>
          </a:p>
          <a:p>
            <a:pPr marL="0" indent="0">
              <a:buNone/>
            </a:pPr>
            <a:r>
              <a:rPr lang="en-US" sz="1200" b="0" dirty="0"/>
              <a:t>Chapter 2: </a:t>
            </a:r>
            <a:r>
              <a:rPr lang="en-CA" sz="1200" dirty="0"/>
              <a:t>Static Routing </a:t>
            </a:r>
          </a:p>
        </p:txBody>
      </p:sp>
    </p:spTree>
    <p:extLst>
      <p:ext uri="{BB962C8B-B14F-4D97-AF65-F5344CB8AC3E}">
        <p14:creationId xmlns:p14="http://schemas.microsoft.com/office/powerpoint/2010/main" val="286773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2.1 – </a:t>
            </a:r>
            <a:r>
              <a:rPr lang="en-US" sz="1200" dirty="0">
                <a:latin typeface="Arial" charset="0"/>
              </a:rPr>
              <a:t>Static</a:t>
            </a:r>
            <a:r>
              <a:rPr lang="en-US" sz="1200" baseline="0" dirty="0">
                <a:latin typeface="Arial" charset="0"/>
              </a:rPr>
              <a:t> Routing</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2.1.1.1 – Reach Remote Networks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2.1.1.2 – </a:t>
            </a:r>
            <a:r>
              <a:rPr lang="en-US" b="0" dirty="0"/>
              <a:t>Why Use Static Routing?</a:t>
            </a:r>
          </a:p>
          <a:p>
            <a:pPr>
              <a:lnSpc>
                <a:spcPct val="80000"/>
              </a:lnSpc>
              <a:buFontTx/>
              <a:buNone/>
            </a:pPr>
            <a:endParaRPr lang="en-US" dirty="0"/>
          </a:p>
        </p:txBody>
      </p:sp>
    </p:spTree>
    <p:extLst>
      <p:ext uri="{BB962C8B-B14F-4D97-AF65-F5344CB8AC3E}">
        <p14:creationId xmlns:p14="http://schemas.microsoft.com/office/powerpoint/2010/main" val="237060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2.1.1.3 – </a:t>
            </a:r>
            <a:r>
              <a:rPr lang="en-US" b="0" dirty="0"/>
              <a:t>When to Use Static Routes</a:t>
            </a:r>
          </a:p>
          <a:p>
            <a:pPr>
              <a:lnSpc>
                <a:spcPct val="80000"/>
              </a:lnSpc>
              <a:buFontTx/>
              <a:buNone/>
            </a:pPr>
            <a:endParaRPr lang="en-US" dirty="0"/>
          </a:p>
        </p:txBody>
      </p:sp>
    </p:spTree>
    <p:extLst>
      <p:ext uri="{BB962C8B-B14F-4D97-AF65-F5344CB8AC3E}">
        <p14:creationId xmlns:p14="http://schemas.microsoft.com/office/powerpoint/2010/main" val="254605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latin typeface="Arial" charset="0"/>
              </a:rPr>
              <a:t>2.1.2  - Types of Static Routes</a:t>
            </a:r>
          </a:p>
          <a:p>
            <a:pPr marL="0" indent="0">
              <a:buNone/>
            </a:pPr>
            <a:r>
              <a:rPr lang="en-US" dirty="0">
                <a:latin typeface="Arial" charset="0"/>
              </a:rPr>
              <a:t>2.1.2.1 – </a:t>
            </a:r>
            <a:r>
              <a:rPr lang="en-US" b="0" dirty="0"/>
              <a:t>Static Route Applications</a:t>
            </a:r>
          </a:p>
          <a:p>
            <a:pPr>
              <a:lnSpc>
                <a:spcPct val="80000"/>
              </a:lnSpc>
              <a:buFontTx/>
              <a:buNone/>
            </a:pPr>
            <a:endParaRPr lang="en-US" dirty="0"/>
          </a:p>
        </p:txBody>
      </p:sp>
    </p:spTree>
    <p:extLst>
      <p:ext uri="{BB962C8B-B14F-4D97-AF65-F5344CB8AC3E}">
        <p14:creationId xmlns:p14="http://schemas.microsoft.com/office/powerpoint/2010/main" val="7531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dirty="0">
                <a:latin typeface="Arial" charset="0"/>
              </a:rPr>
              <a:t>2.1.2.2</a:t>
            </a:r>
            <a:r>
              <a:rPr lang="en-US" baseline="0" dirty="0">
                <a:latin typeface="Arial" charset="0"/>
              </a:rPr>
              <a:t> </a:t>
            </a:r>
            <a:r>
              <a:rPr lang="en-US" b="0" dirty="0"/>
              <a:t>Standard Static Route</a:t>
            </a:r>
          </a:p>
          <a:p>
            <a:pPr marL="0" indent="0">
              <a:buNone/>
            </a:pPr>
            <a:endParaRPr lang="en-US" dirty="0"/>
          </a:p>
        </p:txBody>
      </p:sp>
    </p:spTree>
    <p:extLst>
      <p:ext uri="{BB962C8B-B14F-4D97-AF65-F5344CB8AC3E}">
        <p14:creationId xmlns:p14="http://schemas.microsoft.com/office/powerpoint/2010/main" val="31654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dirty="0">
                <a:latin typeface="Arial" charset="0"/>
              </a:rPr>
              <a:t>2.1.2.3</a:t>
            </a:r>
            <a:r>
              <a:rPr lang="en-US" baseline="0" dirty="0">
                <a:latin typeface="Arial" charset="0"/>
              </a:rPr>
              <a:t> </a:t>
            </a:r>
            <a:r>
              <a:rPr lang="en-US" b="0" dirty="0"/>
              <a:t>Default Static Route</a:t>
            </a:r>
          </a:p>
          <a:p>
            <a:pPr marL="0" indent="0">
              <a:buNone/>
            </a:pPr>
            <a:endParaRPr lang="en-US" dirty="0"/>
          </a:p>
        </p:txBody>
      </p:sp>
    </p:spTree>
    <p:extLst>
      <p:ext uri="{BB962C8B-B14F-4D97-AF65-F5344CB8AC3E}">
        <p14:creationId xmlns:p14="http://schemas.microsoft.com/office/powerpoint/2010/main" val="1810336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a:t>Click to edit Master subtitle style</a:t>
            </a:r>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dirty="0"/>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latin typeface="Arial" charset="0"/>
              </a:rPr>
              <a:t>Chapter 2: </a:t>
            </a:r>
            <a:br>
              <a:rPr lang="en-US" sz="2400" dirty="0">
                <a:latin typeface="Arial" charset="0"/>
              </a:rPr>
            </a:br>
            <a:r>
              <a:rPr lang="en-US" sz="2400" dirty="0">
                <a:latin typeface="Arial" charset="0"/>
              </a:rPr>
              <a:t>Static Routing</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t>Routing and Switching Essentials v6.0</a:t>
            </a:r>
            <a:endParaRPr lang="en-US" dirty="0">
              <a:solidFill>
                <a:srgbClr val="00B0F0"/>
              </a:solidFill>
              <a:latin typeface="Arial"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Types of Static Routes</a:t>
            </a:r>
            <a:br>
              <a:rPr lang="en-US" dirty="0">
                <a:ea typeface="+mj-ea"/>
                <a:cs typeface="+mj-cs"/>
              </a:rPr>
            </a:br>
            <a:r>
              <a:rPr lang="en-US" dirty="0"/>
              <a:t>Summary Static Route</a:t>
            </a:r>
          </a:p>
        </p:txBody>
      </p:sp>
      <p:pic>
        <p:nvPicPr>
          <p:cNvPr id="3" name="Picture 2"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4509" y="1371599"/>
            <a:ext cx="6996546" cy="5036825"/>
          </a:xfrm>
          <a:prstGeom prst="rect">
            <a:avLst/>
          </a:prstGeom>
        </p:spPr>
      </p:pic>
    </p:spTree>
    <p:extLst>
      <p:ext uri="{BB962C8B-B14F-4D97-AF65-F5344CB8AC3E}">
        <p14:creationId xmlns:p14="http://schemas.microsoft.com/office/powerpoint/2010/main" val="322665017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Types of Static Routes</a:t>
            </a:r>
            <a:br>
              <a:rPr lang="en-US" dirty="0">
                <a:ea typeface="+mj-ea"/>
                <a:cs typeface="+mj-cs"/>
              </a:rPr>
            </a:br>
            <a:r>
              <a:rPr lang="en-US" dirty="0"/>
              <a:t>Floating Static Route</a:t>
            </a:r>
          </a:p>
        </p:txBody>
      </p:sp>
      <p:pic>
        <p:nvPicPr>
          <p:cNvPr id="2" name="Picture 1"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982" y="1232592"/>
            <a:ext cx="7667927" cy="5594841"/>
          </a:xfrm>
          <a:prstGeom prst="rect">
            <a:avLst/>
          </a:prstGeom>
        </p:spPr>
      </p:pic>
    </p:spTree>
    <p:extLst>
      <p:ext uri="{BB962C8B-B14F-4D97-AF65-F5344CB8AC3E}">
        <p14:creationId xmlns:p14="http://schemas.microsoft.com/office/powerpoint/2010/main" val="476550011"/>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6.2 Configure Static and Default Routes</a:t>
            </a:r>
            <a:endParaRPr lang="en-US" sz="2400" dirty="0">
              <a:solidFill>
                <a:srgbClr val="00B0F0"/>
              </a:solidFill>
            </a:endParaRPr>
          </a:p>
        </p:txBody>
      </p:sp>
    </p:spTree>
    <p:extLst>
      <p:ext uri="{BB962C8B-B14F-4D97-AF65-F5344CB8AC3E}">
        <p14:creationId xmlns:p14="http://schemas.microsoft.com/office/powerpoint/2010/main" val="156569244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latin typeface="Courier New" panose="02070309020205020404" pitchFamily="49" charset="0"/>
                <a:cs typeface="Courier New" panose="02070309020205020404" pitchFamily="49" charset="0"/>
              </a:rPr>
              <a:t>ip route </a:t>
            </a:r>
            <a:r>
              <a:rPr lang="en-US" dirty="0"/>
              <a:t>Command</a:t>
            </a:r>
          </a:p>
        </p:txBody>
      </p:sp>
      <p:pic>
        <p:nvPicPr>
          <p:cNvPr id="4" name="Picture 3"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2126" y="1232592"/>
            <a:ext cx="7101891" cy="5575100"/>
          </a:xfrm>
          <a:prstGeom prst="rect">
            <a:avLst/>
          </a:prstGeom>
        </p:spPr>
      </p:pic>
    </p:spTree>
    <p:extLst>
      <p:ext uri="{BB962C8B-B14F-4D97-AF65-F5344CB8AC3E}">
        <p14:creationId xmlns:p14="http://schemas.microsoft.com/office/powerpoint/2010/main" val="2559917394"/>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t>Next-Hop Options</a:t>
            </a:r>
          </a:p>
        </p:txBody>
      </p:sp>
      <p:sp>
        <p:nvSpPr>
          <p:cNvPr id="3" name="Rectangle 2"/>
          <p:cNvSpPr/>
          <p:nvPr/>
        </p:nvSpPr>
        <p:spPr>
          <a:xfrm>
            <a:off x="276998" y="1385452"/>
            <a:ext cx="8576057" cy="2893100"/>
          </a:xfrm>
          <a:prstGeom prst="rect">
            <a:avLst/>
          </a:prstGeom>
        </p:spPr>
        <p:txBody>
          <a:bodyPr wrap="square">
            <a:spAutoFit/>
          </a:bodyPr>
          <a:lstStyle/>
          <a:p>
            <a:pPr lvl="0" algn="l" defTabSz="814388">
              <a:lnSpc>
                <a:spcPct val="95000"/>
              </a:lnSpc>
              <a:spcBef>
                <a:spcPct val="50000"/>
              </a:spcBef>
              <a:buClr>
                <a:srgbClr val="708CA1"/>
              </a:buClr>
            </a:pPr>
            <a:r>
              <a:rPr lang="en-US" sz="2000" kern="0" dirty="0">
                <a:solidFill>
                  <a:srgbClr val="000000"/>
                </a:solidFill>
                <a:latin typeface="Arial"/>
                <a:ea typeface="+mn-ea"/>
                <a:cs typeface="+mn-cs"/>
              </a:rPr>
              <a:t>The next hop can be identified by an IP address, exit interface, or both. How the destination is specified creates one of the three following route types:</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Arial"/>
                <a:ea typeface="+mn-ea"/>
                <a:cs typeface="+mn-cs"/>
              </a:rPr>
              <a:t>Next-hop route </a:t>
            </a:r>
            <a:r>
              <a:rPr lang="en-US" sz="2000" kern="0" dirty="0">
                <a:solidFill>
                  <a:srgbClr val="000000"/>
                </a:solidFill>
                <a:latin typeface="Arial"/>
                <a:ea typeface="+mn-ea"/>
                <a:cs typeface="+mn-cs"/>
              </a:rPr>
              <a:t>- Only the next-hop IP address is specified.</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Arial"/>
                <a:ea typeface="+mn-ea"/>
                <a:cs typeface="+mn-cs"/>
              </a:rPr>
              <a:t>Directly connected static route </a:t>
            </a:r>
            <a:r>
              <a:rPr lang="en-US" sz="2000" kern="0" dirty="0">
                <a:solidFill>
                  <a:srgbClr val="000000"/>
                </a:solidFill>
                <a:latin typeface="Arial"/>
                <a:ea typeface="+mn-ea"/>
                <a:cs typeface="+mn-cs"/>
              </a:rPr>
              <a:t>- Only the router exit interface is specified.</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Arial"/>
                <a:ea typeface="+mn-ea"/>
                <a:cs typeface="+mn-cs"/>
              </a:rPr>
              <a:t>Fully specified static route </a:t>
            </a:r>
            <a:r>
              <a:rPr lang="en-US" sz="2000" kern="0" dirty="0">
                <a:solidFill>
                  <a:srgbClr val="000000"/>
                </a:solidFill>
                <a:latin typeface="Arial"/>
                <a:ea typeface="+mn-ea"/>
                <a:cs typeface="+mn-cs"/>
              </a:rPr>
              <a:t>- The next-hop IP address and exit interface are specified.</a:t>
            </a:r>
          </a:p>
        </p:txBody>
      </p:sp>
    </p:spTree>
    <p:extLst>
      <p:ext uri="{BB962C8B-B14F-4D97-AF65-F5344CB8AC3E}">
        <p14:creationId xmlns:p14="http://schemas.microsoft.com/office/powerpoint/2010/main" val="176856068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t>Configure a Next-Hop Static Route</a:t>
            </a:r>
          </a:p>
        </p:txBody>
      </p:sp>
      <p:pic>
        <p:nvPicPr>
          <p:cNvPr id="2" name="Picture 1"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1055" y="1330037"/>
            <a:ext cx="6497782" cy="5383428"/>
          </a:xfrm>
          <a:prstGeom prst="rect">
            <a:avLst/>
          </a:prstGeom>
        </p:spPr>
      </p:pic>
    </p:spTree>
    <p:extLst>
      <p:ext uri="{BB962C8B-B14F-4D97-AF65-F5344CB8AC3E}">
        <p14:creationId xmlns:p14="http://schemas.microsoft.com/office/powerpoint/2010/main" val="2876359554"/>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968" y="412401"/>
            <a:ext cx="8732373" cy="814009"/>
          </a:xfrm>
        </p:spPr>
        <p:txBody>
          <a:bodyPr/>
          <a:lstStyle/>
          <a:p>
            <a:pPr eaLnBrk="1" hangingPunct="1">
              <a:defRPr/>
            </a:pPr>
            <a:r>
              <a:rPr lang="en-US" sz="1800" dirty="0"/>
              <a:t>Configure IPv4 Static Routes</a:t>
            </a:r>
            <a:br>
              <a:rPr lang="en-US" sz="1800" dirty="0"/>
            </a:br>
            <a:r>
              <a:rPr lang="en-US" dirty="0"/>
              <a:t>Configure Directly Connected Static Route</a:t>
            </a:r>
            <a:endParaRPr lang="en-US" dirty="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015" r="-63021"/>
          <a:stretch/>
        </p:blipFill>
        <p:spPr>
          <a:xfrm>
            <a:off x="554038" y="1565275"/>
            <a:ext cx="7940675" cy="4386263"/>
          </a:xfr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90607" y="4560774"/>
            <a:ext cx="4631589" cy="1674209"/>
          </a:xfrm>
          <a:prstGeom prst="rect">
            <a:avLst/>
          </a:prstGeom>
        </p:spPr>
      </p:pic>
    </p:spTree>
    <p:extLst>
      <p:ext uri="{BB962C8B-B14F-4D97-AF65-F5344CB8AC3E}">
        <p14:creationId xmlns:p14="http://schemas.microsoft.com/office/powerpoint/2010/main" val="3783976944"/>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t>Default Static Route</a:t>
            </a:r>
          </a:p>
        </p:txBody>
      </p:sp>
      <p:pic>
        <p:nvPicPr>
          <p:cNvPr id="2" name="Picture 1"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455" y="1289523"/>
            <a:ext cx="8024665" cy="4875749"/>
          </a:xfrm>
          <a:prstGeom prst="rect">
            <a:avLst/>
          </a:prstGeom>
        </p:spPr>
      </p:pic>
    </p:spTree>
    <p:extLst>
      <p:ext uri="{BB962C8B-B14F-4D97-AF65-F5344CB8AC3E}">
        <p14:creationId xmlns:p14="http://schemas.microsoft.com/office/powerpoint/2010/main" val="922800024"/>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t>Configure a Default Static Route</a:t>
            </a:r>
          </a:p>
        </p:txBody>
      </p:sp>
      <p:pic>
        <p:nvPicPr>
          <p:cNvPr id="3" name="Picture 2"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432" y="1202894"/>
            <a:ext cx="7092058" cy="5655106"/>
          </a:xfrm>
          <a:prstGeom prst="rect">
            <a:avLst/>
          </a:prstGeom>
        </p:spPr>
      </p:pic>
    </p:spTree>
    <p:extLst>
      <p:ext uri="{BB962C8B-B14F-4D97-AF65-F5344CB8AC3E}">
        <p14:creationId xmlns:p14="http://schemas.microsoft.com/office/powerpoint/2010/main" val="418438082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IPv4 Static Routes</a:t>
            </a:r>
            <a:br>
              <a:rPr lang="en-US" dirty="0">
                <a:ea typeface="+mj-ea"/>
                <a:cs typeface="+mj-cs"/>
              </a:rPr>
            </a:br>
            <a:r>
              <a:rPr lang="en-US" dirty="0"/>
              <a:t>Verify a Default Static Route</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RS_instructorPPT_Chapter6_final - PowerPoin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852" y="1246146"/>
            <a:ext cx="7906870" cy="5368932"/>
          </a:xfrm>
          <a:prstGeom prst="rect">
            <a:avLst/>
          </a:prstGeom>
        </p:spPr>
      </p:pic>
    </p:spTree>
    <p:extLst>
      <p:ext uri="{BB962C8B-B14F-4D97-AF65-F5344CB8AC3E}">
        <p14:creationId xmlns:p14="http://schemas.microsoft.com/office/powerpoint/2010/main" val="226714065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350288"/>
            <a:ext cx="8145462" cy="838200"/>
          </a:xfrm>
        </p:spPr>
        <p:txBody>
          <a:bodyPr/>
          <a:lstStyle/>
          <a:p>
            <a:pPr eaLnBrk="1" hangingPunct="1"/>
            <a:r>
              <a:rPr lang="en-US" dirty="0"/>
              <a:t>Chapter 2 - Sections &amp; Objectives</a:t>
            </a:r>
          </a:p>
        </p:txBody>
      </p:sp>
      <p:sp>
        <p:nvSpPr>
          <p:cNvPr id="4099" name="Rectangle 34"/>
          <p:cNvSpPr>
            <a:spLocks noGrp="1" noChangeArrowheads="1"/>
          </p:cNvSpPr>
          <p:nvPr>
            <p:ph type="body" idx="4294967295"/>
          </p:nvPr>
        </p:nvSpPr>
        <p:spPr>
          <a:xfrm>
            <a:off x="655638" y="1337482"/>
            <a:ext cx="7940675" cy="4743578"/>
          </a:xfrm>
        </p:spPr>
        <p:txBody>
          <a:bodyPr/>
          <a:lstStyle/>
          <a:p>
            <a:pPr marL="0" indent="0">
              <a:buNone/>
            </a:pPr>
            <a:r>
              <a:rPr lang="en-CA" sz="2000" dirty="0"/>
              <a:t>2.1 Static Routing Implementation</a:t>
            </a:r>
          </a:p>
          <a:p>
            <a:pPr marL="742950" lvl="1" indent="-285750">
              <a:buFont typeface="Arial" panose="020B0604020202020204" pitchFamily="34" charset="0"/>
              <a:buChar char="•"/>
            </a:pPr>
            <a:r>
              <a:rPr lang="en-US" sz="1600" dirty="0"/>
              <a:t>Explain the advantages and disadvantages of static routing.</a:t>
            </a:r>
          </a:p>
          <a:p>
            <a:pPr marL="742950" lvl="1" indent="-285750">
              <a:buFont typeface="Arial" panose="020B0604020202020204" pitchFamily="34" charset="0"/>
              <a:buChar char="•"/>
            </a:pPr>
            <a:r>
              <a:rPr lang="en-US" sz="1600" dirty="0"/>
              <a:t>Explain the purpose of different types of static routes.</a:t>
            </a:r>
          </a:p>
          <a:p>
            <a:pPr marL="1588" indent="0">
              <a:buNone/>
            </a:pPr>
            <a:r>
              <a:rPr lang="en-CA" sz="2000" dirty="0"/>
              <a:t>2.2 Configure Static and Default Routes</a:t>
            </a:r>
          </a:p>
          <a:p>
            <a:pPr marL="742950" lvl="1" indent="-285750">
              <a:buFont typeface="Arial" panose="020B0604020202020204" pitchFamily="34" charset="0"/>
              <a:buChar char="•"/>
            </a:pPr>
            <a:r>
              <a:rPr lang="en-US" sz="1600" dirty="0"/>
              <a:t>Configure IPv4 and IPv6 static routes by specifying a next-hop address.</a:t>
            </a:r>
          </a:p>
          <a:p>
            <a:pPr marL="742950" lvl="1" indent="-285750">
              <a:buFont typeface="Arial" panose="020B0604020202020204" pitchFamily="34" charset="0"/>
              <a:buChar char="•"/>
            </a:pPr>
            <a:r>
              <a:rPr lang="en-US" sz="1600" dirty="0"/>
              <a:t>Configure IPv4 and IPv6 default routes.</a:t>
            </a:r>
          </a:p>
          <a:p>
            <a:pPr marL="742950" lvl="1" indent="-285750">
              <a:buFont typeface="Arial" panose="020B0604020202020204" pitchFamily="34" charset="0"/>
              <a:buChar char="•"/>
            </a:pPr>
            <a:r>
              <a:rPr lang="en-US" sz="1600" dirty="0"/>
              <a:t>Configure a floating static route to provide a backup connection.</a:t>
            </a:r>
          </a:p>
          <a:p>
            <a:pPr marL="742950" lvl="1" indent="-285750">
              <a:buFont typeface="Arial" panose="020B0604020202020204" pitchFamily="34" charset="0"/>
              <a:buChar char="•"/>
            </a:pPr>
            <a:r>
              <a:rPr lang="en-US" sz="1600" dirty="0"/>
              <a:t>Configure IPv4 and IPv6 static host routes that direct traffic to a specific host</a:t>
            </a:r>
          </a:p>
          <a:p>
            <a:pPr marL="0" indent="0">
              <a:buNone/>
            </a:pPr>
            <a:r>
              <a:rPr lang="en-US" sz="2000" dirty="0"/>
              <a:t>2.3 Troubleshoot Static and Default Route Issues</a:t>
            </a:r>
          </a:p>
          <a:p>
            <a:pPr marL="627063" lvl="1" indent="-285750">
              <a:buFont typeface="Arial" panose="020B0604020202020204" pitchFamily="34" charset="0"/>
              <a:buChar char="•"/>
            </a:pPr>
            <a:r>
              <a:rPr lang="en-US" sz="1600" dirty="0"/>
              <a:t>Explain how a router processes packets when a static route is configured.</a:t>
            </a:r>
          </a:p>
          <a:p>
            <a:pPr marL="627063" lvl="1" indent="-285750">
              <a:buFont typeface="Arial" panose="020B0604020202020204" pitchFamily="34" charset="0"/>
              <a:buChar char="•"/>
            </a:pPr>
            <a:r>
              <a:rPr lang="en-US" sz="1600" dirty="0"/>
              <a:t>Troubleshoot common static and default route configuration issues.</a:t>
            </a:r>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IPv6 Static Routes</a:t>
            </a:r>
            <a:br>
              <a:rPr lang="en-US" dirty="0">
                <a:ea typeface="+mj-ea"/>
                <a:cs typeface="+mj-cs"/>
              </a:rPr>
            </a:br>
            <a:r>
              <a:rPr lang="en-US" dirty="0"/>
              <a:t>Next-Hop Options</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346363" y="1474584"/>
            <a:ext cx="8619661" cy="2154436"/>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Next-hop static IPv6 route </a:t>
            </a:r>
            <a:r>
              <a:rPr lang="en-US" sz="2000" kern="0" dirty="0">
                <a:solidFill>
                  <a:srgbClr val="000000"/>
                </a:solidFill>
                <a:latin typeface="Arial"/>
              </a:rPr>
              <a:t>- Only the next-hop IPv6 address is specified</a:t>
            </a:r>
          </a:p>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Directly connected static IPv6 route </a:t>
            </a:r>
            <a:r>
              <a:rPr lang="en-US" sz="2000" kern="0" dirty="0">
                <a:solidFill>
                  <a:srgbClr val="000000"/>
                </a:solidFill>
                <a:latin typeface="Arial"/>
              </a:rPr>
              <a:t>- Only the router exit interface is specified</a:t>
            </a:r>
          </a:p>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Fully specified static IPv6 route </a:t>
            </a:r>
            <a:r>
              <a:rPr lang="en-US" sz="2000" kern="0" dirty="0">
                <a:solidFill>
                  <a:srgbClr val="000000"/>
                </a:solidFill>
                <a:latin typeface="Arial"/>
              </a:rPr>
              <a:t>- The next-hop IPv6 address and exit interface are specified</a:t>
            </a:r>
          </a:p>
        </p:txBody>
      </p:sp>
    </p:spTree>
    <p:extLst>
      <p:ext uri="{BB962C8B-B14F-4D97-AF65-F5344CB8AC3E}">
        <p14:creationId xmlns:p14="http://schemas.microsoft.com/office/powerpoint/2010/main" val="367906843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IPv6 Default Routes</a:t>
            </a:r>
            <a:br>
              <a:rPr lang="en-US" dirty="0">
                <a:ea typeface="+mj-ea"/>
                <a:cs typeface="+mj-cs"/>
              </a:rPr>
            </a:br>
            <a:r>
              <a:rPr lang="en-US" dirty="0"/>
              <a:t>Floating Static Routes</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193869" y="1336038"/>
            <a:ext cx="3865514" cy="3908762"/>
          </a:xfrm>
          <a:prstGeom prst="rect">
            <a:avLst/>
          </a:prstGeom>
        </p:spPr>
        <p:txBody>
          <a:bodyPr wrap="square">
            <a:spAutoFit/>
          </a:bodyPr>
          <a:lstStyle/>
          <a:p>
            <a:pPr lvl="0" algn="l" defTabSz="814388">
              <a:lnSpc>
                <a:spcPct val="95000"/>
              </a:lnSpc>
              <a:spcBef>
                <a:spcPct val="50000"/>
              </a:spcBef>
              <a:buClr>
                <a:srgbClr val="708CA1"/>
              </a:buClr>
            </a:pPr>
            <a:r>
              <a:rPr lang="en-US" sz="2000" kern="0" dirty="0">
                <a:solidFill>
                  <a:srgbClr val="000000"/>
                </a:solidFill>
                <a:latin typeface="Arial"/>
                <a:ea typeface="+mn-ea"/>
                <a:cs typeface="+mn-cs"/>
              </a:rPr>
              <a:t>Floating static routes have an administrative distance greater than the administrative distance of another static route or dynamic routes. </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The static route “floats” and is not used when the route with the better administrative distance is active. </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If the preferred route is lost the floating static route can take over.</a:t>
            </a:r>
          </a:p>
        </p:txBody>
      </p:sp>
      <p:pic>
        <p:nvPicPr>
          <p:cNvPr id="6" name="Picture 5"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9383" y="1621373"/>
            <a:ext cx="4904630" cy="3726873"/>
          </a:xfrm>
          <a:prstGeom prst="rect">
            <a:avLst/>
          </a:prstGeom>
        </p:spPr>
      </p:pic>
    </p:spTree>
    <p:extLst>
      <p:ext uri="{BB962C8B-B14F-4D97-AF65-F5344CB8AC3E}">
        <p14:creationId xmlns:p14="http://schemas.microsoft.com/office/powerpoint/2010/main" val="1279029311"/>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IPv6 Default Routes</a:t>
            </a:r>
            <a:br>
              <a:rPr lang="en-US" dirty="0">
                <a:ea typeface="+mj-ea"/>
                <a:cs typeface="+mj-cs"/>
              </a:rPr>
            </a:br>
            <a:r>
              <a:rPr lang="en-US" dirty="0"/>
              <a:t>Configure an IPv4 Floating Static Route</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79418" y="1474584"/>
            <a:ext cx="6096001" cy="4799297"/>
          </a:xfrm>
          <a:prstGeom prst="rect">
            <a:avLst/>
          </a:prstGeom>
        </p:spPr>
      </p:pic>
    </p:spTree>
    <p:extLst>
      <p:ext uri="{BB962C8B-B14F-4D97-AF65-F5344CB8AC3E}">
        <p14:creationId xmlns:p14="http://schemas.microsoft.com/office/powerpoint/2010/main" val="4093119910"/>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Configure IPv6 Default Routes</a:t>
            </a:r>
            <a:br>
              <a:rPr lang="en-US" dirty="0">
                <a:ea typeface="+mj-ea"/>
                <a:cs typeface="+mj-cs"/>
              </a:rPr>
            </a:br>
            <a:r>
              <a:rPr lang="en-US" dirty="0"/>
              <a:t>Test the IPv4 Floating Static Route</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387927" y="1474584"/>
            <a:ext cx="8174182" cy="4078039"/>
          </a:xfrm>
          <a:prstGeom prst="rect">
            <a:avLst/>
          </a:prstGeom>
        </p:spPr>
        <p:txBody>
          <a:bodyPr wrap="square">
            <a:spAutoFit/>
          </a:bodyPr>
          <a:lstStyle/>
          <a:p>
            <a:pPr lvl="0" algn="l" defTabSz="814388">
              <a:lnSpc>
                <a:spcPct val="95000"/>
              </a:lnSpc>
              <a:spcBef>
                <a:spcPct val="50000"/>
              </a:spcBef>
              <a:buClr>
                <a:srgbClr val="708CA1"/>
              </a:buClr>
            </a:pPr>
            <a:r>
              <a:rPr lang="en-US" sz="2000" kern="0" dirty="0">
                <a:solidFill>
                  <a:srgbClr val="000000"/>
                </a:solidFill>
                <a:latin typeface="Arial"/>
                <a:ea typeface="+mn-ea"/>
                <a:cs typeface="+mn-cs"/>
              </a:rPr>
              <a:t>To test a floating static route:</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Use the </a:t>
            </a:r>
            <a:r>
              <a:rPr lang="en-US" sz="2000" b="1" kern="0" dirty="0">
                <a:solidFill>
                  <a:srgbClr val="000000"/>
                </a:solidFill>
                <a:latin typeface="Courier"/>
                <a:ea typeface="+mn-ea"/>
                <a:cs typeface="Courier"/>
              </a:rPr>
              <a:t>show </a:t>
            </a:r>
            <a:r>
              <a:rPr lang="en-US" sz="2000" b="1" kern="0" dirty="0" err="1">
                <a:solidFill>
                  <a:srgbClr val="000000"/>
                </a:solidFill>
                <a:latin typeface="Courier"/>
                <a:ea typeface="+mn-ea"/>
                <a:cs typeface="Courier"/>
              </a:rPr>
              <a:t>ip</a:t>
            </a:r>
            <a:r>
              <a:rPr lang="en-US" sz="2000" b="1" kern="0" dirty="0">
                <a:solidFill>
                  <a:srgbClr val="000000"/>
                </a:solidFill>
                <a:latin typeface="Courier"/>
                <a:ea typeface="+mn-ea"/>
                <a:cs typeface="Courier"/>
              </a:rPr>
              <a:t> route</a:t>
            </a:r>
            <a:r>
              <a:rPr lang="en-US" sz="2000" kern="0" dirty="0">
                <a:solidFill>
                  <a:srgbClr val="000000"/>
                </a:solidFill>
                <a:latin typeface="Arial"/>
                <a:ea typeface="+mn-ea"/>
                <a:cs typeface="+mn-cs"/>
              </a:rPr>
              <a:t> command to verify that the routing table is using the default static route.</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Use the </a:t>
            </a:r>
            <a:r>
              <a:rPr lang="en-US" sz="2000" b="1" kern="0" dirty="0">
                <a:solidFill>
                  <a:srgbClr val="000000"/>
                </a:solidFill>
                <a:latin typeface="Courier"/>
                <a:ea typeface="+mn-ea"/>
                <a:cs typeface="Courier"/>
              </a:rPr>
              <a:t>traceroute</a:t>
            </a:r>
            <a:r>
              <a:rPr lang="en-US" sz="2000" kern="0" dirty="0">
                <a:solidFill>
                  <a:srgbClr val="000000"/>
                </a:solidFill>
                <a:latin typeface="Arial"/>
                <a:ea typeface="+mn-ea"/>
                <a:cs typeface="+mn-cs"/>
              </a:rPr>
              <a:t> command to follow the traffic flow out the primary route.</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Disconnect the link or shutdown the primary interface(s). In the curriculum example the serial interfaces on R2 are shutdown.</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Use a </a:t>
            </a:r>
            <a:r>
              <a:rPr lang="en-US" sz="2000" b="1" kern="0" dirty="0">
                <a:solidFill>
                  <a:srgbClr val="000000"/>
                </a:solidFill>
                <a:latin typeface="Courier"/>
                <a:ea typeface="+mn-ea"/>
                <a:cs typeface="Courier"/>
              </a:rPr>
              <a:t>show </a:t>
            </a:r>
            <a:r>
              <a:rPr lang="en-US" sz="2000" b="1" kern="0" dirty="0" err="1">
                <a:solidFill>
                  <a:srgbClr val="000000"/>
                </a:solidFill>
                <a:latin typeface="Courier"/>
                <a:ea typeface="+mn-ea"/>
                <a:cs typeface="Courier"/>
              </a:rPr>
              <a:t>ip</a:t>
            </a:r>
            <a:r>
              <a:rPr lang="en-US" sz="2000" b="1" kern="0" dirty="0">
                <a:solidFill>
                  <a:srgbClr val="000000"/>
                </a:solidFill>
                <a:latin typeface="Courier"/>
                <a:ea typeface="+mn-ea"/>
                <a:cs typeface="Courier"/>
              </a:rPr>
              <a:t> route </a:t>
            </a:r>
            <a:r>
              <a:rPr lang="en-US" sz="2000" kern="0" dirty="0">
                <a:solidFill>
                  <a:srgbClr val="000000"/>
                </a:solidFill>
                <a:latin typeface="Arial"/>
                <a:ea typeface="+mn-ea"/>
                <a:cs typeface="+mn-cs"/>
              </a:rPr>
              <a:t>command to verify that the routing table is using the floating static route.</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Use a </a:t>
            </a:r>
            <a:r>
              <a:rPr lang="en-US" sz="2000" b="1" kern="0" dirty="0">
                <a:solidFill>
                  <a:srgbClr val="000000"/>
                </a:solidFill>
                <a:latin typeface="Courier"/>
                <a:ea typeface="+mn-ea"/>
                <a:cs typeface="Courier"/>
              </a:rPr>
              <a:t>traceroute</a:t>
            </a:r>
            <a:r>
              <a:rPr lang="en-US" sz="2000" kern="0" dirty="0">
                <a:solidFill>
                  <a:srgbClr val="000000"/>
                </a:solidFill>
                <a:latin typeface="Arial"/>
                <a:ea typeface="+mn-ea"/>
                <a:cs typeface="+mn-cs"/>
              </a:rPr>
              <a:t> command to follow the traffic flow out the backup route.</a:t>
            </a:r>
          </a:p>
        </p:txBody>
      </p:sp>
    </p:spTree>
    <p:extLst>
      <p:ext uri="{BB962C8B-B14F-4D97-AF65-F5344CB8AC3E}">
        <p14:creationId xmlns:p14="http://schemas.microsoft.com/office/powerpoint/2010/main" val="2705311644"/>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cs typeface="+mj-cs"/>
              </a:rPr>
              <a:t>Configure Static Host Routes</a:t>
            </a:r>
            <a:br>
              <a:rPr lang="en-US" dirty="0">
                <a:cs typeface="+mj-cs"/>
              </a:rPr>
            </a:br>
            <a:r>
              <a:rPr lang="en-US" dirty="0"/>
              <a:t>Configure IPv4 and IPv6 Static Host Routes</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7017" y="1474584"/>
            <a:ext cx="6151419" cy="5078968"/>
          </a:xfrm>
          <a:prstGeom prst="rect">
            <a:avLst/>
          </a:prstGeom>
        </p:spPr>
      </p:pic>
    </p:spTree>
    <p:extLst>
      <p:ext uri="{BB962C8B-B14F-4D97-AF65-F5344CB8AC3E}">
        <p14:creationId xmlns:p14="http://schemas.microsoft.com/office/powerpoint/2010/main" val="1909717820"/>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6.2 Troubleshoot Static and Default Route Issues</a:t>
            </a:r>
            <a:endParaRPr lang="en-US" sz="2400" dirty="0">
              <a:solidFill>
                <a:srgbClr val="00B0F0"/>
              </a:solidFill>
            </a:endParaRPr>
          </a:p>
        </p:txBody>
      </p:sp>
    </p:spTree>
    <p:extLst>
      <p:ext uri="{BB962C8B-B14F-4D97-AF65-F5344CB8AC3E}">
        <p14:creationId xmlns:p14="http://schemas.microsoft.com/office/powerpoint/2010/main" val="9263793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cs typeface="+mj-cs"/>
              </a:rPr>
              <a:t>Packet Processing with Static Routes</a:t>
            </a:r>
            <a:br>
              <a:rPr lang="en-US" dirty="0">
                <a:cs typeface="+mj-cs"/>
              </a:rPr>
            </a:br>
            <a:r>
              <a:rPr lang="en-US" dirty="0"/>
              <a:t>Static Routes and Packet Forwarding</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0253" y="1626984"/>
            <a:ext cx="6632192" cy="4205780"/>
          </a:xfrm>
          <a:prstGeom prst="rect">
            <a:avLst/>
          </a:prstGeom>
        </p:spPr>
      </p:pic>
    </p:spTree>
    <p:extLst>
      <p:ext uri="{BB962C8B-B14F-4D97-AF65-F5344CB8AC3E}">
        <p14:creationId xmlns:p14="http://schemas.microsoft.com/office/powerpoint/2010/main" val="3658568050"/>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cs typeface="+mj-cs"/>
              </a:rPr>
              <a:t>Troubleshoot IPv4 Static and Default Route Configuration</a:t>
            </a:r>
            <a:br>
              <a:rPr lang="en-US" dirty="0">
                <a:cs typeface="+mj-cs"/>
              </a:rPr>
            </a:br>
            <a:r>
              <a:rPr lang="en-US" dirty="0"/>
              <a:t>Troubleshoot a Missing Route</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p:nvPr/>
        </p:nvSpPr>
        <p:spPr>
          <a:xfrm>
            <a:off x="193868" y="1425402"/>
            <a:ext cx="3726968" cy="4524315"/>
          </a:xfrm>
          <a:prstGeom prst="rect">
            <a:avLst/>
          </a:prstGeom>
        </p:spPr>
        <p:txBody>
          <a:bodyPr wrap="square">
            <a:spAutoFit/>
          </a:bodyPr>
          <a:lstStyle/>
          <a:p>
            <a:pPr lvl="0" algn="l" defTabSz="814388">
              <a:lnSpc>
                <a:spcPct val="95000"/>
              </a:lnSpc>
              <a:spcBef>
                <a:spcPct val="50000"/>
              </a:spcBef>
              <a:buClr>
                <a:srgbClr val="708CA1"/>
              </a:buClr>
            </a:pPr>
            <a:r>
              <a:rPr lang="en-US" sz="2000" kern="0" dirty="0">
                <a:solidFill>
                  <a:srgbClr val="000000"/>
                </a:solidFill>
                <a:latin typeface="Arial"/>
                <a:ea typeface="+mn-ea"/>
                <a:cs typeface="+mn-cs"/>
              </a:rPr>
              <a:t>IOS troubleshooting commands include:</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Courier"/>
                <a:ea typeface="+mn-ea"/>
                <a:cs typeface="Courier"/>
              </a:rPr>
              <a:t>ping</a:t>
            </a:r>
          </a:p>
          <a:p>
            <a:pPr marL="236538" lvl="0" indent="-236538" algn="l" defTabSz="814388">
              <a:lnSpc>
                <a:spcPct val="95000"/>
              </a:lnSpc>
              <a:spcBef>
                <a:spcPct val="50000"/>
              </a:spcBef>
              <a:buClr>
                <a:srgbClr val="708CA1"/>
              </a:buClr>
              <a:buFont typeface="Wingdings" pitchFamily="2" charset="2"/>
              <a:buChar char="§"/>
            </a:pPr>
            <a:r>
              <a:rPr lang="en-US" sz="2000" dirty="0"/>
              <a:t>Extended </a:t>
            </a:r>
            <a:r>
              <a:rPr lang="en-US" sz="2000" b="1" dirty="0"/>
              <a:t>ping</a:t>
            </a:r>
            <a:r>
              <a:rPr lang="en-US" sz="2000" dirty="0"/>
              <a:t> enables you to specify the source IP address for the ping packets.</a:t>
            </a:r>
            <a:r>
              <a:rPr lang="en-US" sz="2000" b="1" kern="0" dirty="0">
                <a:solidFill>
                  <a:srgbClr val="000000"/>
                </a:solidFill>
                <a:latin typeface="Courier"/>
                <a:ea typeface="+mn-ea"/>
                <a:cs typeface="Courier"/>
              </a:rPr>
              <a:t> </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Courier"/>
                <a:ea typeface="+mn-ea"/>
                <a:cs typeface="Courier"/>
              </a:rPr>
              <a:t>traceroute</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Courier"/>
                <a:ea typeface="+mn-ea"/>
                <a:cs typeface="Courier"/>
              </a:rPr>
              <a:t>show </a:t>
            </a:r>
            <a:r>
              <a:rPr lang="en-US" sz="2000" b="1" kern="0" dirty="0" err="1">
                <a:solidFill>
                  <a:srgbClr val="000000"/>
                </a:solidFill>
                <a:latin typeface="Courier"/>
                <a:ea typeface="+mn-ea"/>
                <a:cs typeface="Courier"/>
              </a:rPr>
              <a:t>ip</a:t>
            </a:r>
            <a:r>
              <a:rPr lang="en-US" sz="2000" b="1" kern="0" dirty="0">
                <a:solidFill>
                  <a:srgbClr val="000000"/>
                </a:solidFill>
                <a:latin typeface="Courier"/>
                <a:ea typeface="+mn-ea"/>
                <a:cs typeface="Courier"/>
              </a:rPr>
              <a:t> route</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Courier"/>
                <a:ea typeface="+mn-ea"/>
                <a:cs typeface="Courier"/>
              </a:rPr>
              <a:t>show </a:t>
            </a:r>
            <a:r>
              <a:rPr lang="en-US" sz="2000" b="1" kern="0" dirty="0" err="1">
                <a:solidFill>
                  <a:srgbClr val="000000"/>
                </a:solidFill>
                <a:latin typeface="Courier"/>
                <a:ea typeface="+mn-ea"/>
                <a:cs typeface="Courier"/>
              </a:rPr>
              <a:t>ip</a:t>
            </a:r>
            <a:r>
              <a:rPr lang="en-US" sz="2000" b="1" kern="0" dirty="0">
                <a:solidFill>
                  <a:srgbClr val="000000"/>
                </a:solidFill>
                <a:latin typeface="Courier"/>
                <a:ea typeface="+mn-ea"/>
                <a:cs typeface="Courier"/>
              </a:rPr>
              <a:t> interface brief</a:t>
            </a:r>
          </a:p>
          <a:p>
            <a:pPr marL="236538" lvl="0" indent="-236538" algn="l" defTabSz="814388">
              <a:lnSpc>
                <a:spcPct val="95000"/>
              </a:lnSpc>
              <a:spcBef>
                <a:spcPct val="50000"/>
              </a:spcBef>
              <a:buClr>
                <a:srgbClr val="708CA1"/>
              </a:buClr>
              <a:buFont typeface="Wingdings" pitchFamily="2" charset="2"/>
              <a:buChar char="§"/>
            </a:pPr>
            <a:r>
              <a:rPr lang="en-US" sz="2000" b="1" kern="0" dirty="0">
                <a:solidFill>
                  <a:srgbClr val="000000"/>
                </a:solidFill>
                <a:latin typeface="Courier"/>
                <a:ea typeface="+mn-ea"/>
                <a:cs typeface="Courier"/>
              </a:rPr>
              <a:t>show </a:t>
            </a:r>
            <a:r>
              <a:rPr lang="en-US" sz="2000" b="1" kern="0" dirty="0" err="1">
                <a:solidFill>
                  <a:srgbClr val="000000"/>
                </a:solidFill>
                <a:latin typeface="Courier"/>
                <a:ea typeface="+mn-ea"/>
                <a:cs typeface="Courier"/>
              </a:rPr>
              <a:t>cdp</a:t>
            </a:r>
            <a:r>
              <a:rPr lang="en-US" sz="2000" b="1" kern="0" dirty="0">
                <a:solidFill>
                  <a:srgbClr val="000000"/>
                </a:solidFill>
                <a:latin typeface="Courier"/>
                <a:ea typeface="+mn-ea"/>
                <a:cs typeface="Courier"/>
              </a:rPr>
              <a:t> neighbors detail</a:t>
            </a:r>
          </a:p>
        </p:txBody>
      </p:sp>
      <p:pic>
        <p:nvPicPr>
          <p:cNvPr id="4" name="Picture 3"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4020" y="1626984"/>
            <a:ext cx="4637314" cy="3934691"/>
          </a:xfrm>
          <a:prstGeom prst="rect">
            <a:avLst/>
          </a:prstGeom>
        </p:spPr>
      </p:pic>
    </p:spTree>
    <p:extLst>
      <p:ext uri="{BB962C8B-B14F-4D97-AF65-F5344CB8AC3E}">
        <p14:creationId xmlns:p14="http://schemas.microsoft.com/office/powerpoint/2010/main" val="2729891671"/>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cs typeface="+mj-cs"/>
              </a:rPr>
              <a:t>Packet Processing with Static Routes</a:t>
            </a:r>
            <a:br>
              <a:rPr lang="en-US" dirty="0">
                <a:cs typeface="+mj-cs"/>
              </a:rPr>
            </a:br>
            <a:r>
              <a:rPr lang="en-US" dirty="0"/>
              <a:t>Solve a Connectivity Problem</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Verify a Default Static Route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p:nvPr/>
        </p:nvSpPr>
        <p:spPr>
          <a:xfrm>
            <a:off x="193868" y="1425403"/>
            <a:ext cx="8589914" cy="3631763"/>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Finding a missing (or misconfigured) route requires using the right tools in a methodical manner.</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Use the </a:t>
            </a:r>
            <a:r>
              <a:rPr lang="en-US" sz="2000" b="1" kern="0" dirty="0">
                <a:solidFill>
                  <a:srgbClr val="000000"/>
                </a:solidFill>
                <a:latin typeface="+mn-lt"/>
                <a:ea typeface="+mn-ea"/>
                <a:cs typeface="Courier New" pitchFamily="49" charset="0"/>
              </a:rPr>
              <a:t>ping</a:t>
            </a:r>
            <a:r>
              <a:rPr lang="en-US" sz="2000" kern="0" dirty="0">
                <a:solidFill>
                  <a:srgbClr val="000000"/>
                </a:solidFill>
                <a:latin typeface="+mn-lt"/>
                <a:ea typeface="+mn-ea"/>
                <a:cs typeface="+mn-cs"/>
              </a:rPr>
              <a:t> </a:t>
            </a:r>
            <a:r>
              <a:rPr lang="en-US" sz="2000" kern="0" dirty="0">
                <a:solidFill>
                  <a:srgbClr val="000000"/>
                </a:solidFill>
                <a:latin typeface="Arial"/>
                <a:ea typeface="+mn-ea"/>
                <a:cs typeface="+mn-cs"/>
              </a:rPr>
              <a:t>command to confirm the destination can’t be reached.</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A </a:t>
            </a:r>
            <a:r>
              <a:rPr lang="en-US" sz="2000" b="1" kern="0" dirty="0">
                <a:solidFill>
                  <a:srgbClr val="000000"/>
                </a:solidFill>
                <a:latin typeface="+mn-lt"/>
                <a:ea typeface="+mn-ea"/>
                <a:cs typeface="Courier New" pitchFamily="49" charset="0"/>
              </a:rPr>
              <a:t>traceroute</a:t>
            </a:r>
            <a:r>
              <a:rPr lang="en-US" sz="2000" kern="0" dirty="0">
                <a:solidFill>
                  <a:srgbClr val="000000"/>
                </a:solidFill>
                <a:latin typeface="Arial"/>
                <a:ea typeface="+mn-ea"/>
                <a:cs typeface="+mn-cs"/>
              </a:rPr>
              <a:t> would also reveal the closest router (or hop) that fails to respond as expected. In this case, the router would then send an Internet Control Message Protocol (ICMP) destination unreachable message back to the source.</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The next step is to investigate the routing table</a:t>
            </a:r>
            <a:r>
              <a:rPr lang="en-US" sz="2000" dirty="0"/>
              <a:t> using the </a:t>
            </a:r>
            <a:r>
              <a:rPr lang="en-US" sz="2000" b="1" dirty="0"/>
              <a:t>show </a:t>
            </a:r>
            <a:r>
              <a:rPr lang="en-US" sz="2000" b="1" dirty="0" err="1"/>
              <a:t>ip</a:t>
            </a:r>
            <a:r>
              <a:rPr lang="en-US" sz="2000" b="1" dirty="0"/>
              <a:t> route </a:t>
            </a:r>
            <a:r>
              <a:rPr lang="en-US" sz="2000" dirty="0"/>
              <a:t>command</a:t>
            </a:r>
            <a:r>
              <a:rPr lang="en-US" sz="2000" kern="0" dirty="0">
                <a:solidFill>
                  <a:srgbClr val="000000"/>
                </a:solidFill>
                <a:latin typeface="Arial"/>
                <a:ea typeface="+mn-ea"/>
                <a:cs typeface="+mn-cs"/>
              </a:rPr>
              <a:t>. Look for missing or misconfigured routes.</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Incorrect static routes are a common cause of routing problems.</a:t>
            </a:r>
          </a:p>
        </p:txBody>
      </p:sp>
    </p:spTree>
    <p:extLst>
      <p:ext uri="{BB962C8B-B14F-4D97-AF65-F5344CB8AC3E}">
        <p14:creationId xmlns:p14="http://schemas.microsoft.com/office/powerpoint/2010/main" val="51815285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a:buNone/>
            </a:pPr>
            <a:r>
              <a:rPr lang="en-CA" sz="2400" dirty="0"/>
              <a:t>2.1 Static Routing Implementation</a:t>
            </a: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ea typeface="+mj-ea"/>
                <a:cs typeface="+mj-cs"/>
              </a:rPr>
              <a:t>Static Routing</a:t>
            </a:r>
            <a:br>
              <a:rPr lang="en-US" dirty="0">
                <a:ea typeface="+mj-ea"/>
                <a:cs typeface="+mj-cs"/>
              </a:rPr>
            </a:br>
            <a:r>
              <a:rPr lang="en-US" dirty="0">
                <a:ea typeface="+mj-ea"/>
                <a:cs typeface="+mj-cs"/>
              </a:rPr>
              <a:t>Reach Remote Networks</a:t>
            </a:r>
            <a:endParaRPr lang="en-US" dirty="0">
              <a:solidFill>
                <a:srgbClr val="00B0F0"/>
              </a:solidFill>
              <a:latin typeface="Arial" charset="0"/>
            </a:endParaRPr>
          </a:p>
        </p:txBody>
      </p:sp>
      <p:sp>
        <p:nvSpPr>
          <p:cNvPr id="2" name="Content Placeholder 1"/>
          <p:cNvSpPr>
            <a:spLocks noGrp="1"/>
          </p:cNvSpPr>
          <p:nvPr>
            <p:ph idx="1"/>
          </p:nvPr>
        </p:nvSpPr>
        <p:spPr>
          <a:xfrm>
            <a:off x="268530" y="1232592"/>
            <a:ext cx="3458345" cy="4336935"/>
          </a:xfrm>
        </p:spPr>
        <p:txBody>
          <a:bodyPr/>
          <a:lstStyle/>
          <a:p>
            <a:pPr marL="0" indent="0">
              <a:buNone/>
            </a:pPr>
            <a:r>
              <a:rPr lang="en-US" sz="2000" dirty="0"/>
              <a:t>A router can learn about remote networks in one of two ways:</a:t>
            </a:r>
          </a:p>
          <a:p>
            <a:pPr marL="461963" indent="-342900">
              <a:buFont typeface="Arial"/>
              <a:buChar char="•"/>
            </a:pPr>
            <a:r>
              <a:rPr lang="en-US" sz="2000" b="1" dirty="0"/>
              <a:t>Manually</a:t>
            </a:r>
            <a:r>
              <a:rPr lang="en-US" sz="2000" dirty="0"/>
              <a:t> - Remote networks are manually entered into the route table using static routes.</a:t>
            </a:r>
          </a:p>
          <a:p>
            <a:pPr marL="461963" indent="-342900">
              <a:buFont typeface="Arial"/>
              <a:buChar char="•"/>
            </a:pPr>
            <a:r>
              <a:rPr lang="en-US" sz="2000" b="1" dirty="0"/>
              <a:t>Dynamically</a:t>
            </a:r>
            <a:r>
              <a:rPr lang="en-US" sz="2000" dirty="0"/>
              <a:t> - Remote routes are automatically learned using a dynamic routing protocol.</a:t>
            </a:r>
          </a:p>
          <a:p>
            <a:endParaRPr lang="en-US" sz="2000" dirty="0"/>
          </a:p>
        </p:txBody>
      </p:sp>
      <p:pic>
        <p:nvPicPr>
          <p:cNvPr id="3" name="Picture 2"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3788" y="1828801"/>
            <a:ext cx="5282237" cy="3920835"/>
          </a:xfrm>
          <a:prstGeom prst="rect">
            <a:avLst/>
          </a:prstGeom>
        </p:spPr>
      </p:pic>
    </p:spTree>
    <p:extLst>
      <p:ext uri="{BB962C8B-B14F-4D97-AF65-F5344CB8AC3E}">
        <p14:creationId xmlns:p14="http://schemas.microsoft.com/office/powerpoint/2010/main" val="270003087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Static Routing</a:t>
            </a:r>
            <a:br>
              <a:rPr lang="en-US" dirty="0">
                <a:ea typeface="+mj-ea"/>
                <a:cs typeface="+mj-cs"/>
              </a:rPr>
            </a:br>
            <a:r>
              <a:rPr lang="en-US" dirty="0"/>
              <a:t>Why Use Static Routing?</a:t>
            </a:r>
          </a:p>
        </p:txBody>
      </p:sp>
      <p:sp>
        <p:nvSpPr>
          <p:cNvPr id="2" name="Content Placeholder 1"/>
          <p:cNvSpPr>
            <a:spLocks noGrp="1"/>
          </p:cNvSpPr>
          <p:nvPr>
            <p:ph idx="1"/>
          </p:nvPr>
        </p:nvSpPr>
        <p:spPr>
          <a:xfrm>
            <a:off x="268530" y="1232592"/>
            <a:ext cx="8570670" cy="2591263"/>
          </a:xfrm>
        </p:spPr>
        <p:txBody>
          <a:bodyPr/>
          <a:lstStyle/>
          <a:p>
            <a:pPr marL="0" indent="0">
              <a:buNone/>
            </a:pPr>
            <a:r>
              <a:rPr lang="en-US" sz="2000" dirty="0"/>
              <a:t>Static routing provides some advantages over dynamic routing, including:</a:t>
            </a:r>
          </a:p>
          <a:p>
            <a:r>
              <a:rPr lang="en-US" sz="2000" dirty="0"/>
              <a:t>Static routes are not advertised over the network, resulting in better security.</a:t>
            </a:r>
          </a:p>
          <a:p>
            <a:r>
              <a:rPr lang="en-US" sz="2000" dirty="0"/>
              <a:t>Static routes use less bandwidth than dynamic routing protocols, no CPU cycles are used to calculate and communicate routes.</a:t>
            </a:r>
          </a:p>
          <a:p>
            <a:r>
              <a:rPr lang="en-US" sz="2000" dirty="0"/>
              <a:t>The path a static route uses to send data is known.</a:t>
            </a:r>
          </a:p>
          <a:p>
            <a:endParaRPr lang="en-US" sz="2000" dirty="0"/>
          </a:p>
        </p:txBody>
      </p:sp>
      <p:pic>
        <p:nvPicPr>
          <p:cNvPr id="4" name="Picture 3"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2927" y="3532909"/>
            <a:ext cx="6483436" cy="2883799"/>
          </a:xfrm>
          <a:prstGeom prst="rect">
            <a:avLst/>
          </a:prstGeom>
        </p:spPr>
      </p:pic>
    </p:spTree>
    <p:extLst>
      <p:ext uri="{BB962C8B-B14F-4D97-AF65-F5344CB8AC3E}">
        <p14:creationId xmlns:p14="http://schemas.microsoft.com/office/powerpoint/2010/main" val="3042000402"/>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Static Routing</a:t>
            </a:r>
            <a:br>
              <a:rPr lang="en-US" dirty="0">
                <a:ea typeface="+mj-ea"/>
                <a:cs typeface="+mj-cs"/>
              </a:rPr>
            </a:br>
            <a:r>
              <a:rPr lang="en-US" dirty="0"/>
              <a:t>When to Use Static Routes</a:t>
            </a:r>
          </a:p>
        </p:txBody>
      </p:sp>
      <p:sp>
        <p:nvSpPr>
          <p:cNvPr id="2" name="Content Placeholder 1"/>
          <p:cNvSpPr>
            <a:spLocks noGrp="1"/>
          </p:cNvSpPr>
          <p:nvPr>
            <p:ph idx="1"/>
          </p:nvPr>
        </p:nvSpPr>
        <p:spPr>
          <a:xfrm>
            <a:off x="268530" y="1232592"/>
            <a:ext cx="8570670" cy="2702099"/>
          </a:xfrm>
        </p:spPr>
        <p:txBody>
          <a:bodyPr/>
          <a:lstStyle/>
          <a:p>
            <a:pPr marL="0" indent="0">
              <a:buNone/>
            </a:pPr>
            <a:r>
              <a:rPr lang="en-US" sz="2000" dirty="0"/>
              <a:t>Static routing has three primary uses:</a:t>
            </a:r>
          </a:p>
          <a:p>
            <a:r>
              <a:rPr lang="en-US" sz="2000" dirty="0"/>
              <a:t>Providing ease of routing table maintenance in smaller networks.</a:t>
            </a:r>
          </a:p>
          <a:p>
            <a:r>
              <a:rPr lang="en-US" sz="2000" dirty="0"/>
              <a:t>Routing to and from stub networks. A stub network is a network accessed by a single route, and the router has no other neighbors.</a:t>
            </a:r>
          </a:p>
          <a:p>
            <a:r>
              <a:rPr lang="en-US" sz="2000" dirty="0"/>
              <a:t>Using a single default route to represent a path to any network that does not have a more specific match with another route in the routing table. </a:t>
            </a:r>
          </a:p>
        </p:txBody>
      </p:sp>
      <p:pic>
        <p:nvPicPr>
          <p:cNvPr id="3" name="Picture 2" descr="Routing and Switching Essentials - Mozilla Firef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7782" y="3587003"/>
            <a:ext cx="4904509" cy="3077033"/>
          </a:xfrm>
          <a:prstGeom prst="rect">
            <a:avLst/>
          </a:prstGeom>
        </p:spPr>
      </p:pic>
    </p:spTree>
    <p:extLst>
      <p:ext uri="{BB962C8B-B14F-4D97-AF65-F5344CB8AC3E}">
        <p14:creationId xmlns:p14="http://schemas.microsoft.com/office/powerpoint/2010/main" val="266723016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Types of Static Routes</a:t>
            </a:r>
            <a:br>
              <a:rPr lang="en-US" dirty="0">
                <a:ea typeface="+mj-ea"/>
                <a:cs typeface="+mj-cs"/>
              </a:rPr>
            </a:br>
            <a:r>
              <a:rPr lang="en-US" dirty="0"/>
              <a:t>Static Route Applications</a:t>
            </a:r>
          </a:p>
        </p:txBody>
      </p:sp>
      <p:sp>
        <p:nvSpPr>
          <p:cNvPr id="2" name="Content Placeholder 1"/>
          <p:cNvSpPr>
            <a:spLocks noGrp="1"/>
          </p:cNvSpPr>
          <p:nvPr>
            <p:ph idx="1"/>
          </p:nvPr>
        </p:nvSpPr>
        <p:spPr>
          <a:xfrm>
            <a:off x="268530" y="1232592"/>
            <a:ext cx="8570670" cy="2702099"/>
          </a:xfrm>
        </p:spPr>
        <p:txBody>
          <a:bodyPr/>
          <a:lstStyle/>
          <a:p>
            <a:pPr marL="0" indent="0">
              <a:buNone/>
            </a:pPr>
            <a:r>
              <a:rPr lang="en-US" sz="2000" dirty="0"/>
              <a:t>Static Routes are often used to:</a:t>
            </a:r>
          </a:p>
          <a:p>
            <a:r>
              <a:rPr lang="en-US" sz="2000" dirty="0"/>
              <a:t>Connect to a specific network.</a:t>
            </a:r>
          </a:p>
          <a:p>
            <a:r>
              <a:rPr lang="en-US" sz="2000" dirty="0"/>
              <a:t>Provide a Gateway of Last Resort for a stub network.</a:t>
            </a:r>
          </a:p>
          <a:p>
            <a:r>
              <a:rPr lang="en-US" sz="2000" dirty="0"/>
              <a:t>Reduce the number of routes advertised by summarizing several contiguous networks as one static route.</a:t>
            </a:r>
          </a:p>
          <a:p>
            <a:r>
              <a:rPr lang="en-US" sz="2000" dirty="0"/>
              <a:t>Create a backup route in case a primary route link fails.</a:t>
            </a:r>
          </a:p>
        </p:txBody>
      </p:sp>
    </p:spTree>
    <p:extLst>
      <p:ext uri="{BB962C8B-B14F-4D97-AF65-F5344CB8AC3E}">
        <p14:creationId xmlns:p14="http://schemas.microsoft.com/office/powerpoint/2010/main" val="30502107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Types of Static Routes</a:t>
            </a:r>
            <a:br>
              <a:rPr lang="en-US" dirty="0">
                <a:ea typeface="+mj-ea"/>
                <a:cs typeface="+mj-cs"/>
              </a:rPr>
            </a:br>
            <a:r>
              <a:rPr lang="en-US" dirty="0"/>
              <a:t>Standard Static Route</a:t>
            </a:r>
          </a:p>
        </p:txBody>
      </p:sp>
      <p:pic>
        <p:nvPicPr>
          <p:cNvPr id="3" name="Content Placeholder 2" descr="Routing and Switching Essentials - Mozilla Firefox"/>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90687" y="1323944"/>
            <a:ext cx="8179808" cy="5270494"/>
          </a:xfrm>
        </p:spPr>
      </p:pic>
    </p:spTree>
    <p:extLst>
      <p:ext uri="{BB962C8B-B14F-4D97-AF65-F5344CB8AC3E}">
        <p14:creationId xmlns:p14="http://schemas.microsoft.com/office/powerpoint/2010/main" val="243354815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ea typeface="+mj-ea"/>
                <a:cs typeface="+mj-cs"/>
              </a:rPr>
              <a:t>Types of Static Routes</a:t>
            </a:r>
            <a:br>
              <a:rPr lang="en-US" dirty="0">
                <a:ea typeface="+mj-ea"/>
                <a:cs typeface="+mj-cs"/>
              </a:rPr>
            </a:br>
            <a:r>
              <a:rPr lang="en-US" dirty="0"/>
              <a:t>Default Static Route</a:t>
            </a:r>
          </a:p>
        </p:txBody>
      </p:sp>
      <p:pic>
        <p:nvPicPr>
          <p:cNvPr id="4" name="Content Placeholder 3" descr="Routing and Switching Essentials - Mozilla Firefox"/>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102026" y="3105826"/>
            <a:ext cx="5434847" cy="3752173"/>
          </a:xfrm>
        </p:spPr>
      </p:pic>
      <p:sp>
        <p:nvSpPr>
          <p:cNvPr id="5" name="Rectangle 4"/>
          <p:cNvSpPr/>
          <p:nvPr/>
        </p:nvSpPr>
        <p:spPr>
          <a:xfrm>
            <a:off x="277042" y="1423059"/>
            <a:ext cx="8605807" cy="1862048"/>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A default static route is a route that matches all packets. </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A default route identifies the gateway IP address to which the router sends all IP packets that it does not have a learned or static route. </a:t>
            </a:r>
          </a:p>
          <a:p>
            <a:pPr marL="236538" lvl="0" indent="-236538" algn="l" defTabSz="814388">
              <a:lnSpc>
                <a:spcPct val="95000"/>
              </a:lnSpc>
              <a:spcBef>
                <a:spcPct val="50000"/>
              </a:spcBef>
              <a:buClr>
                <a:srgbClr val="708CA1"/>
              </a:buClr>
              <a:buFont typeface="Wingdings" pitchFamily="2" charset="2"/>
              <a:buChar char="§"/>
            </a:pPr>
            <a:r>
              <a:rPr lang="en-US" sz="2000" kern="0" dirty="0">
                <a:solidFill>
                  <a:srgbClr val="000000"/>
                </a:solidFill>
                <a:latin typeface="Arial"/>
                <a:ea typeface="+mn-ea"/>
                <a:cs typeface="+mn-cs"/>
              </a:rPr>
              <a:t>A default static route is simply a static route with 0.0.0.0/0 as the destination IPv4 address.</a:t>
            </a:r>
          </a:p>
        </p:txBody>
      </p:sp>
    </p:spTree>
    <p:extLst>
      <p:ext uri="{BB962C8B-B14F-4D97-AF65-F5344CB8AC3E}">
        <p14:creationId xmlns:p14="http://schemas.microsoft.com/office/powerpoint/2010/main" val="4162076681"/>
      </p:ext>
    </p:extLst>
  </p:cSld>
  <p:clrMapOvr>
    <a:masterClrMapping/>
  </p:clrMapOvr>
  <p:transition spd="med">
    <p:wipe dir="r"/>
  </p:transition>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27841</TotalTime>
  <Pages>28</Pages>
  <Words>1201</Words>
  <Application>Microsoft Office PowerPoint</Application>
  <PresentationFormat>On-screen Show (4:3)</PresentationFormat>
  <Paragraphs>168</Paragraphs>
  <Slides>29</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ＭＳ Ｐゴシック</vt:lpstr>
      <vt:lpstr>Arial</vt:lpstr>
      <vt:lpstr>Courier</vt:lpstr>
      <vt:lpstr>Courier New</vt:lpstr>
      <vt:lpstr>Wingdings</vt:lpstr>
      <vt:lpstr>PPT-TMPLT-WHT_C</vt:lpstr>
      <vt:lpstr>NetAcad-4F_PPT-WHT_060408</vt:lpstr>
      <vt:lpstr>Chapter 2:  Static Routing</vt:lpstr>
      <vt:lpstr>Chapter 2 - Sections &amp; Objectives</vt:lpstr>
      <vt:lpstr>2.1 Static Routing Implementation</vt:lpstr>
      <vt:lpstr>Static Routing Reach Remote Networks</vt:lpstr>
      <vt:lpstr>Static Routing Why Use Static Routing?</vt:lpstr>
      <vt:lpstr>Static Routing When to Use Static Routes</vt:lpstr>
      <vt:lpstr>Types of Static Routes Static Route Applications</vt:lpstr>
      <vt:lpstr>Types of Static Routes Standard Static Route</vt:lpstr>
      <vt:lpstr>Types of Static Routes Default Static Route</vt:lpstr>
      <vt:lpstr>Types of Static Routes Summary Static Route</vt:lpstr>
      <vt:lpstr>Types of Static Routes Floating Static Route</vt:lpstr>
      <vt:lpstr>6.2 Configure Static and Default Routes</vt:lpstr>
      <vt:lpstr>Configure IPv4 Static Routes ip route Command</vt:lpstr>
      <vt:lpstr>Configure IPv4 Static Routes Next-Hop Options</vt:lpstr>
      <vt:lpstr>Configure IPv4 Static Routes Configure a Next-Hop Static Route</vt:lpstr>
      <vt:lpstr>Configure IPv4 Static Routes Configure Directly Connected Static Route</vt:lpstr>
      <vt:lpstr>Configure IPv4 Static Routes Default Static Route</vt:lpstr>
      <vt:lpstr>Configure IPv4 Static Routes Configure a Default Static Route</vt:lpstr>
      <vt:lpstr>Configure IPv4 Static Routes Verify a Default Static Route</vt:lpstr>
      <vt:lpstr>Configure IPv6 Static Routes Next-Hop Options</vt:lpstr>
      <vt:lpstr>Configure IPv6 Default Routes Floating Static Routes</vt:lpstr>
      <vt:lpstr>Configure IPv6 Default Routes Configure an IPv4 Floating Static Route</vt:lpstr>
      <vt:lpstr>Configure IPv6 Default Routes Test the IPv4 Floating Static Route</vt:lpstr>
      <vt:lpstr>Configure Static Host Routes Configure IPv4 and IPv6 Static Host Routes</vt:lpstr>
      <vt:lpstr>6.2 Troubleshoot Static and Default Route Issues</vt:lpstr>
      <vt:lpstr>Packet Processing with Static Routes Static Routes and Packet Forwarding</vt:lpstr>
      <vt:lpstr>Troubleshoot IPv4 Static and Default Route Configuration Troubleshoot a Missing Route</vt:lpstr>
      <vt:lpstr>Packet Processing with Static Routes Solve a Connectivity Problem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carlos c</cp:lastModifiedBy>
  <cp:revision>1079</cp:revision>
  <cp:lastPrinted>1999-01-27T00:54:54Z</cp:lastPrinted>
  <dcterms:created xsi:type="dcterms:W3CDTF">2006-10-23T15:07:30Z</dcterms:created>
  <dcterms:modified xsi:type="dcterms:W3CDTF">2018-01-07T03:33:08Z</dcterms:modified>
</cp:coreProperties>
</file>