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945" r:id="rId2"/>
  </p:sldMasterIdLst>
  <p:notesMasterIdLst>
    <p:notesMasterId r:id="rId29"/>
  </p:notesMasterIdLst>
  <p:handoutMasterIdLst>
    <p:handoutMasterId r:id="rId30"/>
  </p:handoutMasterIdLst>
  <p:sldIdLst>
    <p:sldId id="812" r:id="rId3"/>
    <p:sldId id="991" r:id="rId4"/>
    <p:sldId id="993" r:id="rId5"/>
    <p:sldId id="997" r:id="rId6"/>
    <p:sldId id="998" r:id="rId7"/>
    <p:sldId id="999" r:id="rId8"/>
    <p:sldId id="913" r:id="rId9"/>
    <p:sldId id="1000" r:id="rId10"/>
    <p:sldId id="1001" r:id="rId11"/>
    <p:sldId id="1007" r:id="rId12"/>
    <p:sldId id="1008" r:id="rId13"/>
    <p:sldId id="1004" r:id="rId14"/>
    <p:sldId id="1005" r:id="rId15"/>
    <p:sldId id="1017" r:id="rId16"/>
    <p:sldId id="1009" r:id="rId17"/>
    <p:sldId id="1031" r:id="rId18"/>
    <p:sldId id="1010" r:id="rId19"/>
    <p:sldId id="1011" r:id="rId20"/>
    <p:sldId id="1012" r:id="rId21"/>
    <p:sldId id="1013" r:id="rId22"/>
    <p:sldId id="1014" r:id="rId23"/>
    <p:sldId id="1015" r:id="rId24"/>
    <p:sldId id="1016" r:id="rId25"/>
    <p:sldId id="1018" r:id="rId26"/>
    <p:sldId id="1019" r:id="rId27"/>
    <p:sldId id="1020" r:id="rId28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 Gibbons" initials="JG" lastIdx="13" clrIdx="0"/>
  <p:cmAuthor id="1" name="Rodrigo Floriano" initials="RF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4"/>
    <a:srgbClr val="678DC5"/>
    <a:srgbClr val="3E67A4"/>
    <a:srgbClr val="3E8DC5"/>
    <a:srgbClr val="5F5F65"/>
    <a:srgbClr val="7E7E86"/>
    <a:srgbClr val="FFFFFF"/>
    <a:srgbClr val="8E8E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64" autoAdjust="0"/>
    <p:restoredTop sz="93341" autoAdjust="0"/>
  </p:normalViewPr>
  <p:slideViewPr>
    <p:cSldViewPr snapToGrid="0">
      <p:cViewPr varScale="1">
        <p:scale>
          <a:sx n="89" d="100"/>
          <a:sy n="89" d="100"/>
        </p:scale>
        <p:origin x="77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2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6.xml"/><Relationship Id="rId18" Type="http://schemas.openxmlformats.org/officeDocument/2006/relationships/slide" Target="slides/slide21.xml"/><Relationship Id="rId3" Type="http://schemas.openxmlformats.org/officeDocument/2006/relationships/slide" Target="slides/slide4.xml"/><Relationship Id="rId21" Type="http://schemas.openxmlformats.org/officeDocument/2006/relationships/slide" Target="slides/slide26.xml"/><Relationship Id="rId7" Type="http://schemas.openxmlformats.org/officeDocument/2006/relationships/slide" Target="slides/slide9.xml"/><Relationship Id="rId12" Type="http://schemas.openxmlformats.org/officeDocument/2006/relationships/slide" Target="slides/slide15.xml"/><Relationship Id="rId17" Type="http://schemas.openxmlformats.org/officeDocument/2006/relationships/slide" Target="slides/slide20.xml"/><Relationship Id="rId2" Type="http://schemas.openxmlformats.org/officeDocument/2006/relationships/slide" Target="slides/slide3.xml"/><Relationship Id="rId16" Type="http://schemas.openxmlformats.org/officeDocument/2006/relationships/slide" Target="slides/slide19.xml"/><Relationship Id="rId20" Type="http://schemas.openxmlformats.org/officeDocument/2006/relationships/slide" Target="slides/slide23.xml"/><Relationship Id="rId1" Type="http://schemas.openxmlformats.org/officeDocument/2006/relationships/slide" Target="slides/slide2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6.xml"/><Relationship Id="rId15" Type="http://schemas.openxmlformats.org/officeDocument/2006/relationships/slide" Target="slides/slide18.xml"/><Relationship Id="rId10" Type="http://schemas.openxmlformats.org/officeDocument/2006/relationships/slide" Target="slides/slide12.xml"/><Relationship Id="rId19" Type="http://schemas.openxmlformats.org/officeDocument/2006/relationships/slide" Target="slides/slide22.xml"/><Relationship Id="rId4" Type="http://schemas.openxmlformats.org/officeDocument/2006/relationships/slide" Target="slides/slide5.xml"/><Relationship Id="rId9" Type="http://schemas.openxmlformats.org/officeDocument/2006/relationships/slide" Target="slides/slide11.xml"/><Relationship Id="rId14" Type="http://schemas.openxmlformats.org/officeDocument/2006/relationships/slide" Target="slides/slide1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5124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/>
          <a:p>
            <a:pPr algn="r" defTabSz="903288">
              <a:lnSpc>
                <a:spcPct val="100000"/>
              </a:lnSpc>
            </a:pPr>
            <a:fld id="{22244E67-557B-7741-B9F5-F61AA18495DF}" type="slidenum">
              <a:rPr lang="en-US" sz="800"/>
              <a:pPr algn="r" defTabSz="903288">
                <a:lnSpc>
                  <a:spcPct val="100000"/>
                </a:lnSpc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181015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6148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>
              <a:lnSpc>
                <a:spcPct val="100000"/>
              </a:lnSpc>
              <a:defRPr sz="800" smtClean="0">
                <a:cs typeface="+mn-cs"/>
              </a:defRPr>
            </a:lvl1pPr>
          </a:lstStyle>
          <a:p>
            <a:pPr>
              <a:defRPr/>
            </a:pPr>
            <a:fld id="{F4CE0E46-7F05-B940-8356-5580BE265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0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6460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9030C1-C977-B14B-8EB7-BA2B30FCDB63}" type="slidenum">
              <a:rPr lang="en-US" sz="800"/>
              <a:pPr/>
              <a:t>1</a:t>
            </a:fld>
            <a:endParaRPr lang="en-US" sz="80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Routing and Switching Essentials</a:t>
            </a:r>
            <a:r>
              <a:rPr lang="en-US" b="0" baseline="0" dirty="0"/>
              <a:t> v6.0</a:t>
            </a:r>
            <a:endParaRPr lang="en-US" b="0" dirty="0"/>
          </a:p>
          <a:p>
            <a:pPr>
              <a:buFontTx/>
              <a:buNone/>
            </a:pPr>
            <a:r>
              <a:rPr lang="en-US" sz="1400" dirty="0">
                <a:latin typeface="Arial" charset="0"/>
              </a:rPr>
              <a:t>Chapter 3: Dynamic Routing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3972705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3.2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RIPv2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3.2.1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Configuring the RIP Protocol</a:t>
            </a: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3.2.1.4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 Enable and Verify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RIPv2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860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3.2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RIPv2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3.2.1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Configuring the RIP Protocol</a:t>
            </a: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3.2.1.5– Disable Automatic Summarization</a:t>
            </a:r>
          </a:p>
        </p:txBody>
      </p:sp>
    </p:spTree>
    <p:extLst>
      <p:ext uri="{BB962C8B-B14F-4D97-AF65-F5344CB8AC3E}">
        <p14:creationId xmlns:p14="http://schemas.microsoft.com/office/powerpoint/2010/main" val="196674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3.2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RIPv2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3.2.1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Configuring the RIP Protocol</a:t>
            </a: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3.2.1.6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 Configuring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Passive Interfaces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472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3.2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RIPv2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3.2.1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Configuring the RIP Protocol</a:t>
            </a: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3.2.1.7– Propagate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a Default Route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9935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Routing and Switching Essentials v6.0</a:t>
            </a:r>
          </a:p>
          <a:p>
            <a:pPr>
              <a:buFontTx/>
              <a:buNone/>
            </a:pPr>
            <a:r>
              <a:rPr lang="en-US" sz="1200" dirty="0">
                <a:latin typeface="Arial" charset="0"/>
              </a:rPr>
              <a:t>Chapter 3: Dynamic Routing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196270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Parts of an IPv4 Route Entry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3.3.1.1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–Routing Table Entries</a:t>
            </a:r>
          </a:p>
        </p:txBody>
      </p:sp>
    </p:spTree>
    <p:extLst>
      <p:ext uri="{BB962C8B-B14F-4D97-AF65-F5344CB8AC3E}">
        <p14:creationId xmlns:p14="http://schemas.microsoft.com/office/powerpoint/2010/main" val="20740458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Parts of an IPv4 Route Entry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3.3.1.1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–Routing Table Entries</a:t>
            </a:r>
          </a:p>
        </p:txBody>
      </p:sp>
    </p:spTree>
    <p:extLst>
      <p:ext uri="{BB962C8B-B14F-4D97-AF65-F5344CB8AC3E}">
        <p14:creationId xmlns:p14="http://schemas.microsoft.com/office/powerpoint/2010/main" val="5338579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Parts of an IPv4 Route Entry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3.3.1.2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–Directly Connected Entries</a:t>
            </a:r>
          </a:p>
        </p:txBody>
      </p:sp>
    </p:spTree>
    <p:extLst>
      <p:ext uri="{BB962C8B-B14F-4D97-AF65-F5344CB8AC3E}">
        <p14:creationId xmlns:p14="http://schemas.microsoft.com/office/powerpoint/2010/main" val="3642078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Parts of an IPv4 Route Entry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3.3.1.3 – Remote Network Entries</a:t>
            </a:r>
          </a:p>
        </p:txBody>
      </p:sp>
    </p:spTree>
    <p:extLst>
      <p:ext uri="{BB962C8B-B14F-4D97-AF65-F5344CB8AC3E}">
        <p14:creationId xmlns:p14="http://schemas.microsoft.com/office/powerpoint/2010/main" val="9123863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Dynamically Learned IPv4 Routes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3.3.2.1 – Routing Table Terms</a:t>
            </a:r>
          </a:p>
        </p:txBody>
      </p:sp>
    </p:spTree>
    <p:extLst>
      <p:ext uri="{BB962C8B-B14F-4D97-AF65-F5344CB8AC3E}">
        <p14:creationId xmlns:p14="http://schemas.microsoft.com/office/powerpoint/2010/main" val="1444464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3.1 –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Dynamic Routing Protocols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3.1.1 – Dynamic Routing Protocol Overview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3.1.1.1</a:t>
            </a:r>
            <a:r>
              <a:rPr lang="en-US" baseline="0" dirty="0">
                <a:latin typeface="Arial" charset="0"/>
              </a:rPr>
              <a:t> – Dynamic Routing Protocol Evolution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0031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Dynamically Learned IPv4 Routes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3.3.2.2 – Ultimate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Route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7141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Dynamically Learned IPv4 Routes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3.3.2.3 – Level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1 Route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6015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Dynamically Learned IPv4 Routes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3.3.2.4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 Level 1 Parent Route</a:t>
            </a:r>
          </a:p>
        </p:txBody>
      </p:sp>
    </p:spTree>
    <p:extLst>
      <p:ext uri="{BB962C8B-B14F-4D97-AF65-F5344CB8AC3E}">
        <p14:creationId xmlns:p14="http://schemas.microsoft.com/office/powerpoint/2010/main" val="10887889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Dynamically Learned IPv4 Routes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3.3.2.5– Level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2 Child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Route</a:t>
            </a:r>
          </a:p>
        </p:txBody>
      </p:sp>
    </p:spTree>
    <p:extLst>
      <p:ext uri="{BB962C8B-B14F-4D97-AF65-F5344CB8AC3E}">
        <p14:creationId xmlns:p14="http://schemas.microsoft.com/office/powerpoint/2010/main" val="5683316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3.3.3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The IPv4 Route Lookup Process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3.3.3.1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 Route Lookup Process</a:t>
            </a: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7FA372-31D3-4433-A73B-79DE0EBFB8F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750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3.3.3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The IPv4 Route Lookup Process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3.3.3.1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 Route Lookup Process (cont.)</a:t>
            </a: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7FA372-31D3-4433-A73B-79DE0EBFB8F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754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The Routing Table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3.3.3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The IPv4 Route Lookup Process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3.3.3.2 –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Best Route = Longest Match</a:t>
            </a:r>
          </a:p>
        </p:txBody>
      </p:sp>
    </p:spTree>
    <p:extLst>
      <p:ext uri="{BB962C8B-B14F-4D97-AF65-F5344CB8AC3E}">
        <p14:creationId xmlns:p14="http://schemas.microsoft.com/office/powerpoint/2010/main" val="141086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3.1 –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ynamic Routing Protocols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3.1.1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 Dynamic Routing Protocol Overview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indent="0" fontAlgn="base"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3.1.1.2 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- Dynamic Routing Protocols Components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895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3.1 –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Dynamic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Routing Protocols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3.1.2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 Dynamic</a:t>
            </a:r>
            <a:r>
              <a:rPr lang="en-US" baseline="0" dirty="0">
                <a:latin typeface="Arial" charset="0"/>
              </a:rPr>
              <a:t> verses Static Routing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3.1.2.1 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- Static Routing Uses (cont.)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565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3.1 –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Dynamic Routing Protocols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3.1.2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Dynamic</a:t>
            </a:r>
            <a:r>
              <a:rPr lang="en-US" baseline="0" dirty="0">
                <a:latin typeface="Arial" charset="0"/>
              </a:rPr>
              <a:t> verses Static Routing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3.1.2.2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- Static Routing Advantages and Disadvantages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29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3.1 – Dynamic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Routing Protocols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3.1.2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Dynamic</a:t>
            </a:r>
            <a:r>
              <a:rPr lang="en-US" baseline="0" dirty="0">
                <a:latin typeface="Arial" charset="0"/>
              </a:rPr>
              <a:t> verses Static Routing</a:t>
            </a:r>
            <a:endParaRPr lang="en-US" dirty="0">
              <a:latin typeface="Arial" charset="0"/>
            </a:endParaRP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3.1.2.4 – Dynamic 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Routing Advantages and Disadvantages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007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Routing and Switching Essentials v6.0</a:t>
            </a:r>
          </a:p>
          <a:p>
            <a:pPr>
              <a:buFontTx/>
              <a:buNone/>
            </a:pPr>
            <a:r>
              <a:rPr lang="en-US" sz="1200" dirty="0">
                <a:latin typeface="Arial" charset="0"/>
              </a:rPr>
              <a:t>Chapter 3: Dynamic Routing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1962705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3.2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RIPv2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3.2.1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Configuring the RIP Protocol</a:t>
            </a: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3.2.1.1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 Router RIP Configuration Modes</a:t>
            </a:r>
          </a:p>
        </p:txBody>
      </p:sp>
    </p:spTree>
    <p:extLst>
      <p:ext uri="{BB962C8B-B14F-4D97-AF65-F5344CB8AC3E}">
        <p14:creationId xmlns:p14="http://schemas.microsoft.com/office/powerpoint/2010/main" val="1352492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978E6-FB79-4E74-A4A4-2BA13DA27C4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3.2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RIPv2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3.2.1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–</a:t>
            </a:r>
            <a:r>
              <a:rPr lang="en-US" baseline="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Configuring the RIP Protocol</a:t>
            </a:r>
          </a:p>
          <a:p>
            <a:pPr marL="112713" marR="0" indent="-112713" algn="l" defTabSz="1020763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3.2.1.3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– Verify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RIP Routing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8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CoverArt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3888"/>
            <a:ext cx="914082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Chapter 6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C7FBAF0-BCF5-8741-945F-3C6763791038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9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Cis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47" name="Rectangle 7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9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5402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752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66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9851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5638" y="2014538"/>
            <a:ext cx="7940675" cy="3571875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69748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_4face_02120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1350"/>
            <a:ext cx="91440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8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2008 Cisco Systems, Inc. All rights reserved.</a:t>
            </a:r>
          </a:p>
        </p:txBody>
      </p:sp>
      <p:sp>
        <p:nvSpPr>
          <p:cNvPr id="6" name="Rectangle 279"/>
          <p:cNvSpPr>
            <a:spLocks noChangeArrowheads="1"/>
          </p:cNvSpPr>
          <p:nvPr/>
        </p:nvSpPr>
        <p:spPr bwMode="auto">
          <a:xfrm>
            <a:off x="6896100" y="6672263"/>
            <a:ext cx="877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Confidential</a:t>
            </a:r>
          </a:p>
        </p:txBody>
      </p:sp>
      <p:sp>
        <p:nvSpPr>
          <p:cNvPr id="7" name="Rectangle 280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Presentation_ID</a:t>
            </a:r>
          </a:p>
        </p:txBody>
      </p:sp>
      <p:sp>
        <p:nvSpPr>
          <p:cNvPr id="8" name="Rectangle 281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7F1BC4EF-034A-F647-AA58-B71D58802FDB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331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33" descr="Cis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873" name="Rectangle 209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9874" name="Rectangle 210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4885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57200" indent="-2286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1047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2851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231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4373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0848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8569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02293"/>
            <a:ext cx="8145462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687390"/>
            <a:ext cx="7940675" cy="4720787"/>
          </a:xfrm>
        </p:spPr>
        <p:txBody>
          <a:bodyPr/>
          <a:lstStyle>
            <a:lvl2pPr marL="457200" indent="-2286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097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42533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7491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8629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160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15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894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27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836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85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9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90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798513"/>
            <a:ext cx="8145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Chapter 6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28856D66-2D7E-BA44-8BF8-F720D8CAD36C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398" y="2078328"/>
            <a:ext cx="7940675" cy="395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7" descr="PPt_TopBand_Artwor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</p:sldLayoutIdLst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193868" y="394392"/>
            <a:ext cx="877215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3075" name="Rectangle 6281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Presentation_ID</a:t>
            </a:r>
          </a:p>
        </p:txBody>
      </p:sp>
      <p:sp>
        <p:nvSpPr>
          <p:cNvPr id="3076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6084AB3D-AE30-934E-B0BC-A74C2CCEE444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3077" name="Rectangle 628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109" y="1539502"/>
            <a:ext cx="8733677" cy="4926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78" name="Rectangle 6312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2008 Cisco Systems, Inc. All rights reserved.</a:t>
            </a:r>
          </a:p>
        </p:txBody>
      </p:sp>
      <p:sp>
        <p:nvSpPr>
          <p:cNvPr id="3079" name="Rectangle 6313"/>
          <p:cNvSpPr>
            <a:spLocks noChangeArrowheads="1"/>
          </p:cNvSpPr>
          <p:nvPr/>
        </p:nvSpPr>
        <p:spPr bwMode="auto">
          <a:xfrm>
            <a:off x="6896100" y="6672263"/>
            <a:ext cx="877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Confidential</a:t>
            </a:r>
          </a:p>
        </p:txBody>
      </p:sp>
      <p:pic>
        <p:nvPicPr>
          <p:cNvPr id="3080" name="Picture 8" descr="Rev08_Cisco_BrandBar10_060408.pn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624384" y="800403"/>
            <a:ext cx="6788150" cy="1008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0" indent="0" algn="l" defTabSz="814388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pitchFamily="2" charset="2"/>
              <a:buNone/>
              <a:defRPr sz="2000" b="1">
                <a:solidFill>
                  <a:schemeClr val="bg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charset="0"/>
              <a:buNone/>
            </a:pPr>
            <a:endParaRPr lang="en-US" kern="0" dirty="0">
              <a:latin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latin typeface="Arial" charset="0"/>
              </a:rPr>
              <a:t>Chapter 3: 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>Dynamic Routing</a:t>
            </a:r>
            <a:endParaRPr lang="en-US" sz="2400" dirty="0">
              <a:solidFill>
                <a:srgbClr val="00B0F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264652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Configuring the RIP Protocol</a:t>
            </a:r>
            <a:br>
              <a:rPr lang="en-US" sz="1800" dirty="0"/>
            </a:br>
            <a:r>
              <a:rPr lang="en-US" sz="2800" dirty="0"/>
              <a:t>Enable and Verify RIPv2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684" y="2359706"/>
            <a:ext cx="4181475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72" y="2099356"/>
            <a:ext cx="4229100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0176112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492125"/>
            <a:ext cx="8456613" cy="871538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Configuring the RIP Protocol</a:t>
            </a:r>
            <a:br>
              <a:rPr lang="en-US" sz="1800" dirty="0"/>
            </a:br>
            <a:r>
              <a:rPr lang="en-US" sz="2800" dirty="0"/>
              <a:t>Disable Auto Summarization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0912" y="1436915"/>
            <a:ext cx="827314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/>
              <a:t>Similarly to </a:t>
            </a:r>
            <a:r>
              <a:rPr lang="en-US" dirty="0" err="1"/>
              <a:t>RIPv1</a:t>
            </a:r>
            <a:r>
              <a:rPr lang="en-US" dirty="0"/>
              <a:t>, </a:t>
            </a:r>
            <a:r>
              <a:rPr lang="en-US" dirty="0" err="1"/>
              <a:t>RIPv2</a:t>
            </a:r>
            <a:r>
              <a:rPr lang="en-US" dirty="0"/>
              <a:t> automatically summarizes networks at major network boundaries by default.</a:t>
            </a:r>
          </a:p>
          <a:p>
            <a:pPr marL="342900" indent="-342900" algn="l"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/>
              <a:t>To modify the default </a:t>
            </a:r>
            <a:r>
              <a:rPr lang="en-US" dirty="0" err="1"/>
              <a:t>RIPv2</a:t>
            </a:r>
            <a:r>
              <a:rPr lang="en-US" dirty="0"/>
              <a:t> behavior of automatic summarization, use the</a:t>
            </a:r>
            <a:r>
              <a:rPr lang="en-US" b="1" dirty="0"/>
              <a:t> 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no auto-summary</a:t>
            </a:r>
            <a:r>
              <a:rPr lang="en-US" b="1" dirty="0"/>
              <a:t> </a:t>
            </a:r>
            <a:r>
              <a:rPr lang="en-US" dirty="0"/>
              <a:t>router configuration mode command.</a:t>
            </a:r>
          </a:p>
          <a:p>
            <a:pPr marL="342900" indent="-342900" algn="l"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/>
              <a:t>This command has no effect when using </a:t>
            </a:r>
            <a:r>
              <a:rPr lang="en-US" dirty="0" err="1"/>
              <a:t>RIPv1</a:t>
            </a:r>
            <a:r>
              <a:rPr lang="en-US" dirty="0"/>
              <a:t>.</a:t>
            </a:r>
          </a:p>
          <a:p>
            <a:pPr marL="342900" indent="-342900" algn="l"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/>
              <a:t>When automatic summarization has been disabled, </a:t>
            </a:r>
            <a:r>
              <a:rPr lang="en-US" dirty="0" err="1"/>
              <a:t>RIPv2</a:t>
            </a:r>
            <a:r>
              <a:rPr lang="en-US" dirty="0"/>
              <a:t> no longer summarizes networks to their </a:t>
            </a:r>
            <a:r>
              <a:rPr lang="en-US" dirty="0" err="1"/>
              <a:t>classful</a:t>
            </a:r>
            <a:r>
              <a:rPr lang="en-US" dirty="0"/>
              <a:t> address at boundary routers. </a:t>
            </a:r>
            <a:r>
              <a:rPr lang="en-US" dirty="0" err="1"/>
              <a:t>RIPv2</a:t>
            </a:r>
            <a:r>
              <a:rPr lang="en-US" dirty="0"/>
              <a:t> now includes all subnets and their appropriate masks in its routing updates. </a:t>
            </a:r>
          </a:p>
          <a:p>
            <a:pPr marL="342900" indent="-342900" algn="l"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/>
              <a:t>The</a:t>
            </a:r>
            <a:r>
              <a:rPr lang="en-US" b="1" dirty="0"/>
              <a:t> 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show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protocols</a:t>
            </a:r>
            <a:r>
              <a:rPr lang="en-US" b="1" dirty="0"/>
              <a:t> </a:t>
            </a:r>
            <a:r>
              <a:rPr lang="en-US" dirty="0"/>
              <a:t>now states that automatic network summarization is not in effect.</a:t>
            </a:r>
          </a:p>
          <a:p>
            <a:pPr algn="l"/>
            <a:endParaRPr lang="en-US" dirty="0"/>
          </a:p>
          <a:p>
            <a:pPr marL="342900" indent="-342900" algn="l"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08114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Configuring the RIP Protocol</a:t>
            </a:r>
            <a:br>
              <a:rPr lang="en-US" sz="1800" dirty="0"/>
            </a:br>
            <a:r>
              <a:rPr lang="en-US" sz="2800" dirty="0"/>
              <a:t>Configuring Passive Interfaces</a:t>
            </a: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20" y="3581400"/>
            <a:ext cx="42576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48" y="1724700"/>
            <a:ext cx="4973638" cy="195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6648" y="3904343"/>
            <a:ext cx="37108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/>
              <a:t>Sending out unneeded updates on a LAN impacts the network in three ways:</a:t>
            </a:r>
          </a:p>
          <a:p>
            <a:pPr marL="342900" indent="-342900" algn="l"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Wasted Bandwidth </a:t>
            </a:r>
          </a:p>
          <a:p>
            <a:pPr marL="342900" indent="-342900" algn="l"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Wasted Resources</a:t>
            </a:r>
          </a:p>
          <a:p>
            <a:pPr marL="342900" indent="-342900" algn="l"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Security Risk </a:t>
            </a:r>
          </a:p>
        </p:txBody>
      </p:sp>
    </p:spTree>
    <p:extLst>
      <p:ext uri="{BB962C8B-B14F-4D97-AF65-F5344CB8AC3E}">
        <p14:creationId xmlns:p14="http://schemas.microsoft.com/office/powerpoint/2010/main" val="2730322785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Configuring the RIP Protocol</a:t>
            </a:r>
            <a:br>
              <a:rPr lang="en-US" sz="1800" dirty="0"/>
            </a:br>
            <a:r>
              <a:rPr lang="en-US" sz="2800" dirty="0"/>
              <a:t>Propagate a Default Route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38" y="1535113"/>
            <a:ext cx="5157561" cy="188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229" y="3260759"/>
            <a:ext cx="4393291" cy="3453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276606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CA" sz="2400" dirty="0"/>
              <a:t>3.3 The Routing Table 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56953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Parts of an IPv4 Route Entry</a:t>
            </a:r>
            <a:br>
              <a:rPr lang="en-US" sz="1800" dirty="0"/>
            </a:br>
            <a:r>
              <a:rPr lang="en-US" sz="2800" dirty="0"/>
              <a:t>Routing Table Entries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469" y="1298982"/>
            <a:ext cx="6978890" cy="532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6138035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Parts of an IPv4 Route Entry</a:t>
            </a:r>
            <a:br>
              <a:rPr lang="en-US" sz="1800" dirty="0"/>
            </a:br>
            <a:r>
              <a:rPr lang="en-US" sz="2800" dirty="0"/>
              <a:t>Routing Table Entries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831" y="1282519"/>
            <a:ext cx="6783101" cy="542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3009202"/>
      </p:ext>
    </p:extLst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Parts of an IPv4 Route Entry</a:t>
            </a:r>
            <a:br>
              <a:rPr lang="en-US" sz="1800" dirty="0"/>
            </a:br>
            <a:r>
              <a:rPr lang="en-US" sz="2800" dirty="0"/>
              <a:t>Directly Connected Entries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7468" y="1378857"/>
            <a:ext cx="5826159" cy="1223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69475" y="2701479"/>
            <a:ext cx="5819845" cy="389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7391063"/>
      </p:ext>
    </p:extLst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Parts of an IPv4 Route Entry</a:t>
            </a:r>
            <a:br>
              <a:rPr lang="en-US" sz="1800" dirty="0"/>
            </a:br>
            <a:r>
              <a:rPr lang="en-US" sz="2800" dirty="0"/>
              <a:t>Remote Network Entries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94" y="1378857"/>
            <a:ext cx="8592639" cy="4808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696553"/>
      </p:ext>
    </p:extLst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787" y="1495422"/>
            <a:ext cx="5985213" cy="4859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Dynamically Learned IPv4 Routes</a:t>
            </a:r>
            <a:br>
              <a:rPr lang="en-US" sz="1800" dirty="0"/>
            </a:br>
            <a:r>
              <a:rPr lang="en-US" sz="2800" dirty="0"/>
              <a:t>Routing Table Terms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0627" y="1626917"/>
            <a:ext cx="3158786" cy="1865126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l"/>
            <a:r>
              <a:rPr lang="en-US" dirty="0"/>
              <a:t>Routes are discussed</a:t>
            </a:r>
          </a:p>
          <a:p>
            <a:pPr algn="l"/>
            <a:r>
              <a:rPr lang="en-US" dirty="0"/>
              <a:t>in terms of: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dirty="0"/>
              <a:t>Ultimate route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dirty="0"/>
              <a:t>Level 1 route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dirty="0"/>
              <a:t>Level 1 parent route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dirty="0"/>
              <a:t>Level 2 child routes</a:t>
            </a:r>
          </a:p>
        </p:txBody>
      </p:sp>
    </p:spTree>
    <p:extLst>
      <p:ext uri="{BB962C8B-B14F-4D97-AF65-F5344CB8AC3E}">
        <p14:creationId xmlns:p14="http://schemas.microsoft.com/office/powerpoint/2010/main" val="691897185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492125"/>
            <a:ext cx="8456613" cy="871538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/>
              <a:t>Dynamic Routing Protocol Overview</a:t>
            </a:r>
            <a:br>
              <a:rPr lang="en-US" sz="1800" dirty="0"/>
            </a:br>
            <a:r>
              <a:rPr lang="en-US" sz="2800" dirty="0"/>
              <a:t>Dynamic Routing Protocol Evolution</a:t>
            </a:r>
            <a:endParaRPr lang="en-US" sz="2800" dirty="0">
              <a:solidFill>
                <a:schemeClr val="accent5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38915" name="Content Placeholder 5"/>
          <p:cNvSpPr>
            <a:spLocks noGrp="1"/>
          </p:cNvSpPr>
          <p:nvPr>
            <p:ph idx="1"/>
          </p:nvPr>
        </p:nvSpPr>
        <p:spPr>
          <a:xfrm>
            <a:off x="554038" y="1799771"/>
            <a:ext cx="7940675" cy="4151767"/>
          </a:xfrm>
        </p:spPr>
        <p:txBody>
          <a:bodyPr/>
          <a:lstStyle/>
          <a:p>
            <a:r>
              <a:rPr lang="en-CA" dirty="0"/>
              <a:t>Dynamic routing protocols have been used in networks since the late 1980s.</a:t>
            </a:r>
            <a:endParaRPr lang="en-US" dirty="0"/>
          </a:p>
          <a:p>
            <a:r>
              <a:rPr lang="en-CA" dirty="0"/>
              <a:t>Newer versions support the communication based on IPv6. 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02" y="3757670"/>
            <a:ext cx="8246876" cy="2278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03569" y="3568982"/>
            <a:ext cx="512354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Routing Protocols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23299099"/>
      </p:ext>
    </p:extLst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Dynamically Learned IPv4 Routes</a:t>
            </a:r>
            <a:br>
              <a:rPr lang="en-US" sz="1800" dirty="0"/>
            </a:br>
            <a:r>
              <a:rPr lang="en-US" sz="2800" dirty="0"/>
              <a:t>Ultimate Route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1" y="1487262"/>
            <a:ext cx="5908520" cy="5191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51543" y="2080777"/>
            <a:ext cx="2191657" cy="39703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/>
            <a:r>
              <a:rPr lang="en-US" sz="2000" dirty="0"/>
              <a:t>An ultimate route is a routing table entry that contains either a next-hop IP address or an exit interface. 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Directly connected, dynamically learned, and link local routes are ultimate routes.</a:t>
            </a:r>
          </a:p>
        </p:txBody>
      </p:sp>
    </p:spTree>
    <p:extLst>
      <p:ext uri="{BB962C8B-B14F-4D97-AF65-F5344CB8AC3E}">
        <p14:creationId xmlns:p14="http://schemas.microsoft.com/office/powerpoint/2010/main" val="20413082"/>
      </p:ext>
    </p:extLst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Dynamically Learned IPv4 Routes</a:t>
            </a:r>
            <a:br>
              <a:rPr lang="en-US" sz="1800" dirty="0"/>
            </a:br>
            <a:r>
              <a:rPr lang="en-US" sz="2800" dirty="0"/>
              <a:t>Level 1 Route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79" y="1973943"/>
            <a:ext cx="7335626" cy="3643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8609131"/>
      </p:ext>
    </p:extLst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Dynamically Learned IPv4 Routes</a:t>
            </a:r>
            <a:br>
              <a:rPr lang="en-US" sz="1800" dirty="0"/>
            </a:br>
            <a:r>
              <a:rPr lang="en-US" sz="2800" dirty="0"/>
              <a:t>Level 1 Parent Route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711" y="1360638"/>
            <a:ext cx="6219644" cy="54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3382091"/>
      </p:ext>
    </p:extLst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Dynamically Learned IPv4 Routes</a:t>
            </a:r>
            <a:br>
              <a:rPr lang="en-US" sz="1800" dirty="0"/>
            </a:br>
            <a:r>
              <a:rPr lang="en-US" sz="2800" dirty="0"/>
              <a:t>Level 2 Child Route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152" y="1378857"/>
            <a:ext cx="5997755" cy="53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0135224"/>
      </p:ext>
    </p:extLst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582386" y="1317625"/>
            <a:ext cx="8082643" cy="5417004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000" dirty="0"/>
              <a:t>If the best match is a </a:t>
            </a:r>
            <a:r>
              <a:rPr lang="en-US" sz="2000" u="sng" dirty="0"/>
              <a:t>level 1 ultimate route</a:t>
            </a:r>
            <a:r>
              <a:rPr lang="en-US" sz="2000" dirty="0"/>
              <a:t>, then this route is used to forward the packet.</a:t>
            </a:r>
          </a:p>
          <a:p>
            <a:pPr marL="457200" indent="-457200">
              <a:buAutoNum type="arabicPeriod"/>
            </a:pPr>
            <a:r>
              <a:rPr lang="en-US" sz="2000" dirty="0"/>
              <a:t>If the best match is a </a:t>
            </a:r>
            <a:r>
              <a:rPr lang="en-US" sz="2000" u="sng" dirty="0"/>
              <a:t>level 1 parent route</a:t>
            </a:r>
            <a:r>
              <a:rPr lang="en-US" sz="2000" dirty="0"/>
              <a:t>, proceed to the next step.</a:t>
            </a:r>
          </a:p>
          <a:p>
            <a:pPr marL="457200" indent="-457200">
              <a:buAutoNum type="arabicPeriod"/>
            </a:pPr>
            <a:r>
              <a:rPr lang="en-US" sz="2000" dirty="0"/>
              <a:t>The router examines </a:t>
            </a:r>
            <a:r>
              <a:rPr lang="en-US" sz="2000" u="sng" dirty="0"/>
              <a:t>child routes </a:t>
            </a:r>
            <a:r>
              <a:rPr lang="en-US" sz="2000" dirty="0"/>
              <a:t>(the subnet routes) of the parent route for a best match.</a:t>
            </a:r>
          </a:p>
          <a:p>
            <a:pPr marL="457200" indent="-457200">
              <a:buAutoNum type="arabicPeriod"/>
            </a:pPr>
            <a:r>
              <a:rPr lang="en-US" sz="2000" dirty="0"/>
              <a:t>If there is a match with a </a:t>
            </a:r>
            <a:r>
              <a:rPr lang="en-US" sz="2000" u="sng" dirty="0"/>
              <a:t>level 2 child route</a:t>
            </a:r>
            <a:r>
              <a:rPr lang="en-US" sz="2000" dirty="0"/>
              <a:t>, that subnet is used to forward the packet.</a:t>
            </a:r>
          </a:p>
          <a:p>
            <a:pPr marL="457200" indent="-457200">
              <a:buAutoNum type="arabicPeriod"/>
            </a:pPr>
            <a:r>
              <a:rPr lang="en-US" sz="2000" dirty="0"/>
              <a:t>If there is not a match with any of the level 2 child routes, proceed to the next step.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64752" y="406401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The IPv4 Route Lookup Process</a:t>
            </a:r>
            <a:br>
              <a:rPr lang="en-US" sz="1800" dirty="0"/>
            </a:br>
            <a:r>
              <a:rPr lang="en-US" sz="2800" dirty="0"/>
              <a:t>Route Lookup Process</a:t>
            </a:r>
          </a:p>
        </p:txBody>
      </p:sp>
    </p:spTree>
    <p:extLst>
      <p:ext uri="{BB962C8B-B14F-4D97-AF65-F5344CB8AC3E}">
        <p14:creationId xmlns:p14="http://schemas.microsoft.com/office/powerpoint/2010/main" val="9986398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582386" y="1317625"/>
            <a:ext cx="8082643" cy="5417004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US" sz="2000" dirty="0"/>
              <a:t>The router continues searching </a:t>
            </a:r>
            <a:r>
              <a:rPr lang="en-US" sz="2000" u="sng" dirty="0"/>
              <a:t>level 1 </a:t>
            </a:r>
            <a:r>
              <a:rPr lang="en-US" sz="2000" u="sng" dirty="0" err="1"/>
              <a:t>supernet</a:t>
            </a:r>
            <a:r>
              <a:rPr lang="en-US" sz="2000" u="sng" dirty="0"/>
              <a:t> routes </a:t>
            </a:r>
            <a:r>
              <a:rPr lang="en-US" sz="2000" dirty="0"/>
              <a:t>in the routing table for a match, including the default route, if there is one.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000" dirty="0"/>
              <a:t>If there is now a </a:t>
            </a:r>
            <a:r>
              <a:rPr lang="en-US" sz="2000" u="sng" dirty="0"/>
              <a:t>lesser match with a level 1 </a:t>
            </a:r>
            <a:r>
              <a:rPr lang="en-US" sz="2000" u="sng" dirty="0" err="1"/>
              <a:t>supernet</a:t>
            </a:r>
            <a:r>
              <a:rPr lang="en-US" sz="2000" u="sng" dirty="0"/>
              <a:t> </a:t>
            </a:r>
            <a:r>
              <a:rPr lang="en-US" sz="2000" dirty="0"/>
              <a:t>or default routes, the router uses that route to forward the packet.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000" dirty="0"/>
              <a:t>If there is </a:t>
            </a:r>
            <a:r>
              <a:rPr lang="en-US" sz="2000" u="sng" dirty="0"/>
              <a:t>not a match </a:t>
            </a:r>
            <a:r>
              <a:rPr lang="en-US" sz="2000" dirty="0"/>
              <a:t>with any route in the routing table, the router drops the packet.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64752" y="406401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The Ipv4 Route Lookup Process</a:t>
            </a:r>
            <a:br>
              <a:rPr lang="en-US" sz="1800" dirty="0"/>
            </a:br>
            <a:r>
              <a:rPr lang="en-US" sz="2800" dirty="0"/>
              <a:t>Route Lookup Process (cont.)</a:t>
            </a:r>
          </a:p>
        </p:txBody>
      </p:sp>
    </p:spTree>
    <p:extLst>
      <p:ext uri="{BB962C8B-B14F-4D97-AF65-F5344CB8AC3E}">
        <p14:creationId xmlns:p14="http://schemas.microsoft.com/office/powerpoint/2010/main" val="8347053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55" y="1483743"/>
            <a:ext cx="7316100" cy="5374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The IPv4 Route Lookup Process</a:t>
            </a:r>
            <a:br>
              <a:rPr lang="en-US" sz="1800" dirty="0"/>
            </a:br>
            <a:r>
              <a:rPr lang="en-US" sz="2800" dirty="0"/>
              <a:t>Best Route = Longest Match</a:t>
            </a:r>
          </a:p>
        </p:txBody>
      </p:sp>
    </p:spTree>
    <p:extLst>
      <p:ext uri="{BB962C8B-B14F-4D97-AF65-F5344CB8AC3E}">
        <p14:creationId xmlns:p14="http://schemas.microsoft.com/office/powerpoint/2010/main" val="4068298157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492125"/>
            <a:ext cx="8456613" cy="871538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/>
              <a:t>Dynamic Routing Protocol Overview</a:t>
            </a:r>
            <a:br>
              <a:rPr lang="en-US" sz="1800" dirty="0"/>
            </a:br>
            <a:r>
              <a:rPr lang="en-US" sz="2800" dirty="0"/>
              <a:t>Dynamic Routing Protocols Components</a:t>
            </a:r>
            <a:endParaRPr lang="en-US" sz="2800" dirty="0">
              <a:solidFill>
                <a:schemeClr val="accent5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38915" name="Content Placeholder 5"/>
          <p:cNvSpPr>
            <a:spLocks noGrp="1"/>
          </p:cNvSpPr>
          <p:nvPr>
            <p:ph idx="1"/>
          </p:nvPr>
        </p:nvSpPr>
        <p:spPr>
          <a:xfrm>
            <a:off x="525010" y="1698171"/>
            <a:ext cx="7940675" cy="454297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Routing Protocols are used to facilitate the exchange of routing information between routers.</a:t>
            </a:r>
          </a:p>
          <a:p>
            <a:pPr marL="0" indent="0">
              <a:buNone/>
            </a:pPr>
            <a:r>
              <a:rPr lang="en-CA" dirty="0"/>
              <a:t>The purpose of dynamic routing protocols includes:</a:t>
            </a:r>
            <a:endParaRPr lang="en-US" dirty="0"/>
          </a:p>
          <a:p>
            <a:r>
              <a:rPr lang="en-CA" dirty="0"/>
              <a:t>Discovery of remote networks</a:t>
            </a:r>
            <a:endParaRPr lang="en-US" dirty="0"/>
          </a:p>
          <a:p>
            <a:r>
              <a:rPr lang="en-CA" dirty="0"/>
              <a:t>Maintaining up-to-date routing information</a:t>
            </a:r>
            <a:endParaRPr lang="en-US" dirty="0"/>
          </a:p>
          <a:p>
            <a:r>
              <a:rPr lang="en-CA" dirty="0"/>
              <a:t>Choosing the best path to destination networks</a:t>
            </a:r>
            <a:endParaRPr lang="en-US" dirty="0"/>
          </a:p>
          <a:p>
            <a:r>
              <a:rPr lang="en-CA" dirty="0"/>
              <a:t>Ability to find a new best path if the current path is no longer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975010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492125"/>
            <a:ext cx="8456613" cy="871538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/>
              <a:t>Dynamic verses Static Routing</a:t>
            </a:r>
            <a:br>
              <a:rPr lang="en-US" sz="1800" dirty="0"/>
            </a:br>
            <a:r>
              <a:rPr lang="en-US" sz="2800" dirty="0"/>
              <a:t>Static Routing Uses (cont.)</a:t>
            </a:r>
            <a:endParaRPr lang="en-US" sz="2800" dirty="0">
              <a:solidFill>
                <a:schemeClr val="accent5">
                  <a:lumMod val="75000"/>
                </a:schemeClr>
              </a:solidFill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16" y="1363663"/>
            <a:ext cx="8269437" cy="5279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860182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492125"/>
            <a:ext cx="8456613" cy="871538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/>
              <a:t>Dynamic verses Static Routing</a:t>
            </a:r>
            <a:br>
              <a:rPr lang="en-US" sz="1800" dirty="0"/>
            </a:br>
            <a:r>
              <a:rPr lang="en-US" sz="2800" dirty="0"/>
              <a:t>Static Routing Advantages and Disadvantages</a:t>
            </a:r>
            <a:endParaRPr lang="en-US" sz="2800" dirty="0">
              <a:solidFill>
                <a:schemeClr val="accent5">
                  <a:lumMod val="75000"/>
                </a:schemeClr>
              </a:solidFill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59" y="1794187"/>
            <a:ext cx="7555604" cy="40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7021735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8420" y="427729"/>
            <a:ext cx="8456613" cy="871538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/>
              <a:t>Dynamic verses Static Routing</a:t>
            </a:r>
            <a:br>
              <a:rPr lang="en-US" sz="1800" dirty="0"/>
            </a:br>
            <a:r>
              <a:rPr lang="en-US" sz="2800" dirty="0"/>
              <a:t>Dynamic Routing Advantages &amp; Disadvantages</a:t>
            </a:r>
            <a:endParaRPr lang="en-US" sz="2800" dirty="0">
              <a:solidFill>
                <a:schemeClr val="accent5">
                  <a:lumMod val="75000"/>
                </a:schemeClr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1194" y="1807167"/>
            <a:ext cx="8583047" cy="3653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672559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CA" sz="2400" dirty="0"/>
              <a:t>3.2 RIPv2 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692449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1838" y="624114"/>
            <a:ext cx="8456613" cy="1113514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Configuring the RIP Protocol</a:t>
            </a:r>
            <a:br>
              <a:rPr lang="en-US" sz="1800" dirty="0"/>
            </a:br>
            <a:r>
              <a:rPr lang="en-US" sz="2800" dirty="0"/>
              <a:t>Router RIP Configuration Mode</a:t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22" y="1362975"/>
            <a:ext cx="7425066" cy="1902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128" y="3493698"/>
            <a:ext cx="4998796" cy="304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335816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24" y="493485"/>
            <a:ext cx="8456613" cy="885372"/>
          </a:xfrm>
        </p:spPr>
        <p:txBody>
          <a:bodyPr/>
          <a:lstStyle/>
          <a:p>
            <a:pPr eaLnBrk="1" hangingPunct="1">
              <a:tabLst>
                <a:tab pos="4803775" algn="l"/>
              </a:tabLst>
              <a:defRPr/>
            </a:pPr>
            <a:r>
              <a:rPr lang="en-US" sz="1800" dirty="0"/>
              <a:t>Configuring the RIP Protocol</a:t>
            </a:r>
            <a:br>
              <a:rPr lang="en-US" sz="1800" dirty="0"/>
            </a:br>
            <a:r>
              <a:rPr lang="en-US" sz="2800" dirty="0"/>
              <a:t>Verify RIP Routing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2212049"/>
            <a:ext cx="4095750" cy="4085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778" y="3023961"/>
            <a:ext cx="41719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0508862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PPT-TMPLT-WHT_C">
  <a:themeElements>
    <a:clrScheme name="PPT-TMPLT-WHT_C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PPT-TMPLT-WHT_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-TMPLT-WHT_C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Acad-4F_PPT-WHT_060408">
  <a:themeElements>
    <a:clrScheme name="Oct_2006_Cisco White Template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Oct_2006_Cisco White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ct_2006_Cisco White Template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32350</TotalTime>
  <Pages>28</Pages>
  <Words>910</Words>
  <Application>Microsoft Office PowerPoint</Application>
  <PresentationFormat>On-screen Show (4:3)</PresentationFormat>
  <Paragraphs>165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ＭＳ Ｐゴシック</vt:lpstr>
      <vt:lpstr>Arial</vt:lpstr>
      <vt:lpstr>Courier New</vt:lpstr>
      <vt:lpstr>Wingdings</vt:lpstr>
      <vt:lpstr>PPT-TMPLT-WHT_C</vt:lpstr>
      <vt:lpstr>NetAcad-4F_PPT-WHT_060408</vt:lpstr>
      <vt:lpstr>Chapter 3:  Dynamic Routing</vt:lpstr>
      <vt:lpstr>Dynamic Routing Protocol Overview Dynamic Routing Protocol Evolution</vt:lpstr>
      <vt:lpstr>Dynamic Routing Protocol Overview Dynamic Routing Protocols Components</vt:lpstr>
      <vt:lpstr>Dynamic verses Static Routing Static Routing Uses (cont.)</vt:lpstr>
      <vt:lpstr>Dynamic verses Static Routing Static Routing Advantages and Disadvantages</vt:lpstr>
      <vt:lpstr>Dynamic verses Static Routing Dynamic Routing Advantages &amp; Disadvantages</vt:lpstr>
      <vt:lpstr>3.2 RIPv2 </vt:lpstr>
      <vt:lpstr>Configuring the RIP Protocol Router RIP Configuration Mode </vt:lpstr>
      <vt:lpstr>Configuring the RIP Protocol Verify RIP Routing</vt:lpstr>
      <vt:lpstr>Configuring the RIP Protocol Enable and Verify RIPv2</vt:lpstr>
      <vt:lpstr>Configuring the RIP Protocol Disable Auto Summarization</vt:lpstr>
      <vt:lpstr>Configuring the RIP Protocol Configuring Passive Interfaces</vt:lpstr>
      <vt:lpstr>Configuring the RIP Protocol Propagate a Default Route</vt:lpstr>
      <vt:lpstr>3.3 The Routing Table </vt:lpstr>
      <vt:lpstr>Parts of an IPv4 Route Entry Routing Table Entries</vt:lpstr>
      <vt:lpstr>Parts of an IPv4 Route Entry Routing Table Entries</vt:lpstr>
      <vt:lpstr>Parts of an IPv4 Route Entry Directly Connected Entries</vt:lpstr>
      <vt:lpstr>Parts of an IPv4 Route Entry Remote Network Entries</vt:lpstr>
      <vt:lpstr>Dynamically Learned IPv4 Routes Routing Table Terms</vt:lpstr>
      <vt:lpstr>Dynamically Learned IPv4 Routes Ultimate Route</vt:lpstr>
      <vt:lpstr>Dynamically Learned IPv4 Routes Level 1 Route</vt:lpstr>
      <vt:lpstr>Dynamically Learned IPv4 Routes Level 1 Parent Route</vt:lpstr>
      <vt:lpstr>Dynamically Learned IPv4 Routes Level 2 Child Route</vt:lpstr>
      <vt:lpstr>The IPv4 Route Lookup Process Route Lookup Process</vt:lpstr>
      <vt:lpstr>The Ipv4 Route Lookup Process Route Lookup Process (cont.)</vt:lpstr>
      <vt:lpstr>The IPv4 Route Lookup Process Best Route = Longest Match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 PC v4.0 Chapter 1</dc:title>
  <dc:creator>Karen Alderson</dc:creator>
  <cp:lastModifiedBy>carlos c</cp:lastModifiedBy>
  <cp:revision>1047</cp:revision>
  <cp:lastPrinted>1999-01-27T00:54:54Z</cp:lastPrinted>
  <dcterms:created xsi:type="dcterms:W3CDTF">2006-10-23T15:07:30Z</dcterms:created>
  <dcterms:modified xsi:type="dcterms:W3CDTF">2018-02-27T07:52:45Z</dcterms:modified>
</cp:coreProperties>
</file>