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2"/>
  </p:notesMasterIdLst>
  <p:handoutMasterIdLst>
    <p:handoutMasterId r:id="rId23"/>
  </p:handoutMasterIdLst>
  <p:sldIdLst>
    <p:sldId id="812" r:id="rId3"/>
    <p:sldId id="791" r:id="rId4"/>
    <p:sldId id="1004" r:id="rId5"/>
    <p:sldId id="1005" r:id="rId6"/>
    <p:sldId id="912" r:id="rId7"/>
    <p:sldId id="977" r:id="rId8"/>
    <p:sldId id="991" r:id="rId9"/>
    <p:sldId id="992" r:id="rId10"/>
    <p:sldId id="994" r:id="rId11"/>
    <p:sldId id="993" r:id="rId12"/>
    <p:sldId id="995" r:id="rId13"/>
    <p:sldId id="996" r:id="rId14"/>
    <p:sldId id="997" r:id="rId15"/>
    <p:sldId id="913" r:id="rId16"/>
    <p:sldId id="998" r:id="rId17"/>
    <p:sldId id="999" r:id="rId18"/>
    <p:sldId id="1001" r:id="rId19"/>
    <p:sldId id="1002" r:id="rId20"/>
    <p:sldId id="1006" r:id="rId2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84695" autoAdjust="0"/>
  </p:normalViewPr>
  <p:slideViewPr>
    <p:cSldViewPr snapToGrid="0">
      <p:cViewPr varScale="1">
        <p:scale>
          <a:sx n="75" d="100"/>
          <a:sy n="75" d="100"/>
        </p:scale>
        <p:origin x="132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40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 err="1"/>
              <a:t>Presentation_ID.scr</a:t>
            </a:r>
            <a:endParaRPr lang="en-US" sz="800" dirty="0"/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 err="1"/>
              <a:t>Presentation_ID.scr</a:t>
            </a:r>
            <a:endParaRPr lang="en-US" sz="800" dirty="0"/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&amp; Switching Essentials</a:t>
            </a:r>
            <a:r>
              <a:rPr lang="en-US" b="0" baseline="0" dirty="0"/>
              <a:t> v6.0</a:t>
            </a:r>
            <a:endParaRPr lang="en-US" b="0" dirty="0"/>
          </a:p>
          <a:p>
            <a:pPr>
              <a:buFontTx/>
              <a:buNone/>
            </a:pPr>
            <a:r>
              <a:rPr lang="en-US" sz="1400" dirty="0">
                <a:latin typeface="Arial" charset="0"/>
              </a:rPr>
              <a:t>Chapter 4: Introduction to Switched Networks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</a:t>
            </a:r>
            <a:r>
              <a:rPr lang="en-US" baseline="0" dirty="0">
                <a:latin typeface="Arial" charset="0"/>
              </a:rPr>
              <a:t>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4.1.2.1 – Role of Switched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</a:t>
            </a:r>
            <a:r>
              <a:rPr lang="en-US" baseline="0" dirty="0">
                <a:latin typeface="Arial" charset="0"/>
              </a:rPr>
              <a:t>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>
                <a:latin typeface="Arial" charset="0"/>
              </a:rPr>
              <a:t>4.1.2.2 – Form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</a:t>
            </a:r>
            <a:r>
              <a:rPr lang="en-US" baseline="0" dirty="0">
                <a:latin typeface="Arial" charset="0"/>
              </a:rPr>
              <a:t> Networks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4.1.2.2 – Form Factors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</a:t>
            </a:r>
            <a:r>
              <a:rPr lang="en-US" baseline="0" dirty="0">
                <a:latin typeface="Arial" charset="0"/>
              </a:rPr>
              <a:t> Networks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4.1.2.2 – Form Factors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4: Introduction</a:t>
            </a:r>
            <a:r>
              <a:rPr lang="en-US" sz="1200" b="0" baseline="0" dirty="0"/>
              <a:t> to Switched Networks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9627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</a:t>
            </a:r>
            <a:r>
              <a:rPr lang="en-US" sz="1200" dirty="0">
                <a:latin typeface="Arial" charset="0"/>
              </a:rPr>
              <a:t>The Switched Environment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4.2.1.1 - </a:t>
            </a:r>
            <a:r>
              <a:rPr lang="en-US" sz="1200" dirty="0"/>
              <a:t>Switching as a General Concept in Networking and Telecommunications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</a:t>
            </a:r>
            <a:r>
              <a:rPr lang="en-US" sz="1200" dirty="0">
                <a:latin typeface="Arial" charset="0"/>
              </a:rPr>
              <a:t>The Switched Environment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4.2.1.2 - </a:t>
            </a:r>
            <a:r>
              <a:rPr lang="en-US" sz="1200" dirty="0"/>
              <a:t>Dynamically Populating a Switch MAC Address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</a:t>
            </a:r>
            <a:r>
              <a:rPr lang="en-US" sz="1200" dirty="0">
                <a:latin typeface="Arial" charset="0"/>
              </a:rPr>
              <a:t>The Switched Environment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4.2.1.3 – Switch Forwarding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</a:t>
            </a:r>
            <a:r>
              <a:rPr lang="en-US" sz="1200" dirty="0">
                <a:latin typeface="Arial" charset="0"/>
              </a:rPr>
              <a:t>The Switched Environment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4.2.1.4 - </a:t>
            </a:r>
            <a:r>
              <a:rPr lang="en-US" sz="1200" dirty="0"/>
              <a:t>Store-and-Forward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</a:t>
            </a:r>
            <a:r>
              <a:rPr lang="en-US" sz="1200" dirty="0">
                <a:latin typeface="Arial" charset="0"/>
              </a:rPr>
              <a:t>The Switched Environment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4.2.1.5 – Cut-Through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</a:t>
            </a:r>
            <a:r>
              <a:rPr lang="en-US" b="0" baseline="0" dirty="0"/>
              <a:t> Essentials 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4: LAN Design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</a:t>
            </a:r>
            <a:r>
              <a:rPr lang="en-US" sz="1200" dirty="0">
                <a:latin typeface="Arial" charset="0"/>
              </a:rPr>
              <a:t>The Switched Environment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4.2.2 – Switching Domains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4.2.2.2 – Broadcast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</a:t>
            </a:r>
            <a:r>
              <a:rPr lang="en-US" sz="1200" dirty="0">
                <a:latin typeface="Arial" charset="0"/>
              </a:rPr>
              <a:t>The Switched Environment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4.2.2 – Switching Domains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4.2.2.3 – Alleviating Network Congestion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4.1.1.1</a:t>
            </a:r>
            <a:r>
              <a:rPr lang="en-US" baseline="0" dirty="0">
                <a:latin typeface="Arial" charset="0"/>
              </a:rPr>
              <a:t> – Growing Complexity of Networks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4.1.1.2 – Elements of a Converged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4.1.1.3</a:t>
            </a:r>
            <a:r>
              <a:rPr lang="en-US" baseline="0" dirty="0">
                <a:latin typeface="Arial" charset="0"/>
              </a:rPr>
              <a:t> – Cisco Borderless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4.1.1.4</a:t>
            </a:r>
            <a:r>
              <a:rPr lang="en-US" baseline="0" dirty="0">
                <a:latin typeface="Arial" charset="0"/>
              </a:rPr>
              <a:t> – Hierarchy in the Borderless Switched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</a:t>
            </a:r>
            <a:r>
              <a:rPr lang="en-US" sz="1200" dirty="0">
                <a:latin typeface="Arial" charset="0"/>
              </a:rPr>
              <a:t>LAN Design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4.1.1.5</a:t>
            </a:r>
            <a:r>
              <a:rPr lang="en-US" baseline="0" dirty="0">
                <a:latin typeface="Arial" charset="0"/>
              </a:rPr>
              <a:t> – Access, Distribution, and Core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Chapter 6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Chapter 6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Chapter 4: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Switched Networks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Switched Networks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Role of Switched Networks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95768" y="1666567"/>
            <a:ext cx="3550015" cy="4586749"/>
          </a:xfrm>
        </p:spPr>
        <p:txBody>
          <a:bodyPr/>
          <a:lstStyle/>
          <a:p>
            <a:r>
              <a:rPr lang="en-US" sz="2000" dirty="0"/>
              <a:t>Switching technologies are crucial to network design. </a:t>
            </a:r>
          </a:p>
          <a:p>
            <a:r>
              <a:rPr lang="en-US" sz="2000" dirty="0"/>
              <a:t>Switching allows traffic to be sent only where it is needed in most cases, using fast methods.</a:t>
            </a:r>
          </a:p>
          <a:p>
            <a:r>
              <a:rPr lang="en-US" sz="2000" dirty="0"/>
              <a:t>A switched LAN: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sz="1600" dirty="0"/>
              <a:t>Allows more flexibility 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sz="1600" dirty="0"/>
              <a:t>Allows more traffic management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sz="1600" dirty="0"/>
              <a:t>Supports quality of service, additional security, wireless, IP telephony, and mobility services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663" y="1529839"/>
            <a:ext cx="3128115" cy="45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91646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Switched Networks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Form Factors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39975" y="2235854"/>
            <a:ext cx="2433705" cy="349438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Fixed </a:t>
            </a:r>
          </a:p>
          <a:p>
            <a:pPr marL="0" indent="0">
              <a:buNone/>
            </a:pPr>
            <a:r>
              <a:rPr lang="en-US" sz="2000" b="1" dirty="0"/>
              <a:t>Configuration </a:t>
            </a:r>
          </a:p>
          <a:p>
            <a:pPr marL="0" indent="0">
              <a:buNone/>
            </a:pPr>
            <a:r>
              <a:rPr lang="en-US" sz="2000" b="1" dirty="0"/>
              <a:t>Switches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240" y="1109685"/>
            <a:ext cx="6791785" cy="57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86226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Switched Networks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Form Factors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93868" y="1630311"/>
            <a:ext cx="3137367" cy="97339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Modular</a:t>
            </a:r>
          </a:p>
          <a:p>
            <a:pPr marL="0" indent="0">
              <a:buNone/>
            </a:pPr>
            <a:r>
              <a:rPr lang="en-US" sz="2000" b="1" dirty="0"/>
              <a:t>Platforms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838" y="1109514"/>
            <a:ext cx="6786882" cy="55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76324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Switched Networks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Form Factors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19655" y="1626255"/>
            <a:ext cx="1681865" cy="110678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are Stackable Switches?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596" y="1134597"/>
            <a:ext cx="7358964" cy="567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713738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242" y="2263774"/>
            <a:ext cx="4513006" cy="1526562"/>
          </a:xfrm>
        </p:spPr>
        <p:txBody>
          <a:bodyPr/>
          <a:lstStyle/>
          <a:p>
            <a:pPr eaLnBrk="1" hangingPunct="1"/>
            <a:r>
              <a:rPr lang="en-CA" sz="2400" dirty="0"/>
              <a:t>4.2 The Switched Environment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244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691639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Switching as a General Concept in Networking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43252" y="1873044"/>
            <a:ext cx="8343548" cy="4468761"/>
          </a:xfrm>
        </p:spPr>
        <p:txBody>
          <a:bodyPr/>
          <a:lstStyle/>
          <a:p>
            <a:pPr marL="342900" indent="-342900"/>
            <a:r>
              <a:rPr lang="en-US" sz="2000" dirty="0"/>
              <a:t>A switch makes a decision based on ingress and a destination port.</a:t>
            </a:r>
          </a:p>
          <a:p>
            <a:pPr marL="342900" indent="-342900"/>
            <a:r>
              <a:rPr lang="en-US" sz="2000" dirty="0"/>
              <a:t>A LAN switch keeps a table that it uses to determine how to forward traffic through the switch, aka the CAM table.  </a:t>
            </a:r>
            <a:r>
              <a:rPr lang="en-US" sz="2000" b="1" dirty="0"/>
              <a:t>C</a:t>
            </a:r>
            <a:r>
              <a:rPr lang="en-US" sz="2000" dirty="0"/>
              <a:t>ontent </a:t>
            </a:r>
            <a:r>
              <a:rPr lang="en-US" sz="2000" b="1" dirty="0"/>
              <a:t>A</a:t>
            </a:r>
            <a:r>
              <a:rPr lang="en-US" sz="2000" dirty="0"/>
              <a:t>ddressable </a:t>
            </a:r>
            <a:r>
              <a:rPr lang="en-US" sz="2000" b="1" dirty="0"/>
              <a:t>M</a:t>
            </a:r>
            <a:r>
              <a:rPr lang="en-US" sz="2000" dirty="0"/>
              <a:t>emory.</a:t>
            </a:r>
          </a:p>
          <a:p>
            <a:pPr marL="342900" indent="-342900"/>
            <a:r>
              <a:rPr lang="en-US" sz="2000" dirty="0"/>
              <a:t>Cisco LAN switches forward Ethernet frames based on the destination MAC address of the frames.</a:t>
            </a:r>
          </a:p>
        </p:txBody>
      </p:sp>
    </p:spTree>
    <p:extLst>
      <p:ext uri="{BB962C8B-B14F-4D97-AF65-F5344CB8AC3E}">
        <p14:creationId xmlns:p14="http://schemas.microsoft.com/office/powerpoint/2010/main" val="315871679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691639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Dynamically Populating a Switch MAC Table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43252" y="1873044"/>
            <a:ext cx="8343548" cy="4468761"/>
          </a:xfrm>
        </p:spPr>
        <p:txBody>
          <a:bodyPr/>
          <a:lstStyle/>
          <a:p>
            <a:pPr marL="342900" indent="-342900"/>
            <a:r>
              <a:rPr lang="en-US" sz="2000" dirty="0"/>
              <a:t>A switch must first learn which devices exist on each port before it can transmit a frame.</a:t>
            </a:r>
          </a:p>
          <a:p>
            <a:pPr marL="342900" indent="-342900"/>
            <a:r>
              <a:rPr lang="en-US" sz="2000" dirty="0"/>
              <a:t>As a switch learns the relationship of ports to devices, it builds a table called a MAC address or content addressable memory (CAM) table.</a:t>
            </a:r>
          </a:p>
          <a:p>
            <a:pPr marL="342900" indent="-342900"/>
            <a:r>
              <a:rPr lang="en-US" sz="2000" dirty="0"/>
              <a:t>CAM is a special type of memory used in high-speed searching applications.</a:t>
            </a:r>
          </a:p>
          <a:p>
            <a:pPr marL="342900" indent="-342900"/>
            <a:r>
              <a:rPr lang="en-US" sz="2000" dirty="0"/>
              <a:t>The information in the MAC address table is used to send frames.</a:t>
            </a:r>
          </a:p>
          <a:p>
            <a:pPr marL="342900" indent="-342900"/>
            <a:r>
              <a:rPr lang="en-US" sz="2000" dirty="0"/>
              <a:t>When a switch receives an incoming frame with a MAC address that is not found in the CAM table, it floods it to all ports, except the one that received the frame.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8623338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691639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Switch Forwarding Methods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14" y="2028217"/>
            <a:ext cx="8561050" cy="410189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4211625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119" y="558903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Store-and-Forward Switching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79119" y="1645920"/>
            <a:ext cx="2688033" cy="3967316"/>
          </a:xfrm>
        </p:spPr>
        <p:txBody>
          <a:bodyPr/>
          <a:lstStyle/>
          <a:p>
            <a:pPr marL="342900" indent="-342900"/>
            <a:r>
              <a:rPr lang="en-US" sz="2000" dirty="0"/>
              <a:t>Allows the switch to: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/>
              <a:t>Check for errors (via FCS check)</a:t>
            </a:r>
          </a:p>
          <a:p>
            <a:pPr marL="681037" lvl="1" indent="-342900">
              <a:buFont typeface="Wingdings" pitchFamily="2" charset="2"/>
              <a:buChar char="§"/>
            </a:pPr>
            <a:r>
              <a:rPr lang="en-US" dirty="0"/>
              <a:t>Perform automatic buffering</a:t>
            </a:r>
          </a:p>
          <a:p>
            <a:pPr marL="342900" indent="-342900"/>
            <a:r>
              <a:rPr lang="en-US" sz="2000" dirty="0"/>
              <a:t>Slower forwarding process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832" y="1645920"/>
            <a:ext cx="6211264" cy="42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7740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119" y="558903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Cut-Through Switching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79119" y="1879600"/>
            <a:ext cx="2785248" cy="3905250"/>
          </a:xfrm>
        </p:spPr>
        <p:txBody>
          <a:bodyPr/>
          <a:lstStyle/>
          <a:p>
            <a:pPr marL="342900" indent="-342900"/>
            <a:r>
              <a:rPr lang="en-US" sz="2000" dirty="0"/>
              <a:t>Allows the switch to start forwarding in about 10ms</a:t>
            </a:r>
          </a:p>
          <a:p>
            <a:pPr marL="342900" indent="-342900"/>
            <a:r>
              <a:rPr lang="en-US" sz="2000" dirty="0"/>
              <a:t>No FCS check</a:t>
            </a:r>
          </a:p>
          <a:p>
            <a:pPr marL="342900" indent="-342900"/>
            <a:r>
              <a:rPr lang="en-US" sz="2000" dirty="0"/>
              <a:t>No automatic buffering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2927" y="2079624"/>
            <a:ext cx="6098700" cy="417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25278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CA" sz="2400" dirty="0"/>
              <a:t>4.1 LAN Design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119" y="558903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Switching Domains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Broadcast Domains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9716" y="1651819"/>
            <a:ext cx="8273845" cy="499970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broadcast domain is the extent of the network where a broadcast frame can be heard.</a:t>
            </a:r>
          </a:p>
          <a:p>
            <a:pPr marL="342900" indent="-342900"/>
            <a:r>
              <a:rPr lang="en-US" sz="2000" dirty="0"/>
              <a:t>Switches forward broadcast frames to all ports; therefore, switches do not break broadcast domains.</a:t>
            </a:r>
          </a:p>
          <a:p>
            <a:pPr marL="342900" indent="-342900"/>
            <a:r>
              <a:rPr lang="en-US" sz="2000" dirty="0"/>
              <a:t>All ports of a switch, with its default configuration, belong to the same broadcast domain.</a:t>
            </a:r>
          </a:p>
          <a:p>
            <a:pPr marL="342900" indent="-342900"/>
            <a:r>
              <a:rPr lang="en-US" sz="2000" dirty="0"/>
              <a:t>If two or more switches are connected, broadcasts are forwarded to all ports of all switches, except for the port that originally received the broadcast.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1340606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119" y="558903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Switching Domains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Alleviating Network Congestion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9716" y="1651819"/>
            <a:ext cx="8273845" cy="499970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Switches help alleviate network congestion by:</a:t>
            </a:r>
          </a:p>
          <a:p>
            <a:pPr marL="342900" indent="-342900"/>
            <a:r>
              <a:rPr lang="en-US" sz="2000" dirty="0"/>
              <a:t>Facilitating the segmentation of a LAN into separate collision domains.</a:t>
            </a:r>
          </a:p>
          <a:p>
            <a:pPr marL="342900" indent="-342900"/>
            <a:r>
              <a:rPr lang="en-US" sz="2000" dirty="0"/>
              <a:t>Providing full-duplex communication between devices.</a:t>
            </a:r>
          </a:p>
          <a:p>
            <a:pPr marL="342900" indent="-342900"/>
            <a:r>
              <a:rPr lang="en-US" sz="2000" dirty="0"/>
              <a:t>Taking advantage of their high-port density.</a:t>
            </a:r>
          </a:p>
          <a:p>
            <a:pPr marL="342900" indent="-342900"/>
            <a:r>
              <a:rPr lang="en-US" sz="2000" dirty="0"/>
              <a:t>Buffering large frames.</a:t>
            </a:r>
          </a:p>
          <a:p>
            <a:pPr marL="342900" indent="-342900"/>
            <a:r>
              <a:rPr lang="en-US" sz="2000" dirty="0"/>
              <a:t>Employing high-speed ports.</a:t>
            </a:r>
          </a:p>
          <a:p>
            <a:pPr marL="342900" indent="-342900"/>
            <a:r>
              <a:rPr lang="en-US" sz="2000" dirty="0"/>
              <a:t>Taking advantage of their fast internal switching process.</a:t>
            </a:r>
          </a:p>
          <a:p>
            <a:pPr marL="342900" indent="-342900"/>
            <a:r>
              <a:rPr lang="en-US" sz="2000" dirty="0"/>
              <a:t>Having a low, per-port cost.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3286280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Converged Networks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Growing Complexity of Networks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84" y="1828800"/>
            <a:ext cx="2820635" cy="4595320"/>
          </a:xfrm>
        </p:spPr>
        <p:txBody>
          <a:bodyPr/>
          <a:lstStyle/>
          <a:p>
            <a:r>
              <a:rPr lang="en-US" sz="2000" dirty="0"/>
              <a:t>Our digital world is changing.</a:t>
            </a:r>
          </a:p>
          <a:p>
            <a:r>
              <a:rPr lang="en-US" sz="2000" dirty="0"/>
              <a:t>Information must be accessed from anywhere in the world.</a:t>
            </a:r>
          </a:p>
          <a:p>
            <a:r>
              <a:rPr lang="en-US" sz="2000" dirty="0"/>
              <a:t>Voice, Video, wireless, wired data, critical systems (servers) all ride on the same physical network gear (infrastructure).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489" y="1828800"/>
            <a:ext cx="5371527" cy="430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030874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Converged Networks</a:t>
            </a:r>
            <a:br>
              <a:rPr lang="en-US" dirty="0">
                <a:latin typeface="Arial" charset="0"/>
              </a:rPr>
            </a:br>
            <a:r>
              <a:rPr lang="en-US" dirty="0">
                <a:ea typeface="ＭＳ Ｐゴシック" pitchFamily="34" charset="-128"/>
              </a:rPr>
              <a:t>Elements of a Converged Network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767" y="1504337"/>
            <a:ext cx="5134393" cy="4970206"/>
          </a:xfrm>
        </p:spPr>
        <p:txBody>
          <a:bodyPr/>
          <a:lstStyle/>
          <a:p>
            <a:r>
              <a:rPr lang="en-US" sz="2000" dirty="0"/>
              <a:t>To support collaboration, networks employ converged solutions.</a:t>
            </a:r>
          </a:p>
          <a:p>
            <a:r>
              <a:rPr lang="en-US" sz="2000" dirty="0"/>
              <a:t>Data services include voice systems, IP phones, voice gateways, video support, and video conferencing.</a:t>
            </a:r>
          </a:p>
          <a:p>
            <a:r>
              <a:rPr lang="en-US" sz="2000" dirty="0"/>
              <a:t>Call control, voice messaging, mobility, and automated attendant are also common features.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Multiple types of traffic; only one network to manage.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Substantial savings over installation and management of separate voice, video, and data networks.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Integrates IT management.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766" y="1784555"/>
            <a:ext cx="3021069" cy="40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94997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Converged Networks</a:t>
            </a:r>
            <a:br>
              <a:rPr lang="en-US" dirty="0">
                <a:latin typeface="Arial" charset="0"/>
              </a:rPr>
            </a:br>
            <a:r>
              <a:rPr lang="en-US" dirty="0">
                <a:ea typeface="ＭＳ Ｐゴシック" pitchFamily="34" charset="-128"/>
              </a:rPr>
              <a:t>Cisco Borderless Networks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769" y="1504338"/>
            <a:ext cx="2334072" cy="4689986"/>
          </a:xfrm>
        </p:spPr>
        <p:txBody>
          <a:bodyPr/>
          <a:lstStyle/>
          <a:p>
            <a:r>
              <a:rPr lang="en-US" sz="2000" dirty="0"/>
              <a:t>What is a network architecture that allows organizations to connect anyone, anywhere, anytime, and on any device securely, reliably, and seamlessly?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920" y="1212687"/>
            <a:ext cx="6682659" cy="505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23215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Converged Networks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Hierarchy in the Borderless Switched Network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768" y="1666567"/>
            <a:ext cx="3550015" cy="458674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Borderless switched network design guidelines are built upon the following principles: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Hierarchical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Modularity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Resiliency</a:t>
            </a:r>
          </a:p>
          <a:p>
            <a:pPr marL="236538" lvl="1" indent="-236538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Flexibility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384" y="1666567"/>
            <a:ext cx="5069525" cy="4137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061823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Converged Networks</a:t>
            </a:r>
            <a:br>
              <a:rPr lang="en-US" dirty="0">
                <a:latin typeface="Arial" charset="0"/>
              </a:rPr>
            </a:br>
            <a:r>
              <a:rPr lang="en-US" sz="2800" dirty="0"/>
              <a:t>Access, Distribution, and Core Layers</a:t>
            </a:r>
            <a:endParaRPr lang="en-US" sz="2800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461" y="1296374"/>
            <a:ext cx="6722666" cy="52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237876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28168</TotalTime>
  <Pages>28</Pages>
  <Words>893</Words>
  <Application>Microsoft Office PowerPoint</Application>
  <PresentationFormat>On-screen Show (4:3)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Wingdings</vt:lpstr>
      <vt:lpstr>PPT-TMPLT-WHT_C</vt:lpstr>
      <vt:lpstr>NetAcad-4F_PPT-WHT_060408</vt:lpstr>
      <vt:lpstr>Chapter 4:  Switched Networks</vt:lpstr>
      <vt:lpstr>4.1 LAN Design</vt:lpstr>
      <vt:lpstr>Switching Domains Broadcast Domains</vt:lpstr>
      <vt:lpstr>Switching Domains Alleviating Network Congestion</vt:lpstr>
      <vt:lpstr>Converged Networks Growing Complexity of Networks</vt:lpstr>
      <vt:lpstr>Converged Networks Elements of a Converged Network</vt:lpstr>
      <vt:lpstr>Converged Networks Cisco Borderless Networks</vt:lpstr>
      <vt:lpstr>Converged Networks Hierarchy in the Borderless Switched Network</vt:lpstr>
      <vt:lpstr>Converged Networks Access, Distribution, and Core Layers</vt:lpstr>
      <vt:lpstr>Switched Networks Role of Switched Networks</vt:lpstr>
      <vt:lpstr>Switched Networks Form Factors</vt:lpstr>
      <vt:lpstr>Switched Networks Form Factors</vt:lpstr>
      <vt:lpstr>Switched Networks Form Factors</vt:lpstr>
      <vt:lpstr>4.2 The Switched Environment</vt:lpstr>
      <vt:lpstr>Frame Forwarding Switching as a General Concept in Networking</vt:lpstr>
      <vt:lpstr>Frame Forwarding Dynamically Populating a Switch MAC Table</vt:lpstr>
      <vt:lpstr>Frame Forwarding Switch Forwarding Methods</vt:lpstr>
      <vt:lpstr>Frame Forwarding Store-and-Forward Switching</vt:lpstr>
      <vt:lpstr>Frame Forwarding Cut-Through Switching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carlos c</cp:lastModifiedBy>
  <cp:revision>1036</cp:revision>
  <cp:lastPrinted>1999-01-27T00:54:54Z</cp:lastPrinted>
  <dcterms:created xsi:type="dcterms:W3CDTF">2006-10-23T15:07:30Z</dcterms:created>
  <dcterms:modified xsi:type="dcterms:W3CDTF">2018-03-08T00:34:01Z</dcterms:modified>
</cp:coreProperties>
</file>