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0" r:id="rId1"/>
    <p:sldMasterId id="2147483945" r:id="rId2"/>
  </p:sldMasterIdLst>
  <p:notesMasterIdLst>
    <p:notesMasterId r:id="rId38"/>
  </p:notesMasterIdLst>
  <p:handoutMasterIdLst>
    <p:handoutMasterId r:id="rId39"/>
  </p:handoutMasterIdLst>
  <p:sldIdLst>
    <p:sldId id="500" r:id="rId3"/>
    <p:sldId id="786" r:id="rId4"/>
    <p:sldId id="791" r:id="rId5"/>
    <p:sldId id="912" r:id="rId6"/>
    <p:sldId id="992" r:id="rId7"/>
    <p:sldId id="991" r:id="rId8"/>
    <p:sldId id="993" r:id="rId9"/>
    <p:sldId id="994" r:id="rId10"/>
    <p:sldId id="996" r:id="rId11"/>
    <p:sldId id="998" r:id="rId12"/>
    <p:sldId id="999" r:id="rId13"/>
    <p:sldId id="995" r:id="rId14"/>
    <p:sldId id="1000" r:id="rId15"/>
    <p:sldId id="1002" r:id="rId16"/>
    <p:sldId id="1003" r:id="rId17"/>
    <p:sldId id="977" r:id="rId18"/>
    <p:sldId id="1004" r:id="rId19"/>
    <p:sldId id="1005" r:id="rId20"/>
    <p:sldId id="1006" r:id="rId21"/>
    <p:sldId id="913" r:id="rId22"/>
    <p:sldId id="1007" r:id="rId23"/>
    <p:sldId id="980" r:id="rId24"/>
    <p:sldId id="1008" r:id="rId25"/>
    <p:sldId id="1009" r:id="rId26"/>
    <p:sldId id="1011" r:id="rId27"/>
    <p:sldId id="1014" r:id="rId28"/>
    <p:sldId id="1015" r:id="rId29"/>
    <p:sldId id="1016" r:id="rId30"/>
    <p:sldId id="1017" r:id="rId31"/>
    <p:sldId id="1019" r:id="rId32"/>
    <p:sldId id="1020" r:id="rId33"/>
    <p:sldId id="1021" r:id="rId34"/>
    <p:sldId id="1022" r:id="rId35"/>
    <p:sldId id="946" r:id="rId36"/>
    <p:sldId id="947" r:id="rId37"/>
  </p:sldIdLst>
  <p:sldSz cx="9144000" cy="6858000" type="screen4x3"/>
  <p:notesSz cx="7010400" cy="9296400"/>
  <p:defaultTextStyle>
    <a:defPPr>
      <a:defRPr lang="en-US"/>
    </a:defPPr>
    <a:lvl1pPr algn="ctr" rtl="0" eaLnBrk="0" fontAlgn="base" hangingPunct="0">
      <a:lnSpc>
        <a:spcPct val="90000"/>
      </a:lnSpc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ctr" rtl="0" eaLnBrk="0" fontAlgn="base" hangingPunct="0">
      <a:lnSpc>
        <a:spcPct val="90000"/>
      </a:lnSpc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ctr" rtl="0" eaLnBrk="0" fontAlgn="base" hangingPunct="0">
      <a:lnSpc>
        <a:spcPct val="90000"/>
      </a:lnSpc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ctr" rtl="0" eaLnBrk="0" fontAlgn="base" hangingPunct="0">
      <a:lnSpc>
        <a:spcPct val="90000"/>
      </a:lnSpc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ctr" rtl="0" eaLnBrk="0" fontAlgn="base" hangingPunct="0">
      <a:lnSpc>
        <a:spcPct val="90000"/>
      </a:lnSpc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ane Gibbons" initials="JG" lastIdx="12" clrIdx="0"/>
  <p:cmAuthor id="1" name="Rodrigo Floriano" initials="RF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C0C4"/>
    <a:srgbClr val="678DC5"/>
    <a:srgbClr val="3E67A4"/>
    <a:srgbClr val="3E8DC5"/>
    <a:srgbClr val="5F5F65"/>
    <a:srgbClr val="7E7E86"/>
    <a:srgbClr val="FFFFFF"/>
    <a:srgbClr val="8E8E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52" autoAdjust="0"/>
    <p:restoredTop sz="89302" autoAdjust="0"/>
  </p:normalViewPr>
  <p:slideViewPr>
    <p:cSldViewPr snapToGrid="0">
      <p:cViewPr varScale="1">
        <p:scale>
          <a:sx n="79" d="100"/>
          <a:sy n="79" d="100"/>
        </p:scale>
        <p:origin x="1229" y="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022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  <p:sld r:id="rId19" collapse="1"/>
      <p:sld r:id="rId20" collapse="1"/>
      <p:sld r:id="rId21" collapse="1"/>
      <p:sld r:id="rId22" collapse="1"/>
      <p:sld r:id="rId23" collapse="1"/>
      <p:sld r:id="rId24" collapse="1"/>
      <p:sld r:id="rId25" collapse="1"/>
      <p:sld r:id="rId26" collapse="1"/>
      <p:sld r:id="rId27" collapse="1"/>
      <p:sld r:id="rId28" collapse="1"/>
      <p:sld r:id="rId29" collapse="1"/>
      <p:sld r:id="rId30" collapse="1"/>
      <p:sld r:id="rId3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3" d="100"/>
          <a:sy n="53" d="100"/>
        </p:scale>
        <p:origin x="-2400" y="-96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11.xml"/><Relationship Id="rId13" Type="http://schemas.openxmlformats.org/officeDocument/2006/relationships/slide" Target="slides/slide16.xml"/><Relationship Id="rId18" Type="http://schemas.openxmlformats.org/officeDocument/2006/relationships/slide" Target="slides/slide22.xml"/><Relationship Id="rId26" Type="http://schemas.openxmlformats.org/officeDocument/2006/relationships/slide" Target="slides/slide30.xml"/><Relationship Id="rId3" Type="http://schemas.openxmlformats.org/officeDocument/2006/relationships/slide" Target="slides/slide6.xml"/><Relationship Id="rId21" Type="http://schemas.openxmlformats.org/officeDocument/2006/relationships/slide" Target="slides/slide25.xml"/><Relationship Id="rId7" Type="http://schemas.openxmlformats.org/officeDocument/2006/relationships/slide" Target="slides/slide10.xml"/><Relationship Id="rId12" Type="http://schemas.openxmlformats.org/officeDocument/2006/relationships/slide" Target="slides/slide15.xml"/><Relationship Id="rId17" Type="http://schemas.openxmlformats.org/officeDocument/2006/relationships/slide" Target="slides/slide21.xml"/><Relationship Id="rId25" Type="http://schemas.openxmlformats.org/officeDocument/2006/relationships/slide" Target="slides/slide29.xml"/><Relationship Id="rId2" Type="http://schemas.openxmlformats.org/officeDocument/2006/relationships/slide" Target="slides/slide5.xml"/><Relationship Id="rId16" Type="http://schemas.openxmlformats.org/officeDocument/2006/relationships/slide" Target="slides/slide19.xml"/><Relationship Id="rId20" Type="http://schemas.openxmlformats.org/officeDocument/2006/relationships/slide" Target="slides/slide24.xml"/><Relationship Id="rId29" Type="http://schemas.openxmlformats.org/officeDocument/2006/relationships/slide" Target="slides/slide33.xml"/><Relationship Id="rId1" Type="http://schemas.openxmlformats.org/officeDocument/2006/relationships/slide" Target="slides/slide4.xml"/><Relationship Id="rId6" Type="http://schemas.openxmlformats.org/officeDocument/2006/relationships/slide" Target="slides/slide9.xml"/><Relationship Id="rId11" Type="http://schemas.openxmlformats.org/officeDocument/2006/relationships/slide" Target="slides/slide14.xml"/><Relationship Id="rId24" Type="http://schemas.openxmlformats.org/officeDocument/2006/relationships/slide" Target="slides/slide28.xml"/><Relationship Id="rId5" Type="http://schemas.openxmlformats.org/officeDocument/2006/relationships/slide" Target="slides/slide8.xml"/><Relationship Id="rId15" Type="http://schemas.openxmlformats.org/officeDocument/2006/relationships/slide" Target="slides/slide18.xml"/><Relationship Id="rId23" Type="http://schemas.openxmlformats.org/officeDocument/2006/relationships/slide" Target="slides/slide27.xml"/><Relationship Id="rId28" Type="http://schemas.openxmlformats.org/officeDocument/2006/relationships/slide" Target="slides/slide32.xml"/><Relationship Id="rId10" Type="http://schemas.openxmlformats.org/officeDocument/2006/relationships/slide" Target="slides/slide13.xml"/><Relationship Id="rId19" Type="http://schemas.openxmlformats.org/officeDocument/2006/relationships/slide" Target="slides/slide23.xml"/><Relationship Id="rId31" Type="http://schemas.openxmlformats.org/officeDocument/2006/relationships/slide" Target="slides/slide35.xml"/><Relationship Id="rId4" Type="http://schemas.openxmlformats.org/officeDocument/2006/relationships/slide" Target="slides/slide7.xml"/><Relationship Id="rId9" Type="http://schemas.openxmlformats.org/officeDocument/2006/relationships/slide" Target="slides/slide12.xml"/><Relationship Id="rId14" Type="http://schemas.openxmlformats.org/officeDocument/2006/relationships/slide" Target="slides/slide17.xml"/><Relationship Id="rId22" Type="http://schemas.openxmlformats.org/officeDocument/2006/relationships/slide" Target="slides/slide26.xml"/><Relationship Id="rId27" Type="http://schemas.openxmlformats.org/officeDocument/2006/relationships/slide" Target="slides/slide31.xml"/><Relationship Id="rId30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1"/>
          <p:cNvSpPr>
            <a:spLocks noChangeArrowheads="1"/>
          </p:cNvSpPr>
          <p:nvPr/>
        </p:nvSpPr>
        <p:spPr bwMode="auto">
          <a:xfrm>
            <a:off x="6249988" y="8609013"/>
            <a:ext cx="449262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3" name="Rectangle 12"/>
          <p:cNvSpPr>
            <a:spLocks noChangeArrowheads="1"/>
          </p:cNvSpPr>
          <p:nvPr/>
        </p:nvSpPr>
        <p:spPr bwMode="auto">
          <a:xfrm>
            <a:off x="57150" y="8785225"/>
            <a:ext cx="2619375" cy="34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667" tIns="50185" rIns="95667" bIns="50185">
            <a:spAutoFit/>
          </a:bodyPr>
          <a:lstStyle/>
          <a:p>
            <a:pPr algn="l" defTabSz="611188">
              <a:lnSpc>
                <a:spcPct val="100000"/>
              </a:lnSpc>
              <a:tabLst>
                <a:tab pos="2387600" algn="l"/>
                <a:tab pos="4830763" algn="l"/>
              </a:tabLst>
            </a:pPr>
            <a:r>
              <a:rPr lang="en-US" sz="800" dirty="0"/>
              <a:t>© 2006, Cisco Systems, Inc. All rights reserved.</a:t>
            </a:r>
          </a:p>
          <a:p>
            <a:pPr algn="l" defTabSz="611188">
              <a:lnSpc>
                <a:spcPct val="100000"/>
              </a:lnSpc>
              <a:tabLst>
                <a:tab pos="2387600" algn="l"/>
                <a:tab pos="4830763" algn="l"/>
              </a:tabLst>
            </a:pPr>
            <a:r>
              <a:rPr lang="en-US" sz="800" dirty="0" err="1"/>
              <a:t>Presentation_ID.scr</a:t>
            </a:r>
            <a:endParaRPr lang="en-US" sz="800" dirty="0"/>
          </a:p>
        </p:txBody>
      </p:sp>
      <p:sp>
        <p:nvSpPr>
          <p:cNvPr id="5124" name="Line 13"/>
          <p:cNvSpPr>
            <a:spLocks noChangeShapeType="1"/>
          </p:cNvSpPr>
          <p:nvPr/>
        </p:nvSpPr>
        <p:spPr bwMode="auto">
          <a:xfrm>
            <a:off x="152400" y="8799513"/>
            <a:ext cx="665321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5" name="Rectangle 14"/>
          <p:cNvSpPr>
            <a:spLocks noChangeArrowheads="1"/>
          </p:cNvSpPr>
          <p:nvPr/>
        </p:nvSpPr>
        <p:spPr bwMode="auto">
          <a:xfrm>
            <a:off x="5929313" y="8680450"/>
            <a:ext cx="81280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819" tIns="0" rIns="18819" bIns="0" anchor="b"/>
          <a:lstStyle/>
          <a:p>
            <a:pPr algn="r" defTabSz="903288">
              <a:lnSpc>
                <a:spcPct val="100000"/>
              </a:lnSpc>
            </a:pPr>
            <a:fld id="{22244E67-557B-7741-B9F5-F61AA18495DF}" type="slidenum">
              <a:rPr lang="en-US" sz="800"/>
              <a:pPr algn="r" defTabSz="903288">
                <a:lnSpc>
                  <a:spcPct val="100000"/>
                </a:lnSpc>
              </a:pPr>
              <a:t>‹#›</a:t>
            </a:fld>
            <a:endParaRPr lang="en-US" sz="800"/>
          </a:p>
        </p:txBody>
      </p:sp>
    </p:spTree>
    <p:extLst>
      <p:ext uri="{BB962C8B-B14F-4D97-AF65-F5344CB8AC3E}">
        <p14:creationId xmlns:p14="http://schemas.microsoft.com/office/powerpoint/2010/main" val="21810151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8"/>
          <p:cNvSpPr>
            <a:spLocks noChangeArrowheads="1"/>
          </p:cNvSpPr>
          <p:nvPr/>
        </p:nvSpPr>
        <p:spPr bwMode="auto">
          <a:xfrm>
            <a:off x="6249988" y="8609013"/>
            <a:ext cx="449262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7" name="Rectangle 9"/>
          <p:cNvSpPr>
            <a:spLocks noChangeArrowheads="1"/>
          </p:cNvSpPr>
          <p:nvPr/>
        </p:nvSpPr>
        <p:spPr bwMode="auto">
          <a:xfrm>
            <a:off x="57150" y="8785225"/>
            <a:ext cx="2619375" cy="34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667" tIns="50185" rIns="95667" bIns="50185">
            <a:spAutoFit/>
          </a:bodyPr>
          <a:lstStyle/>
          <a:p>
            <a:pPr algn="l" defTabSz="611188">
              <a:lnSpc>
                <a:spcPct val="100000"/>
              </a:lnSpc>
              <a:tabLst>
                <a:tab pos="2387600" algn="l"/>
                <a:tab pos="4830763" algn="l"/>
              </a:tabLst>
            </a:pPr>
            <a:r>
              <a:rPr lang="en-US" sz="800" dirty="0"/>
              <a:t>© 2006, Cisco Systems, Inc. All rights reserved.</a:t>
            </a:r>
          </a:p>
          <a:p>
            <a:pPr algn="l" defTabSz="611188">
              <a:lnSpc>
                <a:spcPct val="100000"/>
              </a:lnSpc>
              <a:tabLst>
                <a:tab pos="2387600" algn="l"/>
                <a:tab pos="4830763" algn="l"/>
              </a:tabLst>
            </a:pPr>
            <a:r>
              <a:rPr lang="en-US" sz="800" dirty="0" err="1"/>
              <a:t>Presentation_ID.scr</a:t>
            </a:r>
            <a:endParaRPr lang="en-US" sz="800" dirty="0"/>
          </a:p>
        </p:txBody>
      </p:sp>
      <p:sp>
        <p:nvSpPr>
          <p:cNvPr id="6148" name="Line 10"/>
          <p:cNvSpPr>
            <a:spLocks noChangeShapeType="1"/>
          </p:cNvSpPr>
          <p:nvPr/>
        </p:nvSpPr>
        <p:spPr bwMode="auto">
          <a:xfrm>
            <a:off x="152400" y="8799513"/>
            <a:ext cx="665321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307" name="Rectangle 1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929313" y="8680450"/>
            <a:ext cx="812800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819" tIns="0" rIns="18819" bIns="0" numCol="1" anchor="b" anchorCtr="0" compatLnSpc="1">
            <a:prstTxWarp prst="textNoShape">
              <a:avLst/>
            </a:prstTxWarp>
          </a:bodyPr>
          <a:lstStyle>
            <a:lvl1pPr algn="r" defTabSz="903288">
              <a:lnSpc>
                <a:spcPct val="100000"/>
              </a:lnSpc>
              <a:defRPr sz="800" smtClean="0">
                <a:cs typeface="+mn-cs"/>
              </a:defRPr>
            </a:lvl1pPr>
          </a:lstStyle>
          <a:p>
            <a:pPr>
              <a:defRPr/>
            </a:pPr>
            <a:fld id="{F4CE0E46-7F05-B940-8356-5580BE265E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150" name="Rectangle 1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73125" y="244475"/>
            <a:ext cx="5321300" cy="39909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83309" name="Rectangle 1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68350" y="4378325"/>
            <a:ext cx="5468938" cy="425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67" tIns="50185" rIns="95667" bIns="5018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Body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26460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12713" indent="-112713" algn="l" defTabSz="1020763" rtl="0" eaLnBrk="0" fontAlgn="base" hangingPunct="0">
      <a:lnSpc>
        <a:spcPct val="90000"/>
      </a:lnSpc>
      <a:spcBef>
        <a:spcPct val="50000"/>
      </a:spcBef>
      <a:spcAft>
        <a:spcPct val="0"/>
      </a:spcAft>
      <a:buSzPct val="100000"/>
      <a:buChar char="•"/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82600" indent="-120650" algn="l" defTabSz="1020763" rtl="0" eaLnBrk="0" fontAlgn="base" hangingPunct="0">
      <a:lnSpc>
        <a:spcPct val="90000"/>
      </a:lnSpc>
      <a:spcBef>
        <a:spcPct val="35000"/>
      </a:spcBef>
      <a:spcAft>
        <a:spcPct val="0"/>
      </a:spcAft>
      <a:buSzPct val="100000"/>
      <a:buChar char="•"/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66788" algn="l" defTabSz="1020763" rtl="0" eaLnBrk="0" fontAlgn="base" hangingPunct="0">
      <a:lnSpc>
        <a:spcPct val="90000"/>
      </a:lnSpc>
      <a:spcBef>
        <a:spcPct val="35000"/>
      </a:spcBef>
      <a:spcAft>
        <a:spcPct val="0"/>
      </a:spcAft>
      <a:buSzPct val="100000"/>
      <a:buChar char="•"/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449388" algn="l" defTabSz="1020763" rtl="0" eaLnBrk="0" fontAlgn="base" hangingPunct="0">
      <a:lnSpc>
        <a:spcPct val="90000"/>
      </a:lnSpc>
      <a:spcBef>
        <a:spcPct val="35000"/>
      </a:spcBef>
      <a:spcAft>
        <a:spcPct val="0"/>
      </a:spcAft>
      <a:buSzPct val="100000"/>
      <a:buChar char="•"/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931988" algn="l" defTabSz="1020763" rtl="0" eaLnBrk="0" fontAlgn="base" hangingPunct="0">
      <a:lnSpc>
        <a:spcPct val="90000"/>
      </a:lnSpc>
      <a:spcBef>
        <a:spcPct val="35000"/>
      </a:spcBef>
      <a:spcAft>
        <a:spcPct val="0"/>
      </a:spcAft>
      <a:buSzPct val="100000"/>
      <a:buChar char="•"/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D9030C1-C977-B14B-8EB7-BA2B30FCDB63}" type="slidenum">
              <a:rPr lang="en-US" sz="800"/>
              <a:pPr/>
              <a:t>1</a:t>
            </a:fld>
            <a:endParaRPr lang="en-US" sz="800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4813" y="4378325"/>
            <a:ext cx="6121400" cy="42529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n-US" b="0" dirty="0"/>
              <a:t>Cisco Networking Academy Program</a:t>
            </a:r>
          </a:p>
          <a:p>
            <a:pPr>
              <a:buFontTx/>
              <a:buNone/>
            </a:pPr>
            <a:r>
              <a:rPr lang="en-US" b="0" dirty="0"/>
              <a:t>Routing</a:t>
            </a:r>
            <a:r>
              <a:rPr lang="en-US" b="0" baseline="0" dirty="0"/>
              <a:t> and Switching Essentials v6.0</a:t>
            </a:r>
            <a:endParaRPr lang="en-US" b="0" dirty="0"/>
          </a:p>
          <a:p>
            <a:pPr>
              <a:buFontTx/>
              <a:buNone/>
            </a:pPr>
            <a:r>
              <a:rPr lang="en-US" sz="1200" dirty="0">
                <a:latin typeface="Arial" charset="0"/>
              </a:rPr>
              <a:t>Chapter 5: Switch Configuration</a:t>
            </a:r>
            <a:endParaRPr lang="en-GB" b="0" dirty="0"/>
          </a:p>
        </p:txBody>
      </p:sp>
    </p:spTree>
    <p:extLst>
      <p:ext uri="{BB962C8B-B14F-4D97-AF65-F5344CB8AC3E}">
        <p14:creationId xmlns:p14="http://schemas.microsoft.com/office/powerpoint/2010/main" val="4769437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997A419-355F-A04A-96E0-21643AF8E9FF}" type="slidenum">
              <a:rPr lang="en-US" sz="800"/>
              <a:pPr/>
              <a:t>10</a:t>
            </a:fld>
            <a:endParaRPr lang="en-US" sz="80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5.1 – Basic</a:t>
            </a:r>
            <a:r>
              <a:rPr lang="en-US" sz="1200" kern="1200" baseline="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Switch Configuration</a:t>
            </a:r>
            <a:endParaRPr lang="en-US" sz="1200" kern="1200" dirty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5.1.1 – Configure a Switch</a:t>
            </a:r>
            <a:r>
              <a:rPr lang="en-US" baseline="0" dirty="0">
                <a:latin typeface="Arial" charset="0"/>
              </a:rPr>
              <a:t> with Initial Settings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baseline="0" dirty="0">
                <a:latin typeface="Arial" charset="0"/>
              </a:rPr>
              <a:t>5.1.1.5 - </a:t>
            </a: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Configuring Basic Switch Management Access with IPv4 (cont.)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44482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997A419-355F-A04A-96E0-21643AF8E9FF}" type="slidenum">
              <a:rPr lang="en-US" sz="800"/>
              <a:pPr/>
              <a:t>11</a:t>
            </a:fld>
            <a:endParaRPr lang="en-US" sz="80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5.1 – Basic</a:t>
            </a:r>
            <a:r>
              <a:rPr lang="en-US" sz="1200" kern="1200" baseline="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Switch Configuration</a:t>
            </a:r>
            <a:endParaRPr lang="en-US" sz="1200" kern="1200" dirty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5.1.1 – Configure a Switch</a:t>
            </a:r>
            <a:r>
              <a:rPr lang="en-US" baseline="0" dirty="0">
                <a:latin typeface="Arial" charset="0"/>
              </a:rPr>
              <a:t> with Initial Settings</a:t>
            </a:r>
          </a:p>
          <a:p>
            <a:pPr marL="112713" marR="0" indent="-112713" algn="l" defTabSz="1020763" rtl="0" eaLnBrk="0" fontAlgn="base" latinLnBrk="0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lang="en-US" baseline="0" dirty="0">
                <a:latin typeface="Arial" charset="0"/>
              </a:rPr>
              <a:t>5.1.1.5 - </a:t>
            </a: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Configuring Basic Switch Management Access with IPv4 (cont.)</a:t>
            </a:r>
            <a:endParaRPr lang="en-US" dirty="0"/>
          </a:p>
          <a:p>
            <a:pPr>
              <a:lnSpc>
                <a:spcPct val="80000"/>
              </a:lnSpc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44482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997A419-355F-A04A-96E0-21643AF8E9FF}" type="slidenum">
              <a:rPr lang="en-US" sz="800"/>
              <a:pPr/>
              <a:t>12</a:t>
            </a:fld>
            <a:endParaRPr lang="en-US" sz="80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5.1 – Basic</a:t>
            </a:r>
            <a:r>
              <a:rPr lang="en-US" sz="1200" kern="1200" baseline="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Switch Configuration</a:t>
            </a:r>
            <a:endParaRPr lang="en-US" sz="1200" kern="1200" dirty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5.1.2 – Configure Switch</a:t>
            </a:r>
            <a:r>
              <a:rPr lang="en-US" baseline="0" dirty="0">
                <a:latin typeface="Arial" charset="0"/>
              </a:rPr>
              <a:t> Ports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baseline="0" dirty="0">
                <a:latin typeface="Arial" charset="0"/>
              </a:rPr>
              <a:t>5.1.2.1 – Duplex Communication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44482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997A419-355F-A04A-96E0-21643AF8E9FF}" type="slidenum">
              <a:rPr lang="en-US" sz="800"/>
              <a:pPr/>
              <a:t>13</a:t>
            </a:fld>
            <a:endParaRPr lang="en-US" sz="80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5.1 – Basic</a:t>
            </a:r>
            <a:r>
              <a:rPr lang="en-US" sz="1200" kern="1200" baseline="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Switch Configuration</a:t>
            </a:r>
            <a:endParaRPr lang="en-US" sz="1200" kern="1200" dirty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5.1.2 – Configure Switch</a:t>
            </a:r>
            <a:r>
              <a:rPr lang="en-US" baseline="0" dirty="0">
                <a:latin typeface="Arial" charset="0"/>
              </a:rPr>
              <a:t> Ports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baseline="0" dirty="0">
                <a:latin typeface="Arial" charset="0"/>
              </a:rPr>
              <a:t>5.1.2.2 - </a:t>
            </a:r>
            <a:r>
              <a:rPr lang="en-US" dirty="0">
                <a:latin typeface="Arial" charset="0"/>
              </a:rPr>
              <a:t>Configure Switch Ports at the Physical Layer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44482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997A419-355F-A04A-96E0-21643AF8E9FF}" type="slidenum">
              <a:rPr lang="en-US" sz="800"/>
              <a:pPr/>
              <a:t>14</a:t>
            </a:fld>
            <a:endParaRPr lang="en-US" sz="80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5.1 – Basic</a:t>
            </a:r>
            <a:r>
              <a:rPr lang="en-US" sz="1200" kern="1200" baseline="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Switch Configuration</a:t>
            </a:r>
            <a:endParaRPr lang="en-US" sz="1200" kern="1200" dirty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5.1.2 – Configure Switch</a:t>
            </a:r>
            <a:r>
              <a:rPr lang="en-US" baseline="0" dirty="0">
                <a:latin typeface="Arial" charset="0"/>
              </a:rPr>
              <a:t> Ports</a:t>
            </a:r>
          </a:p>
          <a:p>
            <a:pPr marL="112713" marR="0" indent="-112713" algn="l" defTabSz="1020763" rtl="0" eaLnBrk="0" fontAlgn="base" latinLnBrk="0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lang="en-US" baseline="0" dirty="0">
                <a:latin typeface="Arial" charset="0"/>
              </a:rPr>
              <a:t>5.1.2.3 - </a:t>
            </a:r>
            <a:r>
              <a:rPr lang="en-US" dirty="0">
                <a:latin typeface="Arial" charset="0"/>
              </a:rPr>
              <a:t>Auto-MDIX</a:t>
            </a:r>
            <a:endParaRPr lang="en-US" dirty="0"/>
          </a:p>
          <a:p>
            <a:pPr>
              <a:lnSpc>
                <a:spcPct val="80000"/>
              </a:lnSpc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44482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997A419-355F-A04A-96E0-21643AF8E9FF}" type="slidenum">
              <a:rPr lang="en-US" sz="800"/>
              <a:pPr/>
              <a:t>15</a:t>
            </a:fld>
            <a:endParaRPr lang="en-US" sz="80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5.1 – Basic</a:t>
            </a:r>
            <a:r>
              <a:rPr lang="en-US" sz="1200" kern="1200" baseline="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Switch Configuration</a:t>
            </a:r>
            <a:endParaRPr lang="en-US" sz="1200" kern="1200" dirty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5.1.2 – Configure Switch</a:t>
            </a:r>
            <a:r>
              <a:rPr lang="en-US" baseline="0" dirty="0">
                <a:latin typeface="Arial" charset="0"/>
              </a:rPr>
              <a:t> Ports</a:t>
            </a:r>
          </a:p>
          <a:p>
            <a:pPr marL="112713" marR="0" indent="-112713" algn="l" defTabSz="1020763" rtl="0" eaLnBrk="0" fontAlgn="base" latinLnBrk="0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lang="en-US" baseline="0" dirty="0">
                <a:latin typeface="Arial" charset="0"/>
              </a:rPr>
              <a:t>5.1.2.3 - </a:t>
            </a:r>
            <a:r>
              <a:rPr lang="en-US" dirty="0">
                <a:latin typeface="Arial" charset="0"/>
              </a:rPr>
              <a:t>Auto-MDIX</a:t>
            </a:r>
            <a:endParaRPr lang="en-US" dirty="0"/>
          </a:p>
          <a:p>
            <a:pPr>
              <a:lnSpc>
                <a:spcPct val="80000"/>
              </a:lnSpc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44482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997A419-355F-A04A-96E0-21643AF8E9FF}" type="slidenum">
              <a:rPr lang="en-US" sz="800"/>
              <a:pPr/>
              <a:t>16</a:t>
            </a:fld>
            <a:endParaRPr lang="en-US" sz="80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5.1 – </a:t>
            </a:r>
            <a:r>
              <a:rPr lang="en-US" sz="1200" dirty="0">
                <a:latin typeface="Arial" charset="0"/>
              </a:rPr>
              <a:t>Basic</a:t>
            </a:r>
            <a:r>
              <a:rPr lang="en-US" sz="1200" baseline="0" dirty="0">
                <a:latin typeface="Arial" charset="0"/>
              </a:rPr>
              <a:t> Switch Configuration</a:t>
            </a:r>
            <a:endParaRPr lang="en-US" sz="1200" kern="1200" dirty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5.1.2 – Configure Switch Ports</a:t>
            </a:r>
            <a:endParaRPr lang="en-US" dirty="0"/>
          </a:p>
          <a:p>
            <a:pPr marL="112713" marR="0" indent="-112713" algn="l" defTabSz="1020763" rtl="0" eaLnBrk="0" fontAlgn="base" latinLnBrk="0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lang="en-US" baseline="0" dirty="0">
                <a:latin typeface="Arial" charset="0"/>
              </a:rPr>
              <a:t>5.1.2.4 - </a:t>
            </a:r>
            <a:r>
              <a:rPr lang="en-US" dirty="0">
                <a:latin typeface="Arial" charset="0"/>
              </a:rPr>
              <a:t>Verifying Switch Port Configuration</a:t>
            </a:r>
            <a:endParaRPr lang="en-US" dirty="0"/>
          </a:p>
          <a:p>
            <a:pPr>
              <a:lnSpc>
                <a:spcPct val="80000"/>
              </a:lnSpc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98493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997A419-355F-A04A-96E0-21643AF8E9FF}" type="slidenum">
              <a:rPr lang="en-US" sz="800"/>
              <a:pPr/>
              <a:t>17</a:t>
            </a:fld>
            <a:endParaRPr lang="en-US" sz="80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5.1 – </a:t>
            </a:r>
            <a:r>
              <a:rPr lang="en-US" sz="1200" dirty="0">
                <a:latin typeface="Arial" charset="0"/>
              </a:rPr>
              <a:t>Basic</a:t>
            </a:r>
            <a:r>
              <a:rPr lang="en-US" sz="1200" baseline="0" dirty="0">
                <a:latin typeface="Arial" charset="0"/>
              </a:rPr>
              <a:t> Switch Configuration</a:t>
            </a:r>
            <a:endParaRPr lang="en-US" sz="1200" kern="1200" dirty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5.1.2 – Configure Switch Ports</a:t>
            </a:r>
            <a:endParaRPr lang="en-US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baseline="0" dirty="0">
                <a:latin typeface="Arial" charset="0"/>
              </a:rPr>
              <a:t>5.1.2.5 – Network Access Layer Issue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984939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997A419-355F-A04A-96E0-21643AF8E9FF}" type="slidenum">
              <a:rPr lang="en-US" sz="800"/>
              <a:pPr/>
              <a:t>18</a:t>
            </a:fld>
            <a:endParaRPr lang="en-US" sz="80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5.1 – </a:t>
            </a:r>
            <a:r>
              <a:rPr lang="en-US" sz="1200" dirty="0">
                <a:latin typeface="Arial" charset="0"/>
              </a:rPr>
              <a:t>Basic</a:t>
            </a:r>
            <a:r>
              <a:rPr lang="en-US" sz="1200" baseline="0" dirty="0">
                <a:latin typeface="Arial" charset="0"/>
              </a:rPr>
              <a:t> Switch Configuration</a:t>
            </a:r>
            <a:endParaRPr lang="en-US" sz="1200" kern="1200" dirty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5.1.2 – Configure Switch Ports</a:t>
            </a:r>
            <a:endParaRPr lang="en-US" dirty="0"/>
          </a:p>
          <a:p>
            <a:pPr marL="112713" marR="0" indent="-112713" algn="l" defTabSz="1020763" rtl="0" eaLnBrk="0" fontAlgn="base" latinLnBrk="0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lang="en-US" baseline="0" dirty="0">
                <a:latin typeface="Arial" charset="0"/>
              </a:rPr>
              <a:t>5.1.2.5 – Network Access Layer Issue</a:t>
            </a:r>
            <a:endParaRPr lang="en-US" dirty="0"/>
          </a:p>
          <a:p>
            <a:pPr>
              <a:lnSpc>
                <a:spcPct val="80000"/>
              </a:lnSpc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984939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997A419-355F-A04A-96E0-21643AF8E9FF}" type="slidenum">
              <a:rPr lang="en-US" sz="800"/>
              <a:pPr/>
              <a:t>19</a:t>
            </a:fld>
            <a:endParaRPr lang="en-US" sz="80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5.1 – </a:t>
            </a:r>
            <a:r>
              <a:rPr lang="en-US" sz="1200" dirty="0">
                <a:latin typeface="Arial" charset="0"/>
              </a:rPr>
              <a:t>Basic</a:t>
            </a:r>
            <a:r>
              <a:rPr lang="en-US" sz="1200" baseline="0" dirty="0">
                <a:latin typeface="Arial" charset="0"/>
              </a:rPr>
              <a:t> Switch Configuration</a:t>
            </a:r>
            <a:endParaRPr lang="en-US" sz="1200" kern="1200" dirty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5.1.2 – Configure Switch Ports</a:t>
            </a:r>
            <a:endParaRPr lang="en-US" dirty="0"/>
          </a:p>
          <a:p>
            <a:pPr marL="112713" marR="0" indent="-112713" algn="l" defTabSz="1020763" rtl="0" eaLnBrk="0" fontAlgn="base" latinLnBrk="0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lang="en-US" baseline="0" dirty="0">
                <a:latin typeface="Arial" charset="0"/>
              </a:rPr>
              <a:t>5.1.2.6 - </a:t>
            </a:r>
            <a:r>
              <a:rPr lang="en-US" dirty="0">
                <a:latin typeface="Arial" charset="0"/>
              </a:rPr>
              <a:t>Troubleshooting Network Access Layer Issues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98493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1"/>
          <p:cNvSpPr txBox="1">
            <a:spLocks noGrp="1" noChangeArrowheads="1"/>
          </p:cNvSpPr>
          <p:nvPr/>
        </p:nvSpPr>
        <p:spPr bwMode="auto">
          <a:xfrm>
            <a:off x="5929313" y="8680450"/>
            <a:ext cx="81280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819" tIns="0" rIns="18819" bIns="0" anchor="b"/>
          <a:lstStyle>
            <a:lvl1pPr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7C839C26-801B-42B6-A101-60F37FE2B0A8}" type="slidenum">
              <a:rPr lang="en-US" sz="800" b="0"/>
              <a:pPr algn="r"/>
              <a:t>2</a:t>
            </a:fld>
            <a:endParaRPr lang="en-US" sz="800" b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2380554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02A389-8690-465F-BB28-DC61C90E42E7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4813" y="4378325"/>
            <a:ext cx="6121400" cy="4252913"/>
          </a:xfrm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US" b="0" dirty="0"/>
              <a:t>Cisco Networking Academy Program</a:t>
            </a:r>
          </a:p>
          <a:p>
            <a:pPr>
              <a:buFontTx/>
              <a:buNone/>
            </a:pPr>
            <a:r>
              <a:rPr lang="en-US" b="0" dirty="0"/>
              <a:t>Routing and Switching Essentials </a:t>
            </a:r>
            <a:r>
              <a:rPr lang="en-US" b="0" baseline="0" dirty="0"/>
              <a:t>v6.0</a:t>
            </a:r>
            <a:endParaRPr lang="en-US" b="0" dirty="0"/>
          </a:p>
          <a:p>
            <a:pPr>
              <a:buFontTx/>
              <a:buNone/>
            </a:pPr>
            <a:r>
              <a:rPr lang="en-US" sz="1200" b="0" dirty="0"/>
              <a:t>Chapter 5: Switch Configuration</a:t>
            </a:r>
            <a:endParaRPr lang="en-GB" b="0" dirty="0"/>
          </a:p>
        </p:txBody>
      </p:sp>
    </p:spTree>
    <p:extLst>
      <p:ext uri="{BB962C8B-B14F-4D97-AF65-F5344CB8AC3E}">
        <p14:creationId xmlns:p14="http://schemas.microsoft.com/office/powerpoint/2010/main" val="219627054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997A419-355F-A04A-96E0-21643AF8E9FF}" type="slidenum">
              <a:rPr lang="en-US" sz="800"/>
              <a:pPr/>
              <a:t>21</a:t>
            </a:fld>
            <a:endParaRPr lang="en-US" sz="80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5.2 – </a:t>
            </a:r>
            <a:r>
              <a:rPr lang="en-US" sz="1200" dirty="0">
                <a:latin typeface="Arial" charset="0"/>
              </a:rPr>
              <a:t>Switch Security:</a:t>
            </a:r>
            <a:r>
              <a:rPr lang="en-US" sz="1200" baseline="0" dirty="0">
                <a:latin typeface="Arial" charset="0"/>
              </a:rPr>
              <a:t> Management and Implementation</a:t>
            </a:r>
            <a:endParaRPr lang="en-US" sz="1200" kern="1200" dirty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5.2.1 – Secure Remote</a:t>
            </a:r>
            <a:r>
              <a:rPr lang="en-US" baseline="0" dirty="0">
                <a:latin typeface="Arial" charset="0"/>
              </a:rPr>
              <a:t> Access</a:t>
            </a:r>
            <a:endParaRPr lang="en-US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/>
              <a:t>5.2.1.1 - </a:t>
            </a:r>
            <a:r>
              <a:rPr lang="en-US" dirty="0">
                <a:latin typeface="Arial" charset="0"/>
              </a:rPr>
              <a:t>SSH Operation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223657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997A419-355F-A04A-96E0-21643AF8E9FF}" type="slidenum">
              <a:rPr lang="en-US" sz="800"/>
              <a:pPr/>
              <a:t>22</a:t>
            </a:fld>
            <a:endParaRPr lang="en-US" sz="80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5.2 – </a:t>
            </a:r>
            <a:r>
              <a:rPr lang="en-US" sz="1200" dirty="0">
                <a:latin typeface="Arial" charset="0"/>
              </a:rPr>
              <a:t>Switch Security:</a:t>
            </a:r>
            <a:r>
              <a:rPr lang="en-US" sz="1200" baseline="0" dirty="0">
                <a:latin typeface="Arial" charset="0"/>
              </a:rPr>
              <a:t> Management and Implementation</a:t>
            </a:r>
            <a:endParaRPr lang="en-US" sz="1200" kern="1200" dirty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5.2.1 – Secure Remote</a:t>
            </a:r>
            <a:r>
              <a:rPr lang="en-US" baseline="0" dirty="0">
                <a:latin typeface="Arial" charset="0"/>
              </a:rPr>
              <a:t> Access</a:t>
            </a:r>
            <a:endParaRPr lang="en-US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/>
              <a:t>5.2.1.2</a:t>
            </a:r>
            <a:r>
              <a:rPr lang="en-US" baseline="0" dirty="0"/>
              <a:t> - </a:t>
            </a: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Configuring SSH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223657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997A419-355F-A04A-96E0-21643AF8E9FF}" type="slidenum">
              <a:rPr lang="en-US" sz="800"/>
              <a:pPr/>
              <a:t>23</a:t>
            </a:fld>
            <a:endParaRPr lang="en-US" sz="80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5.2 – </a:t>
            </a:r>
            <a:r>
              <a:rPr lang="en-US" sz="1200" dirty="0">
                <a:latin typeface="Arial" charset="0"/>
              </a:rPr>
              <a:t>Switch Security:</a:t>
            </a:r>
            <a:r>
              <a:rPr lang="en-US" sz="1200" baseline="0" dirty="0">
                <a:latin typeface="Arial" charset="0"/>
              </a:rPr>
              <a:t> Management and Implementation</a:t>
            </a:r>
            <a:endParaRPr lang="en-US" sz="1200" kern="1200" dirty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5.2.1 – Secure Remote</a:t>
            </a:r>
            <a:r>
              <a:rPr lang="en-US" baseline="0" dirty="0">
                <a:latin typeface="Arial" charset="0"/>
              </a:rPr>
              <a:t> Access</a:t>
            </a:r>
            <a:endParaRPr lang="en-US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5.2.1.3 - Verifying SSH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223657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997A419-355F-A04A-96E0-21643AF8E9FF}" type="slidenum">
              <a:rPr lang="en-US" sz="800"/>
              <a:pPr/>
              <a:t>24</a:t>
            </a:fld>
            <a:endParaRPr lang="en-US" sz="80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5.2 – </a:t>
            </a:r>
            <a:r>
              <a:rPr lang="en-US" sz="1200" dirty="0">
                <a:latin typeface="Arial" charset="0"/>
              </a:rPr>
              <a:t>Switch Security:</a:t>
            </a:r>
            <a:r>
              <a:rPr lang="en-US" sz="1200" baseline="0" dirty="0">
                <a:latin typeface="Arial" charset="0"/>
              </a:rPr>
              <a:t> Management and Implementation</a:t>
            </a:r>
            <a:endParaRPr lang="en-US" sz="1200" kern="1200" dirty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5.2.1 – Secure Remote</a:t>
            </a:r>
            <a:r>
              <a:rPr lang="en-US" baseline="0" dirty="0">
                <a:latin typeface="Arial" charset="0"/>
              </a:rPr>
              <a:t> Access</a:t>
            </a:r>
            <a:endParaRPr lang="en-US" dirty="0"/>
          </a:p>
          <a:p>
            <a:pPr marL="112713" marR="0" indent="-112713" algn="l" defTabSz="1020763" rtl="0" eaLnBrk="0" fontAlgn="base" latinLnBrk="0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5.2.1.3 - Verifying SSH</a:t>
            </a:r>
            <a:endParaRPr lang="en-US" dirty="0"/>
          </a:p>
          <a:p>
            <a:pPr>
              <a:lnSpc>
                <a:spcPct val="80000"/>
              </a:lnSpc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223657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997A419-355F-A04A-96E0-21643AF8E9FF}" type="slidenum">
              <a:rPr lang="en-US" sz="800"/>
              <a:pPr/>
              <a:t>25</a:t>
            </a:fld>
            <a:endParaRPr lang="en-US" sz="80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5.2 – </a:t>
            </a:r>
            <a:r>
              <a:rPr lang="en-US" sz="1200" dirty="0">
                <a:latin typeface="Arial" charset="0"/>
              </a:rPr>
              <a:t>Switch Security:</a:t>
            </a:r>
            <a:r>
              <a:rPr lang="en-US" sz="1200" baseline="0" dirty="0">
                <a:latin typeface="Arial" charset="0"/>
              </a:rPr>
              <a:t> Management and Implementation</a:t>
            </a:r>
            <a:endParaRPr lang="en-US" sz="1200" kern="1200" dirty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5.2.1 – Switch</a:t>
            </a:r>
            <a:r>
              <a:rPr lang="en-US" baseline="0" dirty="0">
                <a:latin typeface="Arial" charset="0"/>
              </a:rPr>
              <a:t> Port Security</a:t>
            </a:r>
            <a:endParaRPr lang="en-US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/>
              <a:t>5.2.2.1 - </a:t>
            </a:r>
            <a:r>
              <a:rPr lang="en-US" dirty="0">
                <a:latin typeface="Arial" charset="0"/>
              </a:rPr>
              <a:t>Secure Unused Ports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223657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997A419-355F-A04A-96E0-21643AF8E9FF}" type="slidenum">
              <a:rPr lang="en-US" sz="800"/>
              <a:pPr/>
              <a:t>26</a:t>
            </a:fld>
            <a:endParaRPr lang="en-US" sz="80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5.2 – </a:t>
            </a:r>
            <a:r>
              <a:rPr lang="en-US" sz="1200" dirty="0">
                <a:latin typeface="Arial" charset="0"/>
              </a:rPr>
              <a:t>Switch Security:</a:t>
            </a:r>
            <a:r>
              <a:rPr lang="en-US" sz="1200" baseline="0" dirty="0">
                <a:latin typeface="Arial" charset="0"/>
              </a:rPr>
              <a:t> Management and Implementation</a:t>
            </a:r>
            <a:endParaRPr lang="en-US" sz="1200" kern="1200" dirty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5.2.2 – Switch Port Security</a:t>
            </a:r>
            <a:endParaRPr lang="en-US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5.2.2.2 - </a:t>
            </a: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Port Security: Operation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223657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997A419-355F-A04A-96E0-21643AF8E9FF}" type="slidenum">
              <a:rPr lang="en-US" sz="800"/>
              <a:pPr/>
              <a:t>27</a:t>
            </a:fld>
            <a:endParaRPr lang="en-US" sz="80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5.2 – </a:t>
            </a:r>
            <a:r>
              <a:rPr lang="en-US" sz="1200" dirty="0">
                <a:latin typeface="Arial" charset="0"/>
              </a:rPr>
              <a:t>Switch Security:</a:t>
            </a:r>
            <a:r>
              <a:rPr lang="en-US" sz="1200" baseline="0" dirty="0">
                <a:latin typeface="Arial" charset="0"/>
              </a:rPr>
              <a:t> Management and Implementation</a:t>
            </a:r>
            <a:endParaRPr lang="en-US" sz="1200" kern="1200" dirty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5.2.2 – Switch Port Security</a:t>
            </a:r>
            <a:endParaRPr lang="en-US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5.2.2.3 </a:t>
            </a:r>
            <a:r>
              <a:rPr lang="en-US" baseline="0" dirty="0">
                <a:latin typeface="Arial" charset="0"/>
              </a:rPr>
              <a:t>- </a:t>
            </a:r>
            <a:r>
              <a:rPr lang="en-US" dirty="0">
                <a:latin typeface="Arial" charset="0"/>
              </a:rPr>
              <a:t> Port Security: Violation Modes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223657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997A419-355F-A04A-96E0-21643AF8E9FF}" type="slidenum">
              <a:rPr lang="en-US" sz="800"/>
              <a:pPr/>
              <a:t>28</a:t>
            </a:fld>
            <a:endParaRPr lang="en-US" sz="80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5.2 – </a:t>
            </a:r>
            <a:r>
              <a:rPr lang="en-US" sz="1200" dirty="0">
                <a:latin typeface="Arial" charset="0"/>
              </a:rPr>
              <a:t>Switch Security:</a:t>
            </a:r>
            <a:r>
              <a:rPr lang="en-US" sz="1200" baseline="0" dirty="0">
                <a:latin typeface="Arial" charset="0"/>
              </a:rPr>
              <a:t> Management and Implementation</a:t>
            </a:r>
            <a:endParaRPr lang="en-US" sz="1200" kern="1200" dirty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5.2.2 – Switch Port Security</a:t>
            </a:r>
            <a:endParaRPr lang="en-US" dirty="0"/>
          </a:p>
          <a:p>
            <a:pPr marL="112713" marR="0" indent="-112713" algn="l" defTabSz="1020763" rtl="0" eaLnBrk="0" fontAlgn="base" latinLnBrk="0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lang="en-US" dirty="0">
                <a:latin typeface="Arial" charset="0"/>
              </a:rPr>
              <a:t>5.2.2.3 </a:t>
            </a:r>
            <a:r>
              <a:rPr lang="en-US" baseline="0" dirty="0">
                <a:latin typeface="Arial" charset="0"/>
              </a:rPr>
              <a:t>- </a:t>
            </a:r>
            <a:r>
              <a:rPr lang="en-US" dirty="0">
                <a:latin typeface="Arial" charset="0"/>
              </a:rPr>
              <a:t> Port Security: Violation Modes</a:t>
            </a:r>
            <a:endParaRPr lang="en-US" dirty="0"/>
          </a:p>
          <a:p>
            <a:pPr>
              <a:lnSpc>
                <a:spcPct val="80000"/>
              </a:lnSpc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223657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997A419-355F-A04A-96E0-21643AF8E9FF}" type="slidenum">
              <a:rPr lang="en-US" sz="800"/>
              <a:pPr/>
              <a:t>29</a:t>
            </a:fld>
            <a:endParaRPr lang="en-US" sz="80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5.2 – </a:t>
            </a:r>
            <a:r>
              <a:rPr lang="en-US" sz="1200" dirty="0">
                <a:latin typeface="Arial" charset="0"/>
              </a:rPr>
              <a:t>Switch Security:</a:t>
            </a:r>
            <a:r>
              <a:rPr lang="en-US" sz="1200" baseline="0" dirty="0">
                <a:latin typeface="Arial" charset="0"/>
              </a:rPr>
              <a:t> Management and Implementation</a:t>
            </a:r>
            <a:endParaRPr lang="en-US" sz="1200" kern="1200" dirty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5.2.2 – Switch Port Security</a:t>
            </a:r>
            <a:endParaRPr lang="en-US" dirty="0"/>
          </a:p>
          <a:p>
            <a:pPr marL="112713" marR="0" indent="-112713" algn="l" defTabSz="1020763" rtl="0" eaLnBrk="0" fontAlgn="base" latinLnBrk="0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lang="en-US" dirty="0">
                <a:latin typeface="Arial" charset="0"/>
              </a:rPr>
              <a:t>5.2.2.4 </a:t>
            </a:r>
            <a:r>
              <a:rPr lang="en-US" baseline="0" dirty="0">
                <a:latin typeface="Arial" charset="0"/>
              </a:rPr>
              <a:t>- </a:t>
            </a:r>
            <a:r>
              <a:rPr lang="en-US" dirty="0">
                <a:latin typeface="Arial" charset="0"/>
              </a:rPr>
              <a:t> Port Security: Configuring</a:t>
            </a:r>
            <a:endParaRPr lang="en-US" dirty="0"/>
          </a:p>
          <a:p>
            <a:pPr>
              <a:lnSpc>
                <a:spcPct val="80000"/>
              </a:lnSpc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22365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02A389-8690-465F-BB28-DC61C90E42E7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4813" y="4378325"/>
            <a:ext cx="6121400" cy="4252913"/>
          </a:xfrm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US" b="0" dirty="0"/>
              <a:t>Cisco Networking Academy Program</a:t>
            </a:r>
          </a:p>
          <a:p>
            <a:pPr>
              <a:buFontTx/>
              <a:buNone/>
            </a:pPr>
            <a:r>
              <a:rPr lang="en-US" b="0" dirty="0"/>
              <a:t>Routing and Switching Essentials</a:t>
            </a:r>
            <a:r>
              <a:rPr lang="en-US" b="0" baseline="0" dirty="0"/>
              <a:t> v6.0</a:t>
            </a:r>
            <a:endParaRPr lang="en-US" b="0" dirty="0"/>
          </a:p>
          <a:p>
            <a:pPr>
              <a:buFontTx/>
              <a:buNone/>
            </a:pPr>
            <a:r>
              <a:rPr lang="en-US" sz="1200" b="0" dirty="0"/>
              <a:t>Chapter 5: Switch Configuration</a:t>
            </a:r>
            <a:endParaRPr lang="en-GB" b="0" dirty="0"/>
          </a:p>
        </p:txBody>
      </p:sp>
    </p:spTree>
    <p:extLst>
      <p:ext uri="{BB962C8B-B14F-4D97-AF65-F5344CB8AC3E}">
        <p14:creationId xmlns:p14="http://schemas.microsoft.com/office/powerpoint/2010/main" val="286773316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997A419-355F-A04A-96E0-21643AF8E9FF}" type="slidenum">
              <a:rPr lang="en-US" sz="800"/>
              <a:pPr/>
              <a:t>30</a:t>
            </a:fld>
            <a:endParaRPr lang="en-US" sz="80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5.2 – </a:t>
            </a:r>
            <a:r>
              <a:rPr lang="en-US" sz="1200" dirty="0">
                <a:latin typeface="Arial" charset="0"/>
              </a:rPr>
              <a:t>Switch Security:</a:t>
            </a:r>
            <a:r>
              <a:rPr lang="en-US" sz="1200" baseline="0" dirty="0">
                <a:latin typeface="Arial" charset="0"/>
              </a:rPr>
              <a:t> Management and Implementation</a:t>
            </a:r>
            <a:endParaRPr lang="en-US" sz="1200" kern="1200" dirty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5.2.2 – Switch Port Security</a:t>
            </a:r>
            <a:endParaRPr lang="en-US" dirty="0"/>
          </a:p>
          <a:p>
            <a:pPr marL="112713" marR="0" indent="-112713" algn="l" defTabSz="1020763" rtl="0" eaLnBrk="0" fontAlgn="base" latinLnBrk="0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lang="en-US" dirty="0">
                <a:latin typeface="Arial" charset="0"/>
              </a:rPr>
              <a:t>5.2.2.5 </a:t>
            </a:r>
            <a:r>
              <a:rPr lang="en-US" baseline="0" dirty="0">
                <a:latin typeface="Arial" charset="0"/>
              </a:rPr>
              <a:t>- </a:t>
            </a:r>
            <a:r>
              <a:rPr lang="en-US" dirty="0">
                <a:latin typeface="Arial" charset="0"/>
              </a:rPr>
              <a:t> Port Security: Verifying</a:t>
            </a:r>
            <a:endParaRPr lang="en-US" dirty="0"/>
          </a:p>
          <a:p>
            <a:pPr>
              <a:lnSpc>
                <a:spcPct val="80000"/>
              </a:lnSpc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223657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997A419-355F-A04A-96E0-21643AF8E9FF}" type="slidenum">
              <a:rPr lang="en-US" sz="800"/>
              <a:pPr/>
              <a:t>31</a:t>
            </a:fld>
            <a:endParaRPr lang="en-US" sz="80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5.2 – </a:t>
            </a:r>
            <a:r>
              <a:rPr lang="en-US" sz="1200" dirty="0">
                <a:latin typeface="Arial" charset="0"/>
              </a:rPr>
              <a:t>Switch Security:</a:t>
            </a:r>
            <a:r>
              <a:rPr lang="en-US" sz="1200" baseline="0" dirty="0">
                <a:latin typeface="Arial" charset="0"/>
              </a:rPr>
              <a:t> Management and Implementation</a:t>
            </a:r>
            <a:endParaRPr lang="en-US" sz="1200" kern="1200" dirty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5.2.2 – Switch Port Security</a:t>
            </a:r>
            <a:endParaRPr lang="en-US" dirty="0"/>
          </a:p>
          <a:p>
            <a:pPr marL="112713" marR="0" indent="-112713" algn="l" defTabSz="1020763" rtl="0" eaLnBrk="0" fontAlgn="base" latinLnBrk="0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lang="en-US" dirty="0">
                <a:latin typeface="Arial" charset="0"/>
              </a:rPr>
              <a:t>5.2.2.5 </a:t>
            </a:r>
            <a:r>
              <a:rPr lang="en-US" baseline="0" dirty="0">
                <a:latin typeface="Arial" charset="0"/>
              </a:rPr>
              <a:t>- </a:t>
            </a:r>
            <a:r>
              <a:rPr lang="en-US" dirty="0">
                <a:latin typeface="Arial" charset="0"/>
              </a:rPr>
              <a:t> Port Security: Verifying</a:t>
            </a:r>
            <a:endParaRPr lang="en-US" dirty="0"/>
          </a:p>
          <a:p>
            <a:pPr>
              <a:lnSpc>
                <a:spcPct val="80000"/>
              </a:lnSpc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223657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997A419-355F-A04A-96E0-21643AF8E9FF}" type="slidenum">
              <a:rPr lang="en-US" sz="800"/>
              <a:pPr/>
              <a:t>32</a:t>
            </a:fld>
            <a:endParaRPr lang="en-US" sz="80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5.2 – </a:t>
            </a:r>
            <a:r>
              <a:rPr lang="en-US" sz="1200" dirty="0">
                <a:latin typeface="Arial" charset="0"/>
              </a:rPr>
              <a:t>Switch Security:</a:t>
            </a:r>
            <a:r>
              <a:rPr lang="en-US" sz="1200" baseline="0" dirty="0">
                <a:latin typeface="Arial" charset="0"/>
              </a:rPr>
              <a:t> Management and Implementation</a:t>
            </a:r>
            <a:endParaRPr lang="en-US" sz="1200" kern="1200" dirty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5.2.2 – Switch Port Security</a:t>
            </a:r>
            <a:endParaRPr lang="en-US" dirty="0"/>
          </a:p>
          <a:p>
            <a:pPr marL="112713" marR="0" indent="-112713" algn="l" defTabSz="1020763" rtl="0" eaLnBrk="0" fontAlgn="base" latinLnBrk="0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lang="en-US" dirty="0">
                <a:latin typeface="Arial" charset="0"/>
              </a:rPr>
              <a:t>5.2.2.6 </a:t>
            </a:r>
            <a:r>
              <a:rPr lang="en-US" baseline="0" dirty="0">
                <a:latin typeface="Arial" charset="0"/>
              </a:rPr>
              <a:t>- </a:t>
            </a:r>
            <a:r>
              <a:rPr lang="en-US" dirty="0">
                <a:latin typeface="Arial" charset="0"/>
              </a:rPr>
              <a:t> Ports in Error Disabled State</a:t>
            </a:r>
            <a:endParaRPr lang="en-US" dirty="0"/>
          </a:p>
          <a:p>
            <a:pPr>
              <a:lnSpc>
                <a:spcPct val="80000"/>
              </a:lnSpc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223657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997A419-355F-A04A-96E0-21643AF8E9FF}" type="slidenum">
              <a:rPr lang="en-US" sz="800"/>
              <a:pPr/>
              <a:t>33</a:t>
            </a:fld>
            <a:endParaRPr lang="en-US" sz="80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5.2 – </a:t>
            </a:r>
            <a:r>
              <a:rPr lang="en-US" sz="1200" dirty="0">
                <a:latin typeface="Arial" charset="0"/>
              </a:rPr>
              <a:t>Switch Security:</a:t>
            </a:r>
            <a:r>
              <a:rPr lang="en-US" sz="1200" baseline="0" dirty="0">
                <a:latin typeface="Arial" charset="0"/>
              </a:rPr>
              <a:t> Management and Implementation</a:t>
            </a:r>
            <a:endParaRPr lang="en-US" sz="1200" kern="1200" dirty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5.2.2 – Switch Port Security</a:t>
            </a:r>
            <a:endParaRPr lang="en-US" dirty="0"/>
          </a:p>
          <a:p>
            <a:pPr marL="112713" marR="0" indent="-112713" algn="l" defTabSz="1020763" rtl="0" eaLnBrk="0" fontAlgn="base" latinLnBrk="0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lang="en-US" dirty="0">
                <a:latin typeface="Arial" charset="0"/>
              </a:rPr>
              <a:t>5.2.2.6 </a:t>
            </a:r>
            <a:r>
              <a:rPr lang="en-US" baseline="0" dirty="0">
                <a:latin typeface="Arial" charset="0"/>
              </a:rPr>
              <a:t>- </a:t>
            </a:r>
            <a:r>
              <a:rPr lang="en-US" dirty="0">
                <a:latin typeface="Arial" charset="0"/>
              </a:rPr>
              <a:t> Ports in Error Disabled State</a:t>
            </a:r>
            <a:endParaRPr lang="en-US" dirty="0"/>
          </a:p>
          <a:p>
            <a:pPr>
              <a:lnSpc>
                <a:spcPct val="80000"/>
              </a:lnSpc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223657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C92755B-29FD-8743-9094-C0E3A734D22E}" type="slidenum">
              <a:rPr lang="en-US" sz="800"/>
              <a:pPr/>
              <a:t>34</a:t>
            </a:fld>
            <a:endParaRPr lang="en-US" sz="800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Terms and Commands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052415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C92755B-29FD-8743-9094-C0E3A734D22E}" type="slidenum">
              <a:rPr lang="en-US" sz="800"/>
              <a:pPr/>
              <a:t>35</a:t>
            </a:fld>
            <a:endParaRPr lang="en-US" sz="800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Terms and Commands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75337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997A419-355F-A04A-96E0-21643AF8E9FF}" type="slidenum">
              <a:rPr lang="en-US" sz="800"/>
              <a:pPr/>
              <a:t>4</a:t>
            </a:fld>
            <a:endParaRPr lang="en-US" sz="80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5.1 – Basic</a:t>
            </a:r>
            <a:r>
              <a:rPr lang="en-US" sz="1200" kern="1200" baseline="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Switch Configuration</a:t>
            </a:r>
            <a:endParaRPr lang="en-US" sz="1200" kern="1200" dirty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5.1.1 – Configure</a:t>
            </a:r>
            <a:r>
              <a:rPr lang="en-US" baseline="0" dirty="0">
                <a:latin typeface="Arial" charset="0"/>
              </a:rPr>
              <a:t> a Switch with Initial Settings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baseline="0" dirty="0">
                <a:latin typeface="Arial" charset="0"/>
              </a:rPr>
              <a:t>5.1.1.1 Switch Boot Sequence</a:t>
            </a:r>
            <a:endParaRPr lang="en-US" dirty="0"/>
          </a:p>
          <a:p>
            <a:pPr>
              <a:lnSpc>
                <a:spcPct val="80000"/>
              </a:lnSpc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44482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997A419-355F-A04A-96E0-21643AF8E9FF}" type="slidenum">
              <a:rPr lang="en-US" sz="800"/>
              <a:pPr/>
              <a:t>5</a:t>
            </a:fld>
            <a:endParaRPr lang="en-US" sz="80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5.1 – Basic</a:t>
            </a:r>
            <a:r>
              <a:rPr lang="en-US" sz="1200" kern="1200" baseline="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Switch Configuration</a:t>
            </a:r>
            <a:endParaRPr lang="en-US" sz="1200" kern="1200" dirty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5.1.1 – Configure</a:t>
            </a:r>
            <a:r>
              <a:rPr lang="en-US" baseline="0" dirty="0">
                <a:latin typeface="Arial" charset="0"/>
              </a:rPr>
              <a:t> a Switch with Initial Settings</a:t>
            </a:r>
            <a:endParaRPr lang="en-US" dirty="0"/>
          </a:p>
          <a:p>
            <a:pPr marL="112713" marR="0" indent="-112713" algn="l" defTabSz="1020763" rtl="0" eaLnBrk="0" fontAlgn="base" latinLnBrk="0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lang="en-US" baseline="0" dirty="0">
                <a:latin typeface="Arial" charset="0"/>
              </a:rPr>
              <a:t>5.1.1.1 Switch Boot Sequence (cont.)</a:t>
            </a:r>
            <a:endParaRPr lang="en-US" dirty="0"/>
          </a:p>
          <a:p>
            <a:pPr>
              <a:lnSpc>
                <a:spcPct val="80000"/>
              </a:lnSpc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44482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997A419-355F-A04A-96E0-21643AF8E9FF}" type="slidenum">
              <a:rPr lang="en-US" sz="800"/>
              <a:pPr/>
              <a:t>6</a:t>
            </a:fld>
            <a:endParaRPr lang="en-US" sz="80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5.1 – Basic</a:t>
            </a:r>
            <a:r>
              <a:rPr lang="en-US" sz="1200" kern="1200" baseline="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Switch Configuration</a:t>
            </a:r>
            <a:endParaRPr lang="en-US" sz="1200" kern="1200" dirty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5.1.1 – Configure a Switch</a:t>
            </a:r>
            <a:r>
              <a:rPr lang="en-US" baseline="0" dirty="0">
                <a:latin typeface="Arial" charset="0"/>
              </a:rPr>
              <a:t> with Initial Settings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baseline="0" dirty="0">
                <a:latin typeface="Arial" charset="0"/>
              </a:rPr>
              <a:t>5.1.1.2 – Recovering From a System Crash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44482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997A419-355F-A04A-96E0-21643AF8E9FF}" type="slidenum">
              <a:rPr lang="en-US" sz="800"/>
              <a:pPr/>
              <a:t>7</a:t>
            </a:fld>
            <a:endParaRPr lang="en-US" sz="80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5.1 – Basic</a:t>
            </a:r>
            <a:r>
              <a:rPr lang="en-US" sz="1200" kern="1200" baseline="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Switch Configuration</a:t>
            </a:r>
            <a:endParaRPr lang="en-US" sz="1200" kern="1200" dirty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5.1.1 – Configure a Switch</a:t>
            </a:r>
            <a:r>
              <a:rPr lang="en-US" baseline="0" dirty="0">
                <a:latin typeface="Arial" charset="0"/>
              </a:rPr>
              <a:t> with Initial Settings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baseline="0" dirty="0">
                <a:latin typeface="Arial" charset="0"/>
              </a:rPr>
              <a:t>5.1.1.3 - Switch LED Indicators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44482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997A419-355F-A04A-96E0-21643AF8E9FF}" type="slidenum">
              <a:rPr lang="en-US" sz="800"/>
              <a:pPr/>
              <a:t>8</a:t>
            </a:fld>
            <a:endParaRPr lang="en-US" sz="80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5.1 – Basic</a:t>
            </a:r>
            <a:r>
              <a:rPr lang="en-US" sz="1200" kern="1200" baseline="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Switch Configuration</a:t>
            </a:r>
            <a:endParaRPr lang="en-US" sz="1200" kern="1200" dirty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5.1.1 – Configure a Switch</a:t>
            </a:r>
            <a:r>
              <a:rPr lang="en-US" baseline="0" dirty="0">
                <a:latin typeface="Arial" charset="0"/>
              </a:rPr>
              <a:t> with Initial Settings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baseline="0" dirty="0">
                <a:latin typeface="Arial" charset="0"/>
              </a:rPr>
              <a:t>5.1.1.4 - </a:t>
            </a:r>
            <a:r>
              <a:rPr lang="en-US" dirty="0">
                <a:latin typeface="Arial" charset="0"/>
              </a:rPr>
              <a:t>Preparing for Basic Switch Management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44482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997A419-355F-A04A-96E0-21643AF8E9FF}" type="slidenum">
              <a:rPr lang="en-US" sz="800"/>
              <a:pPr/>
              <a:t>9</a:t>
            </a:fld>
            <a:endParaRPr lang="en-US" sz="80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5.1 – Basic</a:t>
            </a:r>
            <a:r>
              <a:rPr lang="en-US" sz="1200" kern="1200" baseline="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Switch Configuration</a:t>
            </a:r>
            <a:endParaRPr lang="en-US" sz="1200" kern="1200" dirty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5.1.1 – Configure a Switch</a:t>
            </a:r>
            <a:r>
              <a:rPr lang="en-US" baseline="0" dirty="0">
                <a:latin typeface="Arial" charset="0"/>
              </a:rPr>
              <a:t> with Initial Settings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baseline="0" dirty="0">
                <a:latin typeface="Arial" charset="0"/>
              </a:rPr>
              <a:t>5.1.1.5 - </a:t>
            </a: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Configuring Basic Switch Management Access with IPv4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44482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Pt_CoverArt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93888"/>
            <a:ext cx="9140825" cy="244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4498975" y="6670675"/>
            <a:ext cx="2347913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124" tIns="41061" rIns="82124" bIns="41061" anchor="b" anchorCtr="1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700">
                <a:solidFill>
                  <a:srgbClr val="D3D3D3"/>
                </a:solidFill>
              </a:rPr>
              <a:t>© 2007 – 2010, Cisco Systems, Inc. All rights reserved.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7123113" y="6672263"/>
            <a:ext cx="650875" cy="18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r>
              <a:rPr lang="en-US" sz="700">
                <a:solidFill>
                  <a:srgbClr val="D3D3D3"/>
                </a:solidFill>
              </a:rPr>
              <a:t>Cisco Public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93675" y="6562725"/>
            <a:ext cx="962025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124" tIns="41061" rIns="82124" bIns="41061" anchor="b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700" dirty="0">
                <a:solidFill>
                  <a:srgbClr val="D3D3D3"/>
                </a:solidFill>
              </a:rPr>
              <a:t>ITE PC v4.1</a:t>
            </a:r>
          </a:p>
          <a:p>
            <a:pPr algn="l" defTabSz="814388">
              <a:lnSpc>
                <a:spcPct val="100000"/>
              </a:lnSpc>
            </a:pPr>
            <a:r>
              <a:rPr lang="en-US" sz="700" dirty="0">
                <a:solidFill>
                  <a:srgbClr val="D3D3D3"/>
                </a:solidFill>
              </a:rPr>
              <a:t>Chapter 6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8596313" y="6626225"/>
            <a:ext cx="320675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DC7FBAF0-BCF5-8741-945F-3C6763791038}" type="slidenum">
              <a:rPr lang="en-US" sz="1000">
                <a:solidFill>
                  <a:srgbClr val="D3D3D3"/>
                </a:solidFill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1000">
              <a:solidFill>
                <a:srgbClr val="D3D3D3"/>
              </a:solidFill>
            </a:endParaRPr>
          </a:p>
        </p:txBody>
      </p:sp>
      <p:pic>
        <p:nvPicPr>
          <p:cNvPr id="9" name="Picture 9" descr="Cisco_NewLogo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3225" y="5940425"/>
            <a:ext cx="3354388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0" descr="Cisc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063" y="119063"/>
            <a:ext cx="1171575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90247" name="Rectangle 7"/>
          <p:cNvSpPr>
            <a:spLocks noGrp="1" noChangeArrowheads="1"/>
          </p:cNvSpPr>
          <p:nvPr>
            <p:ph type="ctrTitle"/>
          </p:nvPr>
        </p:nvSpPr>
        <p:spPr bwMode="white">
          <a:xfrm>
            <a:off x="311150" y="2671763"/>
            <a:ext cx="3768725" cy="830262"/>
          </a:xfrm>
          <a:ln/>
        </p:spPr>
        <p:txBody>
          <a:bodyPr anchor="ctr"/>
          <a:lstStyle>
            <a:lvl1pPr>
              <a:defRPr sz="3000" b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90248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311150" y="4672013"/>
            <a:ext cx="4103688" cy="658812"/>
          </a:xfrm>
          <a:ln/>
        </p:spPr>
        <p:txBody>
          <a:bodyPr/>
          <a:lstStyle>
            <a:lvl1pPr marL="0" indent="0">
              <a:lnSpc>
                <a:spcPct val="90000"/>
              </a:lnSpc>
              <a:buFont typeface="Wingdings" pitchFamily="2" charset="2"/>
              <a:buNone/>
              <a:defRPr sz="2000" b="1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854027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875252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5925" y="798513"/>
            <a:ext cx="2035175" cy="47879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5638" y="798513"/>
            <a:ext cx="5957887" cy="47879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67663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638" y="798513"/>
            <a:ext cx="8145462" cy="838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55638" y="2014538"/>
            <a:ext cx="7940675" cy="3571875"/>
          </a:xfrm>
        </p:spPr>
        <p:txBody>
          <a:bodyPr/>
          <a:lstStyle/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9697481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PPt_4face_02120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11350"/>
            <a:ext cx="9144000" cy="243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78"/>
          <p:cNvSpPr>
            <a:spLocks noChangeArrowheads="1"/>
          </p:cNvSpPr>
          <p:nvPr/>
        </p:nvSpPr>
        <p:spPr bwMode="auto">
          <a:xfrm>
            <a:off x="4498975" y="6672263"/>
            <a:ext cx="2022475" cy="18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124" tIns="41061" rIns="82124" bIns="41061" anchor="b" anchorCtr="1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700">
                <a:solidFill>
                  <a:srgbClr val="D3D3D3"/>
                </a:solidFill>
              </a:rPr>
              <a:t>© 2008 Cisco Systems, Inc. All rights reserved.</a:t>
            </a:r>
          </a:p>
        </p:txBody>
      </p:sp>
      <p:sp>
        <p:nvSpPr>
          <p:cNvPr id="6" name="Rectangle 279"/>
          <p:cNvSpPr>
            <a:spLocks noChangeArrowheads="1"/>
          </p:cNvSpPr>
          <p:nvPr/>
        </p:nvSpPr>
        <p:spPr bwMode="auto">
          <a:xfrm>
            <a:off x="6896100" y="6672263"/>
            <a:ext cx="877888" cy="18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r>
              <a:rPr lang="en-US" sz="700">
                <a:solidFill>
                  <a:srgbClr val="D3D3D3"/>
                </a:solidFill>
              </a:rPr>
              <a:t>Cisco Confidential</a:t>
            </a:r>
          </a:p>
        </p:txBody>
      </p:sp>
      <p:sp>
        <p:nvSpPr>
          <p:cNvPr id="7" name="Rectangle 280"/>
          <p:cNvSpPr>
            <a:spLocks noChangeArrowheads="1"/>
          </p:cNvSpPr>
          <p:nvPr/>
        </p:nvSpPr>
        <p:spPr bwMode="auto">
          <a:xfrm>
            <a:off x="193675" y="6672263"/>
            <a:ext cx="962025" cy="18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124" tIns="41061" rIns="82124" bIns="41061" anchor="b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700">
                <a:solidFill>
                  <a:srgbClr val="D3D3D3"/>
                </a:solidFill>
              </a:rPr>
              <a:t>Presentation_ID</a:t>
            </a:r>
          </a:p>
        </p:txBody>
      </p:sp>
      <p:sp>
        <p:nvSpPr>
          <p:cNvPr id="8" name="Rectangle 281"/>
          <p:cNvSpPr>
            <a:spLocks noChangeArrowheads="1"/>
          </p:cNvSpPr>
          <p:nvPr/>
        </p:nvSpPr>
        <p:spPr bwMode="auto">
          <a:xfrm>
            <a:off x="8596313" y="6626225"/>
            <a:ext cx="320675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7F1BC4EF-034A-F647-AA58-B71D58802FDB}" type="slidenum">
              <a:rPr lang="en-US" sz="1000">
                <a:solidFill>
                  <a:srgbClr val="D3D3D3"/>
                </a:solidFill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1000">
              <a:solidFill>
                <a:srgbClr val="D3D3D3"/>
              </a:solidFill>
            </a:endParaRPr>
          </a:p>
        </p:txBody>
      </p:sp>
      <p:pic>
        <p:nvPicPr>
          <p:cNvPr id="9" name="Picture 331" descr="Cisco_NewLogo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3225" y="5940425"/>
            <a:ext cx="3354388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33" descr="Cisc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063" y="119063"/>
            <a:ext cx="1171575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9873" name="Rectangle 209"/>
          <p:cNvSpPr>
            <a:spLocks noGrp="1" noChangeArrowheads="1"/>
          </p:cNvSpPr>
          <p:nvPr>
            <p:ph type="ctrTitle"/>
          </p:nvPr>
        </p:nvSpPr>
        <p:spPr bwMode="white">
          <a:xfrm>
            <a:off x="311150" y="2671763"/>
            <a:ext cx="3768725" cy="830262"/>
          </a:xfrm>
          <a:ln/>
        </p:spPr>
        <p:txBody>
          <a:bodyPr anchor="ctr"/>
          <a:lstStyle>
            <a:lvl1pPr>
              <a:defRPr sz="3000" b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69874" name="Rectangle 210"/>
          <p:cNvSpPr>
            <a:spLocks noGrp="1" noChangeArrowheads="1"/>
          </p:cNvSpPr>
          <p:nvPr>
            <p:ph type="subTitle" idx="1"/>
          </p:nvPr>
        </p:nvSpPr>
        <p:spPr>
          <a:xfrm>
            <a:off x="311150" y="4672013"/>
            <a:ext cx="4103688" cy="658812"/>
          </a:xfrm>
          <a:ln/>
        </p:spPr>
        <p:txBody>
          <a:bodyPr/>
          <a:lstStyle>
            <a:lvl1pPr marL="0" indent="0">
              <a:lnSpc>
                <a:spcPct val="90000"/>
              </a:lnSpc>
              <a:buFont typeface="Wingdings" pitchFamily="2" charset="2"/>
              <a:buNone/>
              <a:defRPr sz="2000" b="1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8848856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457200" indent="-228600">
              <a:buFont typeface="Arial" panose="020B0604020202020204" pitchFamily="34" charset="0"/>
              <a:buChar char="•"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610473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228517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5638" y="2014538"/>
            <a:ext cx="3894137" cy="3571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2175" y="2014538"/>
            <a:ext cx="3894138" cy="3571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92319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643739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408482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8569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638" y="702293"/>
            <a:ext cx="8145462" cy="8382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5638" y="1687390"/>
            <a:ext cx="7940675" cy="4720787"/>
          </a:xfrm>
        </p:spPr>
        <p:txBody>
          <a:bodyPr/>
          <a:lstStyle>
            <a:lvl2pPr marL="457200" indent="-228600">
              <a:buFont typeface="Arial" panose="020B0604020202020204" pitchFamily="34" charset="0"/>
              <a:buChar char="•"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609755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542533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374911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986291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5925" y="798513"/>
            <a:ext cx="2035175" cy="47879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5638" y="798513"/>
            <a:ext cx="5957887" cy="47879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31607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811502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5638" y="2014538"/>
            <a:ext cx="3894137" cy="3571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2175" y="2014538"/>
            <a:ext cx="3894138" cy="3571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389473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002792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883690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48584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74995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919012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55638" y="798513"/>
            <a:ext cx="814546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82124" tIns="41061" rIns="82124" bIns="41061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Slide Title</a:t>
            </a:r>
          </a:p>
        </p:txBody>
      </p:sp>
      <p:sp>
        <p:nvSpPr>
          <p:cNvPr id="1027" name="Rectangle 4"/>
          <p:cNvSpPr>
            <a:spLocks noChangeArrowheads="1"/>
          </p:cNvSpPr>
          <p:nvPr/>
        </p:nvSpPr>
        <p:spPr bwMode="auto">
          <a:xfrm>
            <a:off x="193675" y="6562725"/>
            <a:ext cx="962025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124" tIns="41061" rIns="82124" bIns="41061" anchor="b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700" dirty="0">
                <a:solidFill>
                  <a:srgbClr val="D3D3D3"/>
                </a:solidFill>
              </a:rPr>
              <a:t>ITE PC v4.1</a:t>
            </a:r>
          </a:p>
          <a:p>
            <a:pPr algn="l" defTabSz="814388">
              <a:lnSpc>
                <a:spcPct val="100000"/>
              </a:lnSpc>
            </a:pPr>
            <a:r>
              <a:rPr lang="en-US" sz="700" dirty="0">
                <a:solidFill>
                  <a:srgbClr val="D3D3D3"/>
                </a:solidFill>
              </a:rPr>
              <a:t>Chapter 6</a:t>
            </a:r>
          </a:p>
        </p:txBody>
      </p:sp>
      <p:sp>
        <p:nvSpPr>
          <p:cNvPr id="1028" name="Rectangle 5"/>
          <p:cNvSpPr>
            <a:spLocks noChangeArrowheads="1"/>
          </p:cNvSpPr>
          <p:nvPr/>
        </p:nvSpPr>
        <p:spPr bwMode="auto">
          <a:xfrm>
            <a:off x="8596313" y="6626225"/>
            <a:ext cx="320675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28856D66-2D7E-BA44-8BF8-F720D8CAD36C}" type="slidenum">
              <a:rPr lang="en-US" sz="1000">
                <a:solidFill>
                  <a:srgbClr val="D3D3D3"/>
                </a:solidFill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1000">
              <a:solidFill>
                <a:srgbClr val="D3D3D3"/>
              </a:solidFill>
            </a:endParaRPr>
          </a:p>
        </p:txBody>
      </p:sp>
      <p:sp>
        <p:nvSpPr>
          <p:cNvPr id="1029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6398" y="2078328"/>
            <a:ext cx="7940675" cy="3950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82124" tIns="41061" rIns="82124" bIns="4106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Body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30" name="Picture 7" descr="PPt_TopBand_Artwork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2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Rectangle 8"/>
          <p:cNvSpPr>
            <a:spLocks noChangeArrowheads="1"/>
          </p:cNvSpPr>
          <p:nvPr/>
        </p:nvSpPr>
        <p:spPr bwMode="auto">
          <a:xfrm>
            <a:off x="4498975" y="6670675"/>
            <a:ext cx="2347913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124" tIns="41061" rIns="82124" bIns="41061" anchor="b" anchorCtr="1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700">
                <a:solidFill>
                  <a:srgbClr val="D3D3D3"/>
                </a:solidFill>
              </a:rPr>
              <a:t>© 2007 – 2010, Cisco Systems, Inc. All rights reserved.</a:t>
            </a:r>
          </a:p>
        </p:txBody>
      </p:sp>
      <p:sp>
        <p:nvSpPr>
          <p:cNvPr id="1032" name="Rectangle 9"/>
          <p:cNvSpPr>
            <a:spLocks noChangeArrowheads="1"/>
          </p:cNvSpPr>
          <p:nvPr/>
        </p:nvSpPr>
        <p:spPr bwMode="auto">
          <a:xfrm>
            <a:off x="7123113" y="6672263"/>
            <a:ext cx="650875" cy="18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r>
              <a:rPr lang="en-US" sz="700">
                <a:solidFill>
                  <a:srgbClr val="D3D3D3"/>
                </a:solidFill>
              </a:rPr>
              <a:t>Cisco Public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5" r:id="rId1"/>
    <p:sldLayoutId id="2147484034" r:id="rId2"/>
    <p:sldLayoutId id="2147484035" r:id="rId3"/>
    <p:sldLayoutId id="2147484036" r:id="rId4"/>
    <p:sldLayoutId id="2147484037" r:id="rId5"/>
    <p:sldLayoutId id="2147484038" r:id="rId6"/>
    <p:sldLayoutId id="2147484039" r:id="rId7"/>
    <p:sldLayoutId id="2147484040" r:id="rId8"/>
    <p:sldLayoutId id="2147484041" r:id="rId9"/>
    <p:sldLayoutId id="2147484042" r:id="rId10"/>
    <p:sldLayoutId id="2147484043" r:id="rId11"/>
    <p:sldLayoutId id="2147484044" r:id="rId12"/>
  </p:sldLayoutIdLst>
  <p:txStyles>
    <p:titleStyle>
      <a:lvl1pPr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+mj-lt"/>
          <a:ea typeface="ＭＳ Ｐゴシック" charset="0"/>
          <a:cs typeface="ＭＳ Ｐゴシック" charset="0"/>
        </a:defRPr>
      </a:lvl1pPr>
      <a:lvl2pPr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  <a:ea typeface="ＭＳ Ｐゴシック" charset="0"/>
          <a:cs typeface="ＭＳ Ｐゴシック" charset="0"/>
        </a:defRPr>
      </a:lvl2pPr>
      <a:lvl3pPr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  <a:ea typeface="ＭＳ Ｐゴシック" charset="0"/>
          <a:cs typeface="ＭＳ Ｐゴシック" charset="0"/>
        </a:defRPr>
      </a:lvl3pPr>
      <a:lvl4pPr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  <a:ea typeface="ＭＳ Ｐゴシック" charset="0"/>
          <a:cs typeface="ＭＳ Ｐゴシック" charset="0"/>
        </a:defRPr>
      </a:lvl4pPr>
      <a:lvl5pPr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defTabSz="814388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6pPr>
      <a:lvl7pPr marL="914400" algn="l" defTabSz="814388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7pPr>
      <a:lvl8pPr marL="1371600" algn="l" defTabSz="814388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8pPr>
      <a:lvl9pPr marL="1828800" algn="l" defTabSz="814388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9pPr>
    </p:titleStyle>
    <p:bodyStyle>
      <a:lvl1pPr marL="236538" indent="-236538" algn="l" defTabSz="814388" rtl="0" eaLnBrk="0" fontAlgn="base" hangingPunct="0">
        <a:lnSpc>
          <a:spcPct val="95000"/>
        </a:lnSpc>
        <a:spcBef>
          <a:spcPct val="50000"/>
        </a:spcBef>
        <a:spcAft>
          <a:spcPct val="0"/>
        </a:spcAft>
        <a:buClr>
          <a:srgbClr val="708CA1"/>
        </a:buClr>
        <a:buFont typeface="Wingdings" charset="0"/>
        <a:buChar char="§"/>
        <a:defRPr sz="24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574675" indent="-117475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  <a:ea typeface="ＭＳ Ｐゴシック" charset="0"/>
        </a:defRPr>
      </a:lvl2pPr>
      <a:lvl3pPr marL="914400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  <a:ea typeface="ＭＳ Ｐゴシック" charset="0"/>
        </a:defRPr>
      </a:lvl3pPr>
      <a:lvl4pPr marL="1254125" indent="117475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1604963" indent="223838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062163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6pPr>
      <a:lvl7pPr marL="2519363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7pPr>
      <a:lvl8pPr marL="2976563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8pPr>
      <a:lvl9pPr marL="3433763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6146"/>
          <p:cNvSpPr>
            <a:spLocks noGrp="1" noChangeArrowheads="1"/>
          </p:cNvSpPr>
          <p:nvPr>
            <p:ph type="title"/>
          </p:nvPr>
        </p:nvSpPr>
        <p:spPr bwMode="auto">
          <a:xfrm>
            <a:off x="193868" y="394392"/>
            <a:ext cx="8772157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82124" tIns="41061" rIns="82124" bIns="41061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Slide Title</a:t>
            </a:r>
          </a:p>
        </p:txBody>
      </p:sp>
      <p:sp>
        <p:nvSpPr>
          <p:cNvPr id="3075" name="Rectangle 6281"/>
          <p:cNvSpPr>
            <a:spLocks noChangeArrowheads="1"/>
          </p:cNvSpPr>
          <p:nvPr/>
        </p:nvSpPr>
        <p:spPr bwMode="auto">
          <a:xfrm>
            <a:off x="193675" y="6672263"/>
            <a:ext cx="962025" cy="18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124" tIns="41061" rIns="82124" bIns="41061" anchor="b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700">
                <a:solidFill>
                  <a:srgbClr val="D3D3D3"/>
                </a:solidFill>
              </a:rPr>
              <a:t>Presentation_ID</a:t>
            </a:r>
          </a:p>
        </p:txBody>
      </p:sp>
      <p:sp>
        <p:nvSpPr>
          <p:cNvPr id="3076" name="Rectangle 6282"/>
          <p:cNvSpPr>
            <a:spLocks noChangeArrowheads="1"/>
          </p:cNvSpPr>
          <p:nvPr/>
        </p:nvSpPr>
        <p:spPr bwMode="auto">
          <a:xfrm>
            <a:off x="8596313" y="6626225"/>
            <a:ext cx="320675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6084AB3D-AE30-934E-B0BC-A74C2CCEE444}" type="slidenum">
              <a:rPr lang="en-US" sz="1000">
                <a:solidFill>
                  <a:srgbClr val="D3D3D3"/>
                </a:solidFill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1000">
              <a:solidFill>
                <a:srgbClr val="D3D3D3"/>
              </a:solidFill>
            </a:endParaRPr>
          </a:p>
        </p:txBody>
      </p:sp>
      <p:sp>
        <p:nvSpPr>
          <p:cNvPr id="3077" name="Rectangle 628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13109" y="1539502"/>
            <a:ext cx="8733677" cy="4926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82124" tIns="41061" rIns="82124" bIns="4106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Body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078" name="Rectangle 6312"/>
          <p:cNvSpPr>
            <a:spLocks noChangeArrowheads="1"/>
          </p:cNvSpPr>
          <p:nvPr/>
        </p:nvSpPr>
        <p:spPr bwMode="auto">
          <a:xfrm>
            <a:off x="4498975" y="6672263"/>
            <a:ext cx="2022475" cy="18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124" tIns="41061" rIns="82124" bIns="41061" anchor="b" anchorCtr="1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700">
                <a:solidFill>
                  <a:srgbClr val="D3D3D3"/>
                </a:solidFill>
              </a:rPr>
              <a:t>© 2008 Cisco Systems, Inc. All rights reserved.</a:t>
            </a:r>
          </a:p>
        </p:txBody>
      </p:sp>
      <p:sp>
        <p:nvSpPr>
          <p:cNvPr id="3079" name="Rectangle 6313"/>
          <p:cNvSpPr>
            <a:spLocks noChangeArrowheads="1"/>
          </p:cNvSpPr>
          <p:nvPr/>
        </p:nvSpPr>
        <p:spPr bwMode="auto">
          <a:xfrm>
            <a:off x="6896100" y="6672263"/>
            <a:ext cx="877888" cy="18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r>
              <a:rPr lang="en-US" sz="700">
                <a:solidFill>
                  <a:srgbClr val="D3D3D3"/>
                </a:solidFill>
              </a:rPr>
              <a:t>Cisco Confidential</a:t>
            </a:r>
          </a:p>
        </p:txBody>
      </p:sp>
      <p:pic>
        <p:nvPicPr>
          <p:cNvPr id="3080" name="Picture 8" descr="Rev08_Cisco_BrandBar10_060408.png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56" r:id="rId1"/>
    <p:sldLayoutId id="2147484045" r:id="rId2"/>
    <p:sldLayoutId id="2147484046" r:id="rId3"/>
    <p:sldLayoutId id="2147484047" r:id="rId4"/>
    <p:sldLayoutId id="2147484048" r:id="rId5"/>
    <p:sldLayoutId id="2147484049" r:id="rId6"/>
    <p:sldLayoutId id="2147484050" r:id="rId7"/>
    <p:sldLayoutId id="2147484051" r:id="rId8"/>
    <p:sldLayoutId id="2147484052" r:id="rId9"/>
    <p:sldLayoutId id="2147484053" r:id="rId10"/>
    <p:sldLayoutId id="2147484054" r:id="rId11"/>
  </p:sldLayoutIdLst>
  <p:txStyles>
    <p:titleStyle>
      <a:lvl1pPr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+mj-lt"/>
          <a:ea typeface="ＭＳ Ｐゴシック" charset="0"/>
          <a:cs typeface="ＭＳ Ｐゴシック" charset="0"/>
        </a:defRPr>
      </a:lvl1pPr>
      <a:lvl2pPr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  <a:ea typeface="ＭＳ Ｐゴシック" charset="0"/>
          <a:cs typeface="ＭＳ Ｐゴシック" charset="0"/>
        </a:defRPr>
      </a:lvl2pPr>
      <a:lvl3pPr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  <a:ea typeface="ＭＳ Ｐゴシック" charset="0"/>
          <a:cs typeface="ＭＳ Ｐゴシック" charset="0"/>
        </a:defRPr>
      </a:lvl3pPr>
      <a:lvl4pPr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  <a:ea typeface="ＭＳ Ｐゴシック" charset="0"/>
          <a:cs typeface="ＭＳ Ｐゴシック" charset="0"/>
        </a:defRPr>
      </a:lvl4pPr>
      <a:lvl5pPr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defTabSz="81438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6pPr>
      <a:lvl7pPr marL="914400" algn="l" defTabSz="81438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7pPr>
      <a:lvl8pPr marL="1371600" algn="l" defTabSz="81438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8pPr>
      <a:lvl9pPr marL="1828800" algn="l" defTabSz="81438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9pPr>
    </p:titleStyle>
    <p:bodyStyle>
      <a:lvl1pPr marL="236538" indent="-236538" algn="l" defTabSz="814388" rtl="0" eaLnBrk="0" fontAlgn="base" hangingPunct="0">
        <a:lnSpc>
          <a:spcPct val="95000"/>
        </a:lnSpc>
        <a:spcBef>
          <a:spcPct val="50000"/>
        </a:spcBef>
        <a:spcAft>
          <a:spcPct val="0"/>
        </a:spcAft>
        <a:buClr>
          <a:srgbClr val="708CA1"/>
        </a:buClr>
        <a:buFont typeface="Wingdings" charset="0"/>
        <a:buChar char="§"/>
        <a:defRPr sz="24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574675" indent="-117475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  <a:ea typeface="ＭＳ Ｐゴシック" charset="0"/>
        </a:defRPr>
      </a:lvl2pPr>
      <a:lvl3pPr marL="914400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  <a:ea typeface="ＭＳ Ｐゴシック" charset="0"/>
        </a:defRPr>
      </a:lvl3pPr>
      <a:lvl4pPr marL="1254125" indent="117475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1604963" indent="223838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062163" algn="l" defTabSz="814388" rtl="0" eaLnBrk="1" fontAlgn="base" hangingPunct="1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6pPr>
      <a:lvl7pPr marL="2519363" algn="l" defTabSz="814388" rtl="0" eaLnBrk="1" fontAlgn="base" hangingPunct="1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7pPr>
      <a:lvl8pPr marL="2976563" algn="l" defTabSz="814388" rtl="0" eaLnBrk="1" fontAlgn="base" hangingPunct="1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8pPr>
      <a:lvl9pPr marL="3433763" algn="l" defTabSz="814388" rtl="0" eaLnBrk="1" fontAlgn="base" hangingPunct="1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11150" y="2263775"/>
            <a:ext cx="4184650" cy="1481138"/>
          </a:xfrm>
        </p:spPr>
        <p:txBody>
          <a:bodyPr/>
          <a:lstStyle/>
          <a:p>
            <a:pPr eaLnBrk="1" hangingPunct="1"/>
            <a:r>
              <a:rPr lang="en-US" sz="2400" dirty="0">
                <a:latin typeface="Arial" charset="0"/>
              </a:rPr>
              <a:t>Chapter 5: </a:t>
            </a:r>
            <a:br>
              <a:rPr lang="en-US" sz="2400" dirty="0">
                <a:latin typeface="Arial" charset="0"/>
              </a:rPr>
            </a:br>
            <a:r>
              <a:rPr lang="en-US" sz="2400" dirty="0">
                <a:latin typeface="Arial" charset="0"/>
              </a:rPr>
              <a:t>Switch Configuration</a:t>
            </a:r>
            <a:endParaRPr lang="en-US" sz="2400" dirty="0">
              <a:solidFill>
                <a:srgbClr val="00B0F0"/>
              </a:solidFill>
              <a:latin typeface="Arial" charset="0"/>
            </a:endParaRPr>
          </a:p>
        </p:txBody>
      </p:sp>
      <p:sp>
        <p:nvSpPr>
          <p:cNvPr id="717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11150" y="4672013"/>
            <a:ext cx="6788150" cy="658812"/>
          </a:xfrm>
        </p:spPr>
        <p:txBody>
          <a:bodyPr/>
          <a:lstStyle/>
          <a:p>
            <a:pPr eaLnBrk="1" hangingPunct="1"/>
            <a:r>
              <a:rPr lang="en-US" dirty="0"/>
              <a:t>Routing and Switching Essentials v6.0</a:t>
            </a:r>
            <a:endParaRPr lang="en-US" dirty="0">
              <a:solidFill>
                <a:srgbClr val="00B0F0"/>
              </a:solidFill>
              <a:latin typeface="Arial" charset="0"/>
            </a:endParaRPr>
          </a:p>
        </p:txBody>
      </p:sp>
    </p:spTree>
  </p:cSld>
  <p:clrMapOvr>
    <a:masterClrMapping/>
  </p:clrMapOvr>
  <p:transition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>
          <a:xfrm>
            <a:off x="193868" y="760152"/>
            <a:ext cx="8772157" cy="838200"/>
          </a:xfrm>
        </p:spPr>
        <p:txBody>
          <a:bodyPr/>
          <a:lstStyle/>
          <a:p>
            <a:pPr eaLnBrk="1" hangingPunct="1"/>
            <a:r>
              <a:rPr lang="en-US" sz="1800" dirty="0">
                <a:latin typeface="Arial" charset="0"/>
              </a:rPr>
              <a:t>Configure a Switch with Initial Settings</a:t>
            </a:r>
            <a:br>
              <a:rPr lang="en-US" dirty="0">
                <a:latin typeface="Arial" charset="0"/>
              </a:rPr>
            </a:br>
            <a:r>
              <a:rPr lang="en-US" dirty="0">
                <a:latin typeface="Arial" charset="0"/>
              </a:rPr>
              <a:t>Configuring Switch Management Access (cont.)</a:t>
            </a:r>
            <a:endParaRPr lang="en-US" dirty="0">
              <a:solidFill>
                <a:srgbClr val="00B0F0"/>
              </a:solidFill>
              <a:latin typeface="Arial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430" y="1939288"/>
            <a:ext cx="6925329" cy="3279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919" y="5039678"/>
            <a:ext cx="5086350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8431314"/>
      </p:ext>
    </p:extLst>
  </p:cSld>
  <p:clrMapOvr>
    <a:masterClrMapping/>
  </p:clrMapOvr>
  <p:transition spd="med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>
          <a:xfrm>
            <a:off x="193868" y="760152"/>
            <a:ext cx="8772157" cy="838200"/>
          </a:xfrm>
        </p:spPr>
        <p:txBody>
          <a:bodyPr/>
          <a:lstStyle/>
          <a:p>
            <a:pPr eaLnBrk="1" hangingPunct="1"/>
            <a:r>
              <a:rPr lang="en-US" sz="1800" dirty="0">
                <a:latin typeface="Arial" charset="0"/>
              </a:rPr>
              <a:t>Configure a Switch with Initial Settings</a:t>
            </a:r>
            <a:br>
              <a:rPr lang="en-US" dirty="0">
                <a:latin typeface="Arial" charset="0"/>
              </a:rPr>
            </a:br>
            <a:r>
              <a:rPr lang="en-US" dirty="0">
                <a:latin typeface="Arial" charset="0"/>
              </a:rPr>
              <a:t>Configuring Switch Management Access (cont.)</a:t>
            </a:r>
            <a:endParaRPr lang="en-US" dirty="0">
              <a:solidFill>
                <a:srgbClr val="00B0F0"/>
              </a:solidFill>
              <a:latin typeface="Arial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474" y="2196465"/>
            <a:ext cx="5935844" cy="422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4154" y="2617470"/>
            <a:ext cx="5794282" cy="352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180557"/>
      </p:ext>
    </p:extLst>
  </p:cSld>
  <p:clrMapOvr>
    <a:masterClrMapping/>
  </p:clrMapOvr>
  <p:transition spd="med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1800" dirty="0">
                <a:latin typeface="Arial" charset="0"/>
              </a:rPr>
              <a:t>Configure Switch Ports</a:t>
            </a:r>
            <a:br>
              <a:rPr lang="en-US" dirty="0">
                <a:latin typeface="Arial" charset="0"/>
              </a:rPr>
            </a:br>
            <a:r>
              <a:rPr lang="en-US" dirty="0">
                <a:latin typeface="Arial" charset="0"/>
              </a:rPr>
              <a:t>Duplex Communication</a:t>
            </a:r>
            <a:endParaRPr lang="en-US" dirty="0">
              <a:solidFill>
                <a:srgbClr val="00B0F0"/>
              </a:solidFill>
              <a:latin typeface="Arial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9833" y="1790700"/>
            <a:ext cx="6567332" cy="4137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4897317"/>
      </p:ext>
    </p:extLst>
  </p:cSld>
  <p:clrMapOvr>
    <a:masterClrMapping/>
  </p:clrMapOvr>
  <p:transition spd="med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>
          <a:xfrm>
            <a:off x="193868" y="394392"/>
            <a:ext cx="8950132" cy="809568"/>
          </a:xfrm>
        </p:spPr>
        <p:txBody>
          <a:bodyPr/>
          <a:lstStyle/>
          <a:p>
            <a:pPr eaLnBrk="1" hangingPunct="1"/>
            <a:r>
              <a:rPr lang="en-US" sz="1800" dirty="0">
                <a:latin typeface="Arial" charset="0"/>
              </a:rPr>
              <a:t>Configure Switch Ports</a:t>
            </a:r>
            <a:br>
              <a:rPr lang="en-US" dirty="0">
                <a:latin typeface="Arial" charset="0"/>
              </a:rPr>
            </a:br>
            <a:r>
              <a:rPr lang="en-US" dirty="0">
                <a:latin typeface="Arial" charset="0"/>
              </a:rPr>
              <a:t>Configure Switch Ports at the Physical Layer</a:t>
            </a:r>
            <a:endParaRPr lang="en-US" dirty="0">
              <a:solidFill>
                <a:srgbClr val="00B0F0"/>
              </a:solidFill>
              <a:latin typeface="Arial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2896" y="1462087"/>
            <a:ext cx="6162344" cy="4676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6909659"/>
      </p:ext>
    </p:extLst>
  </p:cSld>
  <p:clrMapOvr>
    <a:masterClrMapping/>
  </p:clrMapOvr>
  <p:transition spd="med"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>
          <a:xfrm>
            <a:off x="193868" y="394392"/>
            <a:ext cx="8950132" cy="809568"/>
          </a:xfrm>
        </p:spPr>
        <p:txBody>
          <a:bodyPr/>
          <a:lstStyle/>
          <a:p>
            <a:pPr eaLnBrk="1" hangingPunct="1"/>
            <a:r>
              <a:rPr lang="en-US" sz="1800" dirty="0">
                <a:latin typeface="Arial" charset="0"/>
              </a:rPr>
              <a:t>Configure Switch Ports</a:t>
            </a:r>
            <a:br>
              <a:rPr lang="en-US" dirty="0">
                <a:latin typeface="Arial" charset="0"/>
              </a:rPr>
            </a:br>
            <a:r>
              <a:rPr lang="en-US" dirty="0">
                <a:latin typeface="Arial" charset="0"/>
              </a:rPr>
              <a:t>Auto-MDIX (cont.)</a:t>
            </a:r>
            <a:endParaRPr lang="en-US" dirty="0">
              <a:solidFill>
                <a:srgbClr val="00B0F0"/>
              </a:solidFill>
              <a:latin typeface="Arial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059304"/>
            <a:ext cx="5486400" cy="4091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7056" y="1517333"/>
            <a:ext cx="3584209" cy="535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5566393"/>
      </p:ext>
    </p:extLst>
  </p:cSld>
  <p:clrMapOvr>
    <a:masterClrMapping/>
  </p:clrMapOvr>
  <p:transition spd="med"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>
          <a:xfrm>
            <a:off x="193868" y="394392"/>
            <a:ext cx="8950132" cy="809568"/>
          </a:xfrm>
        </p:spPr>
        <p:txBody>
          <a:bodyPr/>
          <a:lstStyle/>
          <a:p>
            <a:pPr eaLnBrk="1" hangingPunct="1"/>
            <a:r>
              <a:rPr lang="en-US" sz="1800" dirty="0">
                <a:latin typeface="Arial" charset="0"/>
              </a:rPr>
              <a:t>Configure Switch Ports</a:t>
            </a:r>
            <a:br>
              <a:rPr lang="en-US" dirty="0">
                <a:latin typeface="Arial" charset="0"/>
              </a:rPr>
            </a:br>
            <a:r>
              <a:rPr lang="en-US" dirty="0">
                <a:latin typeface="Arial" charset="0"/>
              </a:rPr>
              <a:t>Auto-MDIX (cont.)</a:t>
            </a:r>
            <a:endParaRPr lang="en-US" dirty="0">
              <a:solidFill>
                <a:srgbClr val="00B0F0"/>
              </a:solidFill>
              <a:latin typeface="Arial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6022" y="2673668"/>
            <a:ext cx="6317341" cy="2797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8173" y="1773189"/>
            <a:ext cx="3613038" cy="763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7380179"/>
      </p:ext>
    </p:extLst>
  </p:cSld>
  <p:clrMapOvr>
    <a:masterClrMapping/>
  </p:clrMapOvr>
  <p:transition spd="med"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1800" dirty="0">
                <a:latin typeface="Arial" charset="0"/>
              </a:rPr>
              <a:t>Configure Switch Ports</a:t>
            </a:r>
            <a:br>
              <a:rPr lang="en-US" dirty="0">
                <a:latin typeface="Arial" charset="0"/>
              </a:rPr>
            </a:br>
            <a:r>
              <a:rPr lang="en-US" dirty="0">
                <a:latin typeface="Arial" charset="0"/>
              </a:rPr>
              <a:t>Verifying Switch Port Configuration</a:t>
            </a:r>
            <a:endParaRPr lang="en-US" dirty="0">
              <a:solidFill>
                <a:srgbClr val="00B0F0"/>
              </a:solidFill>
              <a:latin typeface="Arial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7949" y="1536382"/>
            <a:ext cx="6031095" cy="4849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0949979"/>
      </p:ext>
    </p:extLst>
  </p:cSld>
  <p:clrMapOvr>
    <a:masterClrMapping/>
  </p:clrMapOvr>
  <p:transition spd="med"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1800" dirty="0">
                <a:latin typeface="Arial" charset="0"/>
              </a:rPr>
              <a:t>Configure Switch Ports</a:t>
            </a:r>
            <a:br>
              <a:rPr lang="en-US" dirty="0">
                <a:latin typeface="Arial" charset="0"/>
              </a:rPr>
            </a:br>
            <a:r>
              <a:rPr lang="en-US" dirty="0">
                <a:latin typeface="Arial" charset="0"/>
              </a:rPr>
              <a:t>Network Access Layer Issue</a:t>
            </a:r>
            <a:endParaRPr lang="en-US" dirty="0">
              <a:solidFill>
                <a:srgbClr val="00B0F0"/>
              </a:solidFill>
              <a:latin typeface="Arial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439" y="1402080"/>
            <a:ext cx="8157557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4500957"/>
      </p:ext>
    </p:extLst>
  </p:cSld>
  <p:clrMapOvr>
    <a:masterClrMapping/>
  </p:clrMapOvr>
  <p:transition spd="med"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1800" dirty="0">
                <a:latin typeface="Arial" charset="0"/>
              </a:rPr>
              <a:t>Configure Switch Ports</a:t>
            </a:r>
            <a:br>
              <a:rPr lang="en-US" dirty="0">
                <a:latin typeface="Arial" charset="0"/>
              </a:rPr>
            </a:br>
            <a:r>
              <a:rPr lang="en-US" dirty="0">
                <a:latin typeface="Arial" charset="0"/>
              </a:rPr>
              <a:t>Network Access Layer Issue (cont.)</a:t>
            </a:r>
            <a:endParaRPr lang="en-US" dirty="0">
              <a:solidFill>
                <a:srgbClr val="00B0F0"/>
              </a:solidFill>
              <a:latin typeface="Arial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856" y="1536383"/>
            <a:ext cx="6309907" cy="4757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3897209"/>
      </p:ext>
    </p:extLst>
  </p:cSld>
  <p:clrMapOvr>
    <a:masterClrMapping/>
  </p:clrMapOvr>
  <p:transition spd="med">
    <p:wipe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>
          <a:xfrm>
            <a:off x="209108" y="472440"/>
            <a:ext cx="8772157" cy="1263072"/>
          </a:xfrm>
        </p:spPr>
        <p:txBody>
          <a:bodyPr/>
          <a:lstStyle/>
          <a:p>
            <a:pPr eaLnBrk="1" hangingPunct="1"/>
            <a:r>
              <a:rPr lang="en-US" sz="1800" dirty="0">
                <a:latin typeface="Arial" charset="0"/>
              </a:rPr>
              <a:t>Configure Switch Ports</a:t>
            </a:r>
            <a:br>
              <a:rPr lang="en-US" dirty="0">
                <a:latin typeface="Arial" charset="0"/>
              </a:rPr>
            </a:br>
            <a:r>
              <a:rPr lang="en-US" dirty="0">
                <a:latin typeface="Arial" charset="0"/>
              </a:rPr>
              <a:t>Troubleshooting Network Access Layer Issues</a:t>
            </a:r>
            <a:endParaRPr lang="en-US" dirty="0">
              <a:solidFill>
                <a:srgbClr val="00B0F0"/>
              </a:solidFill>
              <a:latin typeface="Arial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1820" y="1422083"/>
            <a:ext cx="5938195" cy="4887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0395114"/>
      </p:ext>
    </p:extLst>
  </p:cSld>
  <p:clrMapOvr>
    <a:masterClrMapping/>
  </p:clrMapOvr>
  <p:transition spd="med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3"/>
          <p:cNvSpPr>
            <a:spLocks noGrp="1" noChangeArrowheads="1"/>
          </p:cNvSpPr>
          <p:nvPr>
            <p:ph type="title" idx="4294967295"/>
          </p:nvPr>
        </p:nvSpPr>
        <p:spPr>
          <a:xfrm>
            <a:off x="655638" y="350288"/>
            <a:ext cx="8145462" cy="838200"/>
          </a:xfrm>
        </p:spPr>
        <p:txBody>
          <a:bodyPr/>
          <a:lstStyle/>
          <a:p>
            <a:pPr eaLnBrk="1" hangingPunct="1"/>
            <a:r>
              <a:rPr lang="en-US" dirty="0"/>
              <a:t>Chapter 5 - Sections &amp; Objectives</a:t>
            </a:r>
          </a:p>
        </p:txBody>
      </p:sp>
      <p:sp>
        <p:nvSpPr>
          <p:cNvPr id="4099" name="Rectangle 34"/>
          <p:cNvSpPr>
            <a:spLocks noGrp="1" noChangeArrowheads="1"/>
          </p:cNvSpPr>
          <p:nvPr>
            <p:ph type="body" idx="4294967295"/>
          </p:nvPr>
        </p:nvSpPr>
        <p:spPr>
          <a:xfrm>
            <a:off x="655638" y="1337482"/>
            <a:ext cx="7940675" cy="4743578"/>
          </a:xfrm>
        </p:spPr>
        <p:txBody>
          <a:bodyPr/>
          <a:lstStyle/>
          <a:p>
            <a:pPr marL="0" indent="0">
              <a:buNone/>
            </a:pPr>
            <a:r>
              <a:rPr lang="en-CA" sz="2000" dirty="0"/>
              <a:t>5.1 Basic Switch Configuration</a:t>
            </a:r>
          </a:p>
          <a:p>
            <a:pPr marL="625475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Configure initial settings on a Cisco switch.</a:t>
            </a:r>
          </a:p>
          <a:p>
            <a:pPr marL="625475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Configure switch ports to meet network requirements.</a:t>
            </a:r>
          </a:p>
          <a:p>
            <a:pPr marL="1588" indent="0">
              <a:buNone/>
            </a:pPr>
            <a:r>
              <a:rPr lang="en-CA" sz="2000" dirty="0"/>
              <a:t>5.2 Switch Security: Management and Implementation</a:t>
            </a:r>
          </a:p>
          <a:p>
            <a:pPr marL="625475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Configure the management virtual interface on a switch.</a:t>
            </a:r>
          </a:p>
          <a:p>
            <a:pPr marL="625475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Configure the port security feature to restrict network access.</a:t>
            </a:r>
          </a:p>
          <a:p>
            <a:pPr marL="627063" lvl="1" indent="-285750">
              <a:buFont typeface="Arial" panose="020B0604020202020204" pitchFamily="34" charset="0"/>
              <a:buChar char="•"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065710895"/>
      </p:ext>
    </p:extLst>
  </p:cSld>
  <p:clrMapOvr>
    <a:masterClrMapping/>
  </p:clrMapOvr>
  <p:transition>
    <p:wipe dir="r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11150" y="2263775"/>
            <a:ext cx="3854450" cy="1481138"/>
          </a:xfrm>
        </p:spPr>
        <p:txBody>
          <a:bodyPr/>
          <a:lstStyle/>
          <a:p>
            <a:pPr eaLnBrk="1" hangingPunct="1"/>
            <a:r>
              <a:rPr lang="en-CA" sz="2400" dirty="0"/>
              <a:t>5.2 Switch Security: Management and Implementation</a:t>
            </a:r>
            <a:endParaRPr lang="en-US" sz="24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5692449"/>
      </p:ext>
    </p:extLst>
  </p:cSld>
  <p:clrMapOvr>
    <a:masterClrMapping/>
  </p:clrMapOvr>
  <p:transition>
    <p:wipe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1800" dirty="0">
                <a:latin typeface="Arial" charset="0"/>
              </a:rPr>
              <a:t>Secure Remote Access</a:t>
            </a:r>
            <a:br>
              <a:rPr lang="en-US" dirty="0">
                <a:latin typeface="Arial" charset="0"/>
              </a:rPr>
            </a:br>
            <a:r>
              <a:rPr lang="en-US" dirty="0">
                <a:latin typeface="Arial" charset="0"/>
              </a:rPr>
              <a:t>SSH Operation</a:t>
            </a:r>
            <a:endParaRPr lang="en-US" dirty="0">
              <a:solidFill>
                <a:srgbClr val="00B0F0"/>
              </a:solidFill>
              <a:latin typeface="Arial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7870" y="1308792"/>
            <a:ext cx="8752915" cy="5093780"/>
          </a:xfrm>
        </p:spPr>
        <p:txBody>
          <a:bodyPr/>
          <a:lstStyle/>
          <a:p>
            <a:r>
              <a:rPr lang="en-US" sz="2000" dirty="0"/>
              <a:t>Secure Shell (SSH) is a protocol that provides a secure (encrypted), command-line based connection to a remote device.</a:t>
            </a:r>
          </a:p>
          <a:p>
            <a:r>
              <a:rPr lang="en-US" sz="2000" dirty="0"/>
              <a:t>Because of strong encryption features, SSH should replace Telnet for management connections.</a:t>
            </a:r>
          </a:p>
          <a:p>
            <a:r>
              <a:rPr lang="en-US" sz="2000" dirty="0"/>
              <a:t>SSH uses TCP port 22, by default. </a:t>
            </a:r>
          </a:p>
          <a:p>
            <a:r>
              <a:rPr lang="en-US" sz="2000" dirty="0"/>
              <a:t>Telnet uses TCP port 23.</a:t>
            </a:r>
          </a:p>
          <a:p>
            <a:r>
              <a:rPr lang="en-US" sz="2000" dirty="0"/>
              <a:t>A version of the IOS software, including cryptographic (encrypted) features and capabilities, is required to enable SSH on Catalyst 2960 switches.</a:t>
            </a:r>
          </a:p>
          <a:p>
            <a:endParaRPr lang="en-US" sz="2000" dirty="0"/>
          </a:p>
          <a:p>
            <a:endParaRPr lang="en-US" sz="1600" dirty="0"/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24539315"/>
      </p:ext>
    </p:extLst>
  </p:cSld>
  <p:clrMapOvr>
    <a:masterClrMapping/>
  </p:clrMapOvr>
  <p:transition spd="med">
    <p:wipe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1800" dirty="0">
                <a:latin typeface="Arial" charset="0"/>
              </a:rPr>
              <a:t>Secure Remote Access</a:t>
            </a:r>
            <a:br>
              <a:rPr lang="en-US" dirty="0">
                <a:latin typeface="Arial" charset="0"/>
              </a:rPr>
            </a:br>
            <a:r>
              <a:rPr lang="en-US" dirty="0">
                <a:latin typeface="Arial" charset="0"/>
              </a:rPr>
              <a:t>Configuring SSH</a:t>
            </a:r>
            <a:endParaRPr lang="en-US" dirty="0">
              <a:solidFill>
                <a:srgbClr val="00B0F0"/>
              </a:solidFill>
              <a:latin typeface="Arial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357313"/>
            <a:ext cx="4912995" cy="4970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1000" y="2023414"/>
            <a:ext cx="2834640" cy="363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AutoNum type="arabicPeriod"/>
            </a:pPr>
            <a:r>
              <a:rPr lang="en-US" sz="1600" b="1" dirty="0">
                <a:latin typeface="+mn-lt"/>
              </a:rPr>
              <a:t>Verify SHH Support – 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show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ip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ssh</a:t>
            </a:r>
            <a:endParaRPr lang="en-US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342900" indent="-342900" algn="l">
              <a:buAutoNum type="arabicPeriod"/>
            </a:pPr>
            <a:endParaRPr lang="en-US" sz="1600" b="1" dirty="0">
              <a:latin typeface="+mn-lt"/>
            </a:endParaRPr>
          </a:p>
          <a:p>
            <a:pPr marL="342900" indent="-342900" algn="l">
              <a:buAutoNum type="arabicPeriod"/>
            </a:pPr>
            <a:r>
              <a:rPr lang="en-US" sz="1600" b="1" dirty="0">
                <a:latin typeface="+mn-lt"/>
              </a:rPr>
              <a:t>Configure the IP domain.</a:t>
            </a:r>
          </a:p>
          <a:p>
            <a:pPr marL="342900" indent="-342900" algn="l">
              <a:buAutoNum type="arabicPeriod"/>
            </a:pPr>
            <a:endParaRPr lang="en-US" sz="1600" b="1" dirty="0">
              <a:latin typeface="+mn-lt"/>
            </a:endParaRPr>
          </a:p>
          <a:p>
            <a:pPr marL="342900" indent="-342900" algn="l">
              <a:buAutoNum type="arabicPeriod"/>
            </a:pPr>
            <a:r>
              <a:rPr lang="en-US" sz="1600" b="1" dirty="0">
                <a:latin typeface="+mn-lt"/>
              </a:rPr>
              <a:t>Generate RSA key pairs.</a:t>
            </a:r>
          </a:p>
          <a:p>
            <a:pPr marL="342900" indent="-342900" algn="l">
              <a:buAutoNum type="arabicPeriod"/>
            </a:pPr>
            <a:endParaRPr lang="en-US" sz="1600" b="1" dirty="0">
              <a:latin typeface="+mn-lt"/>
            </a:endParaRPr>
          </a:p>
          <a:p>
            <a:pPr marL="342900" indent="-342900" algn="l">
              <a:buAutoNum type="arabicPeriod"/>
            </a:pPr>
            <a:r>
              <a:rPr lang="en-US" sz="1600" b="1" dirty="0">
                <a:latin typeface="+mn-lt"/>
              </a:rPr>
              <a:t>Configure user authentication.</a:t>
            </a:r>
          </a:p>
          <a:p>
            <a:pPr marL="342900" indent="-342900" algn="l">
              <a:buAutoNum type="arabicPeriod"/>
            </a:pPr>
            <a:endParaRPr lang="en-US" sz="1600" b="1" dirty="0">
              <a:latin typeface="+mn-lt"/>
            </a:endParaRPr>
          </a:p>
          <a:p>
            <a:pPr marL="342900" indent="-342900" algn="l">
              <a:buAutoNum type="arabicPeriod"/>
            </a:pPr>
            <a:r>
              <a:rPr lang="en-US" sz="1600" b="1" dirty="0">
                <a:latin typeface="+mn-lt"/>
              </a:rPr>
              <a:t>Configure the </a:t>
            </a:r>
            <a:r>
              <a:rPr lang="en-US" sz="1600" b="1" dirty="0" err="1">
                <a:latin typeface="+mn-lt"/>
              </a:rPr>
              <a:t>vty</a:t>
            </a:r>
            <a:r>
              <a:rPr lang="en-US" sz="1600" b="1" dirty="0">
                <a:latin typeface="+mn-lt"/>
              </a:rPr>
              <a:t> lines.</a:t>
            </a:r>
          </a:p>
          <a:p>
            <a:pPr marL="342900" indent="-342900" algn="l">
              <a:buAutoNum type="arabicPeriod"/>
            </a:pPr>
            <a:endParaRPr lang="en-US" sz="1600" b="1" dirty="0">
              <a:latin typeface="+mn-lt"/>
            </a:endParaRPr>
          </a:p>
          <a:p>
            <a:pPr marL="342900" indent="-342900" algn="l">
              <a:buAutoNum type="arabicPeriod"/>
            </a:pPr>
            <a:r>
              <a:rPr lang="en-US" sz="1600" b="1" dirty="0">
                <a:latin typeface="+mn-lt"/>
              </a:rPr>
              <a:t>Enable SSH version 2.</a:t>
            </a:r>
          </a:p>
          <a:p>
            <a:pPr marL="342900" indent="-342900" algn="l">
              <a:buAutoNum type="arabicPeriod"/>
            </a:pPr>
            <a:endParaRPr lang="en-US" sz="16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41771591"/>
      </p:ext>
    </p:extLst>
  </p:cSld>
  <p:clrMapOvr>
    <a:masterClrMapping/>
  </p:clrMapOvr>
  <p:transition spd="med">
    <p:wipe dir="r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1800" dirty="0">
                <a:latin typeface="Arial" charset="0"/>
              </a:rPr>
              <a:t>Secure Remote Access</a:t>
            </a:r>
            <a:br>
              <a:rPr lang="en-US" dirty="0">
                <a:latin typeface="Arial" charset="0"/>
              </a:rPr>
            </a:br>
            <a:r>
              <a:rPr lang="en-US" dirty="0">
                <a:latin typeface="Arial" charset="0"/>
              </a:rPr>
              <a:t>Verifying SSH</a:t>
            </a:r>
            <a:endParaRPr lang="en-US" dirty="0">
              <a:solidFill>
                <a:srgbClr val="00B0F0"/>
              </a:solidFill>
              <a:latin typeface="Arial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6657" y="1512570"/>
            <a:ext cx="5743303" cy="5025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6458419"/>
      </p:ext>
    </p:extLst>
  </p:cSld>
  <p:clrMapOvr>
    <a:masterClrMapping/>
  </p:clrMapOvr>
  <p:transition spd="med">
    <p:wipe dir="r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1800" dirty="0">
                <a:latin typeface="Arial" charset="0"/>
              </a:rPr>
              <a:t>Secure Remote Access</a:t>
            </a:r>
            <a:br>
              <a:rPr lang="en-US" dirty="0">
                <a:latin typeface="Arial" charset="0"/>
              </a:rPr>
            </a:br>
            <a:r>
              <a:rPr lang="en-US" dirty="0">
                <a:latin typeface="Arial" charset="0"/>
              </a:rPr>
              <a:t>Verifying SSH (cont.)</a:t>
            </a:r>
            <a:endParaRPr lang="en-US" dirty="0">
              <a:solidFill>
                <a:srgbClr val="00B0F0"/>
              </a:solidFill>
              <a:latin typeface="Arial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7840" y="1493520"/>
            <a:ext cx="5516881" cy="4725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9094458"/>
      </p:ext>
    </p:extLst>
  </p:cSld>
  <p:clrMapOvr>
    <a:masterClrMapping/>
  </p:clrMapOvr>
  <p:transition spd="med">
    <p:wipe dir="r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1800" dirty="0">
                <a:latin typeface="Arial" charset="0"/>
              </a:rPr>
              <a:t>Switch Port Security</a:t>
            </a:r>
            <a:br>
              <a:rPr lang="en-US" dirty="0">
                <a:latin typeface="Arial" charset="0"/>
              </a:rPr>
            </a:br>
            <a:r>
              <a:rPr lang="en-US" dirty="0">
                <a:latin typeface="Arial" charset="0"/>
              </a:rPr>
              <a:t>Secure Unused Ports</a:t>
            </a:r>
            <a:endParaRPr lang="en-US" dirty="0">
              <a:solidFill>
                <a:srgbClr val="00B0F0"/>
              </a:solidFill>
              <a:latin typeface="Arial" charset="0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9802" y="1425893"/>
            <a:ext cx="6442591" cy="5020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4933201"/>
      </p:ext>
    </p:extLst>
  </p:cSld>
  <p:clrMapOvr>
    <a:masterClrMapping/>
  </p:clrMapOvr>
  <p:transition spd="med">
    <p:wipe dir="r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1800" dirty="0">
                <a:latin typeface="Arial" charset="0"/>
              </a:rPr>
              <a:t>Switch Port Security</a:t>
            </a:r>
            <a:br>
              <a:rPr lang="en-US" dirty="0">
                <a:latin typeface="Arial" charset="0"/>
              </a:rPr>
            </a:br>
            <a:r>
              <a:rPr lang="en-US" dirty="0">
                <a:latin typeface="Arial" charset="0"/>
              </a:rPr>
              <a:t>Port Security: Operation</a:t>
            </a:r>
            <a:endParaRPr lang="en-US" dirty="0">
              <a:solidFill>
                <a:srgbClr val="00B0F0"/>
              </a:solidFill>
              <a:latin typeface="Arial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65760" y="1432560"/>
            <a:ext cx="8305800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6538" indent="-236538" algn="l" defTabSz="814388">
              <a:lnSpc>
                <a:spcPct val="95000"/>
              </a:lnSpc>
              <a:spcBef>
                <a:spcPct val="50000"/>
              </a:spcBef>
              <a:buClr>
                <a:srgbClr val="708CA1"/>
              </a:buClr>
              <a:buFont typeface="Wingdings" charset="0"/>
              <a:buChar char="§"/>
            </a:pPr>
            <a:r>
              <a:rPr lang="en-US" sz="2000" dirty="0">
                <a:latin typeface="+mn-lt"/>
              </a:rPr>
              <a:t>The MAC addresses of legitimate devices are allowed access, while other MAC addresses are denied.</a:t>
            </a:r>
          </a:p>
          <a:p>
            <a:pPr marL="236538" indent="-236538" algn="l" defTabSz="814388">
              <a:lnSpc>
                <a:spcPct val="95000"/>
              </a:lnSpc>
              <a:spcBef>
                <a:spcPct val="50000"/>
              </a:spcBef>
              <a:buClr>
                <a:srgbClr val="708CA1"/>
              </a:buClr>
              <a:buFont typeface="Wingdings" charset="0"/>
              <a:buChar char="§"/>
            </a:pPr>
            <a:r>
              <a:rPr lang="en-US" sz="2000" dirty="0">
                <a:latin typeface="+mn-lt"/>
              </a:rPr>
              <a:t>Any additional attempts to connect by unknown MAC addresses generate a security violation.</a:t>
            </a:r>
          </a:p>
          <a:p>
            <a:pPr marL="236538" indent="-236538" algn="l" defTabSz="814388">
              <a:lnSpc>
                <a:spcPct val="95000"/>
              </a:lnSpc>
              <a:spcBef>
                <a:spcPct val="50000"/>
              </a:spcBef>
              <a:buClr>
                <a:srgbClr val="708CA1"/>
              </a:buClr>
              <a:buFont typeface="Wingdings" charset="0"/>
              <a:buChar char="§"/>
            </a:pPr>
            <a:r>
              <a:rPr lang="en-US" sz="2000" dirty="0">
                <a:latin typeface="+mn-lt"/>
              </a:rPr>
              <a:t>Secure MAC addresses can be configured in a number of ways:</a:t>
            </a:r>
          </a:p>
          <a:p>
            <a:pPr marL="693738" lvl="2" indent="-236538" algn="l" defTabSz="814388">
              <a:lnSpc>
                <a:spcPct val="95000"/>
              </a:lnSpc>
              <a:spcBef>
                <a:spcPct val="50000"/>
              </a:spcBef>
              <a:buClr>
                <a:srgbClr val="708CA1"/>
              </a:buClr>
              <a:buFont typeface="Wingdings" charset="0"/>
              <a:buChar char="§"/>
            </a:pPr>
            <a:r>
              <a:rPr lang="en-US" sz="2000" dirty="0">
                <a:latin typeface="+mn-lt"/>
              </a:rPr>
              <a:t>Static secure MAC addresses – manually configured and added to running configuration -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switchport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port-security mac-address </a:t>
            </a:r>
            <a:r>
              <a:rPr lang="en-US" sz="20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mac-address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693738" lvl="2" indent="-236538" algn="l" defTabSz="814388">
              <a:lnSpc>
                <a:spcPct val="95000"/>
              </a:lnSpc>
              <a:spcBef>
                <a:spcPct val="50000"/>
              </a:spcBef>
              <a:buClr>
                <a:srgbClr val="708CA1"/>
              </a:buClr>
              <a:buFont typeface="Wingdings" charset="0"/>
              <a:buChar char="§"/>
            </a:pPr>
            <a:r>
              <a:rPr lang="en-US" sz="2000" dirty="0">
                <a:latin typeface="+mn-lt"/>
              </a:rPr>
              <a:t>Dynamic secure MAC addresses – removed when switch restarts</a:t>
            </a:r>
          </a:p>
          <a:p>
            <a:pPr marL="693738" lvl="2" indent="-236538" algn="l" defTabSz="814388">
              <a:lnSpc>
                <a:spcPct val="95000"/>
              </a:lnSpc>
              <a:spcBef>
                <a:spcPct val="50000"/>
              </a:spcBef>
              <a:buClr>
                <a:srgbClr val="708CA1"/>
              </a:buClr>
              <a:buFont typeface="Wingdings" charset="0"/>
              <a:buChar char="§"/>
            </a:pPr>
            <a:r>
              <a:rPr lang="en-US" sz="2000" dirty="0">
                <a:latin typeface="+mn-lt"/>
              </a:rPr>
              <a:t>Sticky secure MAC addresses – added to running configuration and learned dynamically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-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switchport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port-security mac-address sticky</a:t>
            </a:r>
            <a:r>
              <a:rPr lang="en-US" sz="2000" i="1" dirty="0"/>
              <a:t> </a:t>
            </a:r>
            <a:r>
              <a:rPr lang="en-US" sz="2000" dirty="0"/>
              <a:t>interface configuration mode command</a:t>
            </a:r>
            <a:endParaRPr lang="en-US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50689362"/>
      </p:ext>
    </p:extLst>
  </p:cSld>
  <p:clrMapOvr>
    <a:masterClrMapping/>
  </p:clrMapOvr>
  <p:transition spd="med">
    <p:wipe dir="r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1800" dirty="0">
                <a:latin typeface="Arial" charset="0"/>
              </a:rPr>
              <a:t>Switch Port Security</a:t>
            </a:r>
            <a:br>
              <a:rPr lang="en-US" dirty="0">
                <a:latin typeface="Arial" charset="0"/>
              </a:rPr>
            </a:br>
            <a:r>
              <a:rPr lang="en-US" dirty="0">
                <a:latin typeface="Arial" charset="0"/>
              </a:rPr>
              <a:t>Port Security: Violation Modes</a:t>
            </a:r>
            <a:endParaRPr lang="en-US" dirty="0">
              <a:solidFill>
                <a:srgbClr val="00B0F0"/>
              </a:solidFill>
              <a:latin typeface="Arial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65760" y="1432560"/>
            <a:ext cx="8305800" cy="38918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6538" indent="-236538" algn="l" defTabSz="814388">
              <a:lnSpc>
                <a:spcPct val="95000"/>
              </a:lnSpc>
              <a:spcBef>
                <a:spcPct val="50000"/>
              </a:spcBef>
              <a:buClr>
                <a:srgbClr val="708CA1"/>
              </a:buClr>
              <a:buFont typeface="Wingdings" charset="0"/>
              <a:buChar char="§"/>
            </a:pPr>
            <a:r>
              <a:rPr lang="en-US" sz="2000" dirty="0">
                <a:latin typeface="+mn-lt"/>
              </a:rPr>
              <a:t>IOS considers a security violation when:</a:t>
            </a:r>
          </a:p>
          <a:p>
            <a:pPr marL="693738" lvl="2" indent="-236538" algn="l" defTabSz="814388">
              <a:lnSpc>
                <a:spcPct val="95000"/>
              </a:lnSpc>
              <a:spcBef>
                <a:spcPct val="50000"/>
              </a:spcBef>
              <a:buClr>
                <a:srgbClr val="708CA1"/>
              </a:buClr>
              <a:buFont typeface="Wingdings" charset="0"/>
              <a:buChar char="§"/>
            </a:pPr>
            <a:r>
              <a:rPr lang="en-US" sz="1800" dirty="0">
                <a:latin typeface="+mn-lt"/>
              </a:rPr>
              <a:t>The maximum number of secure MAC addresses for that interface have been added to the CAM, and a station whose MAC address is not in the address table attempts to access the interface.</a:t>
            </a:r>
          </a:p>
          <a:p>
            <a:pPr marL="236538" indent="-236538" algn="l" defTabSz="814388">
              <a:lnSpc>
                <a:spcPct val="95000"/>
              </a:lnSpc>
              <a:spcBef>
                <a:spcPct val="50000"/>
              </a:spcBef>
              <a:buClr>
                <a:srgbClr val="708CA1"/>
              </a:buClr>
              <a:buFont typeface="Wingdings" charset="0"/>
              <a:buChar char="§"/>
            </a:pPr>
            <a:r>
              <a:rPr lang="en-US" sz="2000" dirty="0">
                <a:latin typeface="+mn-lt"/>
              </a:rPr>
              <a:t>There are three possible actions to take when a violation is detected:</a:t>
            </a:r>
          </a:p>
          <a:p>
            <a:pPr marL="693738" lvl="2" indent="-236538" algn="l" defTabSz="814388">
              <a:lnSpc>
                <a:spcPct val="95000"/>
              </a:lnSpc>
              <a:spcBef>
                <a:spcPct val="50000"/>
              </a:spcBef>
              <a:buClr>
                <a:srgbClr val="708CA1"/>
              </a:buClr>
              <a:buFont typeface="Wingdings" charset="0"/>
              <a:buChar char="§"/>
            </a:pPr>
            <a:r>
              <a:rPr lang="en-US" sz="1800" dirty="0">
                <a:latin typeface="+mn-lt"/>
              </a:rPr>
              <a:t>Protect – no notification received</a:t>
            </a:r>
          </a:p>
          <a:p>
            <a:pPr marL="693738" lvl="2" indent="-236538" algn="l" defTabSz="814388">
              <a:lnSpc>
                <a:spcPct val="95000"/>
              </a:lnSpc>
              <a:spcBef>
                <a:spcPct val="50000"/>
              </a:spcBef>
              <a:buClr>
                <a:srgbClr val="708CA1"/>
              </a:buClr>
              <a:buFont typeface="Wingdings" charset="0"/>
              <a:buChar char="§"/>
            </a:pPr>
            <a:r>
              <a:rPr lang="en-US" sz="1800" dirty="0">
                <a:latin typeface="+mn-lt"/>
              </a:rPr>
              <a:t>Restrict – notification received of security violation</a:t>
            </a:r>
          </a:p>
          <a:p>
            <a:pPr marL="693738" lvl="2" indent="-236538" algn="l" defTabSz="814388">
              <a:lnSpc>
                <a:spcPct val="95000"/>
              </a:lnSpc>
              <a:spcBef>
                <a:spcPct val="50000"/>
              </a:spcBef>
              <a:buClr>
                <a:srgbClr val="708CA1"/>
              </a:buClr>
              <a:buFont typeface="Wingdings" charset="0"/>
              <a:buChar char="§"/>
            </a:pPr>
            <a:r>
              <a:rPr lang="en-US" sz="1800" dirty="0">
                <a:latin typeface="+mn-lt"/>
              </a:rPr>
              <a:t>Shutdown</a:t>
            </a:r>
          </a:p>
          <a:p>
            <a:pPr marL="693738" lvl="2" indent="-236538" algn="l" defTabSz="814388">
              <a:lnSpc>
                <a:spcPct val="95000"/>
              </a:lnSpc>
              <a:spcBef>
                <a:spcPct val="50000"/>
              </a:spcBef>
              <a:buClr>
                <a:srgbClr val="708CA1"/>
              </a:buClr>
              <a:buFont typeface="Wingdings" charset="0"/>
              <a:buChar char="§"/>
            </a:pP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switchport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port-security violation 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r>
              <a:rPr lang="en-US" sz="18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protect </a:t>
            </a:r>
            <a:r>
              <a:rPr lang="en-US" sz="1800" i="1" dirty="0">
                <a:latin typeface="Courier New" panose="02070309020205020404" pitchFamily="49" charset="0"/>
                <a:cs typeface="Courier New" panose="02070309020205020404" pitchFamily="49" charset="0"/>
              </a:rPr>
              <a:t>|</a:t>
            </a:r>
            <a:r>
              <a:rPr lang="en-US" sz="18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 restrict </a:t>
            </a:r>
            <a:r>
              <a:rPr lang="en-US" sz="1800" i="1" dirty="0">
                <a:latin typeface="Courier New" panose="02070309020205020404" pitchFamily="49" charset="0"/>
                <a:cs typeface="Courier New" panose="02070309020205020404" pitchFamily="49" charset="0"/>
              </a:rPr>
              <a:t>|</a:t>
            </a:r>
            <a:r>
              <a:rPr lang="en-US" sz="18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shutdown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} </a:t>
            </a:r>
            <a:r>
              <a:rPr lang="en-US" sz="1800" dirty="0"/>
              <a:t>interface configuration mode command</a:t>
            </a:r>
            <a:endParaRPr lang="en-US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78762780"/>
      </p:ext>
    </p:extLst>
  </p:cSld>
  <p:clrMapOvr>
    <a:masterClrMapping/>
  </p:clrMapOvr>
  <p:transition spd="med">
    <p:wipe dir="r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1800" dirty="0">
                <a:latin typeface="Arial" charset="0"/>
              </a:rPr>
              <a:t>Switch Port Security</a:t>
            </a:r>
            <a:br>
              <a:rPr lang="en-US" dirty="0">
                <a:latin typeface="Arial" charset="0"/>
              </a:rPr>
            </a:br>
            <a:r>
              <a:rPr lang="en-US" dirty="0">
                <a:latin typeface="Arial" charset="0"/>
              </a:rPr>
              <a:t>Port Security: Violation Modes (cont.)</a:t>
            </a:r>
            <a:endParaRPr lang="en-US" dirty="0">
              <a:solidFill>
                <a:srgbClr val="00B0F0"/>
              </a:solidFill>
              <a:latin typeface="Arial" charset="0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775" y="1828800"/>
            <a:ext cx="8057220" cy="3154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6502473"/>
      </p:ext>
    </p:extLst>
  </p:cSld>
  <p:clrMapOvr>
    <a:masterClrMapping/>
  </p:clrMapOvr>
  <p:transition spd="med">
    <p:wipe dir="r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1800" dirty="0">
                <a:latin typeface="Arial" charset="0"/>
              </a:rPr>
              <a:t>Switch Port Security</a:t>
            </a:r>
            <a:br>
              <a:rPr lang="en-US" dirty="0">
                <a:latin typeface="Arial" charset="0"/>
              </a:rPr>
            </a:br>
            <a:r>
              <a:rPr lang="en-US" dirty="0">
                <a:latin typeface="Arial" charset="0"/>
              </a:rPr>
              <a:t>Port Security: Configuring</a:t>
            </a:r>
            <a:endParaRPr lang="en-US" dirty="0">
              <a:solidFill>
                <a:srgbClr val="00B0F0"/>
              </a:solidFill>
              <a:latin typeface="Arial" charset="0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355" y="1373989"/>
            <a:ext cx="4196715" cy="177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8274" y="1231114"/>
            <a:ext cx="166687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1635" y="1828799"/>
            <a:ext cx="4337565" cy="3733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355" y="3251422"/>
            <a:ext cx="4465321" cy="3304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7780523"/>
      </p:ext>
    </p:extLst>
  </p:cSld>
  <p:clrMapOvr>
    <a:masterClrMapping/>
  </p:clrMapOvr>
  <p:transition spd="med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11150" y="2263775"/>
            <a:ext cx="3854450" cy="1481138"/>
          </a:xfrm>
        </p:spPr>
        <p:txBody>
          <a:bodyPr/>
          <a:lstStyle/>
          <a:p>
            <a:pPr eaLnBrk="1" hangingPunct="1"/>
            <a:r>
              <a:rPr lang="en-CA" sz="2400" dirty="0"/>
              <a:t>5.1 Basic Switch Configuration</a:t>
            </a:r>
            <a:endParaRPr lang="en-US" sz="24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3221210"/>
      </p:ext>
    </p:extLst>
  </p:cSld>
  <p:clrMapOvr>
    <a:masterClrMapping/>
  </p:clrMapOvr>
  <p:transition>
    <p:wipe dir="r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1800" dirty="0">
                <a:latin typeface="Arial" charset="0"/>
              </a:rPr>
              <a:t>Switch Port Security</a:t>
            </a:r>
            <a:br>
              <a:rPr lang="en-US" dirty="0">
                <a:latin typeface="Arial" charset="0"/>
              </a:rPr>
            </a:br>
            <a:r>
              <a:rPr lang="en-US" dirty="0">
                <a:latin typeface="Arial" charset="0"/>
              </a:rPr>
              <a:t>Port Security: Verifying</a:t>
            </a:r>
            <a:endParaRPr lang="en-US" dirty="0">
              <a:solidFill>
                <a:srgbClr val="00B0F0"/>
              </a:solidFill>
              <a:latin typeface="Arial" charset="0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354" y="1647825"/>
            <a:ext cx="5172075" cy="260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7788" y="1520190"/>
            <a:ext cx="229552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313" y="4060508"/>
            <a:ext cx="5219700" cy="26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7269" y="3822383"/>
            <a:ext cx="2143125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722070"/>
      </p:ext>
    </p:extLst>
  </p:cSld>
  <p:clrMapOvr>
    <a:masterClrMapping/>
  </p:clrMapOvr>
  <p:transition spd="med">
    <p:wipe dir="r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1800" dirty="0">
                <a:latin typeface="Arial" charset="0"/>
              </a:rPr>
              <a:t>Switch Port Security</a:t>
            </a:r>
            <a:br>
              <a:rPr lang="en-US" dirty="0">
                <a:latin typeface="Arial" charset="0"/>
              </a:rPr>
            </a:br>
            <a:r>
              <a:rPr lang="en-US" dirty="0">
                <a:latin typeface="Arial" charset="0"/>
              </a:rPr>
              <a:t>Port Security: Verifying (cont.)</a:t>
            </a:r>
            <a:endParaRPr lang="en-US" dirty="0">
              <a:solidFill>
                <a:srgbClr val="00B0F0"/>
              </a:solidFill>
              <a:latin typeface="Arial" charset="0"/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585" y="1893570"/>
            <a:ext cx="5238750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918" y="1636395"/>
            <a:ext cx="2647950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9893" y="4635818"/>
            <a:ext cx="5133975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8167" y="4369118"/>
            <a:ext cx="2257425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1539354"/>
      </p:ext>
    </p:extLst>
  </p:cSld>
  <p:clrMapOvr>
    <a:masterClrMapping/>
  </p:clrMapOvr>
  <p:transition spd="med">
    <p:wipe dir="r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1800" dirty="0">
                <a:latin typeface="Arial" charset="0"/>
              </a:rPr>
              <a:t>Switch Port Security</a:t>
            </a:r>
            <a:br>
              <a:rPr lang="en-US" dirty="0">
                <a:latin typeface="Arial" charset="0"/>
              </a:rPr>
            </a:br>
            <a:r>
              <a:rPr lang="en-US" dirty="0">
                <a:latin typeface="Arial" charset="0"/>
              </a:rPr>
              <a:t>Ports in Error Disabled State</a:t>
            </a:r>
            <a:endParaRPr lang="en-US" dirty="0">
              <a:solidFill>
                <a:srgbClr val="00B0F0"/>
              </a:solidFill>
              <a:latin typeface="Arial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26720" y="1554480"/>
            <a:ext cx="8183880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6538" indent="-236538" algn="l" defTabSz="814388">
              <a:lnSpc>
                <a:spcPct val="95000"/>
              </a:lnSpc>
              <a:spcBef>
                <a:spcPct val="50000"/>
              </a:spcBef>
              <a:buClr>
                <a:srgbClr val="708CA1"/>
              </a:buClr>
              <a:buFont typeface="Wingdings" charset="0"/>
              <a:buChar char="§"/>
            </a:pPr>
            <a:r>
              <a:rPr lang="en-US" sz="2000" dirty="0">
                <a:latin typeface="+mn-lt"/>
              </a:rPr>
              <a:t>A port security violation can put a switch in error disabled state.</a:t>
            </a:r>
          </a:p>
          <a:p>
            <a:pPr marL="236538" indent="-236538" algn="l" defTabSz="814388">
              <a:lnSpc>
                <a:spcPct val="95000"/>
              </a:lnSpc>
              <a:spcBef>
                <a:spcPct val="50000"/>
              </a:spcBef>
              <a:buClr>
                <a:srgbClr val="708CA1"/>
              </a:buClr>
              <a:buFont typeface="Wingdings" charset="0"/>
              <a:buChar char="§"/>
            </a:pPr>
            <a:r>
              <a:rPr lang="en-US" sz="2000" dirty="0">
                <a:latin typeface="+mn-lt"/>
              </a:rPr>
              <a:t>A port in error disabled is effectively shutdown.</a:t>
            </a:r>
          </a:p>
          <a:p>
            <a:pPr marL="236538" indent="-236538" algn="l" defTabSz="814388">
              <a:lnSpc>
                <a:spcPct val="95000"/>
              </a:lnSpc>
              <a:spcBef>
                <a:spcPct val="50000"/>
              </a:spcBef>
              <a:buClr>
                <a:srgbClr val="708CA1"/>
              </a:buClr>
              <a:buFont typeface="Wingdings" charset="0"/>
              <a:buChar char="§"/>
            </a:pPr>
            <a:r>
              <a:rPr lang="en-US" sz="2000" dirty="0">
                <a:latin typeface="+mn-lt"/>
              </a:rPr>
              <a:t>The switch communicates these events through console messages.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759" y="3121313"/>
            <a:ext cx="7287801" cy="2959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5956379"/>
      </p:ext>
    </p:extLst>
  </p:cSld>
  <p:clrMapOvr>
    <a:masterClrMapping/>
  </p:clrMapOvr>
  <p:transition spd="med">
    <p:wipe dir="r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1800" dirty="0">
                <a:latin typeface="Arial" charset="0"/>
              </a:rPr>
              <a:t>Switch Port Security</a:t>
            </a:r>
            <a:br>
              <a:rPr lang="en-US" dirty="0">
                <a:latin typeface="Arial" charset="0"/>
              </a:rPr>
            </a:br>
            <a:r>
              <a:rPr lang="en-US" dirty="0">
                <a:latin typeface="Arial" charset="0"/>
              </a:rPr>
              <a:t>Ports in Error Disabled State (cont.)</a:t>
            </a:r>
            <a:endParaRPr lang="en-US" dirty="0">
              <a:solidFill>
                <a:srgbClr val="00B0F0"/>
              </a:solidFill>
              <a:latin typeface="Arial" charset="0"/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216" y="1371600"/>
            <a:ext cx="5114925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7878" y="1324928"/>
            <a:ext cx="990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3320" y="4610100"/>
            <a:ext cx="51816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2033" y="4556760"/>
            <a:ext cx="261937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516880" y="2042160"/>
            <a:ext cx="2865120" cy="1311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>
                <a:latin typeface="+mn-lt"/>
              </a:rPr>
              <a:t>The</a:t>
            </a:r>
            <a:r>
              <a:rPr lang="en-US" sz="1600" dirty="0">
                <a:latin typeface="+mn-lt"/>
                <a:cs typeface="Courier New" pitchFamily="49" charset="0"/>
              </a:rPr>
              <a:t> 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show interface </a:t>
            </a:r>
            <a:r>
              <a:rPr lang="en-US" sz="1600" dirty="0">
                <a:latin typeface="+mn-lt"/>
              </a:rPr>
              <a:t>command also reveals a switch port on error disabled state.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77178" y="5225635"/>
            <a:ext cx="3212782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l">
              <a:buNone/>
            </a:pPr>
            <a:r>
              <a:rPr lang="en-US" sz="1600" dirty="0">
                <a:latin typeface="+mn-lt"/>
              </a:rPr>
              <a:t>A</a:t>
            </a:r>
            <a:r>
              <a:rPr lang="en-US" sz="1600" dirty="0">
                <a:latin typeface="+mn-lt"/>
                <a:cs typeface="Courier New" pitchFamily="49" charset="0"/>
              </a:rPr>
              <a:t> 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shutdown</a:t>
            </a:r>
            <a:r>
              <a:rPr lang="en-US" sz="1600" dirty="0">
                <a:latin typeface="+mn-lt"/>
                <a:cs typeface="Courier New" pitchFamily="49" charset="0"/>
              </a:rPr>
              <a:t> </a:t>
            </a:r>
            <a:r>
              <a:rPr lang="en-US" sz="1600" dirty="0">
                <a:latin typeface="+mn-lt"/>
              </a:rPr>
              <a:t>or</a:t>
            </a:r>
            <a:r>
              <a:rPr lang="en-US" sz="1600" dirty="0">
                <a:latin typeface="+mn-lt"/>
                <a:cs typeface="Courier New" pitchFamily="49" charset="0"/>
              </a:rPr>
              <a:t> 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no shutdown </a:t>
            </a:r>
            <a:r>
              <a:rPr lang="en-US" sz="1600" dirty="0">
                <a:latin typeface="+mn-lt"/>
              </a:rPr>
              <a:t>interface configuration mode command must be issued to re-enable the port.</a:t>
            </a:r>
          </a:p>
        </p:txBody>
      </p:sp>
    </p:spTree>
    <p:extLst>
      <p:ext uri="{BB962C8B-B14F-4D97-AF65-F5344CB8AC3E}">
        <p14:creationId xmlns:p14="http://schemas.microsoft.com/office/powerpoint/2010/main" val="718598672"/>
      </p:ext>
    </p:extLst>
  </p:cSld>
  <p:clrMapOvr>
    <a:masterClrMapping/>
  </p:clrMapOvr>
  <p:transition spd="med">
    <p:wipe dir="r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1800" dirty="0">
                <a:latin typeface="Arial" charset="0"/>
              </a:rPr>
              <a:t>Section 5.1</a:t>
            </a:r>
            <a:br>
              <a:rPr lang="en-US" dirty="0">
                <a:latin typeface="Arial" charset="0"/>
              </a:rPr>
            </a:br>
            <a:r>
              <a:rPr lang="en-US" dirty="0">
                <a:latin typeface="Arial" charset="0"/>
              </a:rPr>
              <a:t>Terms and Commands</a:t>
            </a:r>
          </a:p>
        </p:txBody>
      </p:sp>
      <p:sp>
        <p:nvSpPr>
          <p:cNvPr id="4" name="Content Placeholder 1"/>
          <p:cNvSpPr>
            <a:spLocks noGrp="1"/>
          </p:cNvSpPr>
          <p:nvPr>
            <p:ph idx="1"/>
          </p:nvPr>
        </p:nvSpPr>
        <p:spPr>
          <a:xfrm>
            <a:off x="276908" y="1358745"/>
            <a:ext cx="2721476" cy="4946358"/>
          </a:xfrm>
        </p:spPr>
        <p:txBody>
          <a:bodyPr/>
          <a:lstStyle/>
          <a:p>
            <a:pPr eaLnBrk="1" fontAlgn="b" hangingPunct="1"/>
            <a:r>
              <a:rPr lang="en-US" sz="1600" dirty="0"/>
              <a:t>Power on Self-test (POST)</a:t>
            </a:r>
          </a:p>
          <a:p>
            <a:pPr eaLnBrk="1" fontAlgn="b" hangingPunct="1"/>
            <a:r>
              <a:rPr lang="en-US" sz="1600" dirty="0"/>
              <a:t>Boot loader</a:t>
            </a:r>
          </a:p>
          <a:p>
            <a:pPr eaLnBrk="1" fontAlgn="b" hangingPunct="1"/>
            <a:r>
              <a:rPr lang="en-US" sz="1600" dirty="0"/>
              <a:t>BOOT environment variable</a:t>
            </a:r>
          </a:p>
          <a:p>
            <a:pPr eaLnBrk="1" fontAlgn="b" hangingPunct="1"/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boot system</a:t>
            </a:r>
          </a:p>
          <a:p>
            <a:pPr eaLnBrk="1" fontAlgn="b" hangingPunct="1"/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show boot</a:t>
            </a:r>
          </a:p>
          <a:p>
            <a:pPr eaLnBrk="1" fontAlgn="b" hangingPunct="1"/>
            <a:r>
              <a:rPr lang="en-US" sz="1600" dirty="0"/>
              <a:t>Mode button</a:t>
            </a:r>
          </a:p>
          <a:p>
            <a:pPr marR="0" eaLnBrk="1" fontAlgn="b" hangingPunct="1"/>
            <a:r>
              <a:rPr lang="en-US" sz="1600" dirty="0"/>
              <a:t>System LED</a:t>
            </a:r>
          </a:p>
          <a:p>
            <a:pPr marR="0" eaLnBrk="1" fontAlgn="b" hangingPunct="1"/>
            <a:r>
              <a:rPr lang="en-US" sz="1600" dirty="0">
                <a:cs typeface="Courier New" panose="02070309020205020404" pitchFamily="49" charset="0"/>
              </a:rPr>
              <a:t>boot loader switch:</a:t>
            </a:r>
          </a:p>
          <a:p>
            <a:pPr marR="0" eaLnBrk="1" fontAlgn="b" hangingPunct="1"/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dir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flash:</a:t>
            </a:r>
          </a:p>
        </p:txBody>
      </p:sp>
      <p:sp>
        <p:nvSpPr>
          <p:cNvPr id="6" name="Content Placeholder 1"/>
          <p:cNvSpPr txBox="1">
            <a:spLocks/>
          </p:cNvSpPr>
          <p:nvPr/>
        </p:nvSpPr>
        <p:spPr bwMode="auto">
          <a:xfrm>
            <a:off x="3008165" y="1358745"/>
            <a:ext cx="2850381" cy="4946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82124" tIns="41061" rIns="82124" bIns="41061" numCol="1" anchor="t" anchorCtr="0" compatLnSpc="1">
            <a:prstTxWarp prst="textNoShape">
              <a:avLst/>
            </a:prstTxWarp>
          </a:bodyPr>
          <a:lstStyle>
            <a:lvl1pPr marL="236538" indent="-236538" algn="l" defTabSz="814388" rtl="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708CA1"/>
              </a:buClr>
              <a:buFont typeface="Wingdings" charset="0"/>
              <a:buChar char="§"/>
              <a:defRPr sz="24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574675" indent="-117475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914400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254125" indent="117475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1604963" indent="223838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0621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6pPr>
            <a:lvl7pPr marL="25193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7pPr>
            <a:lvl8pPr marL="29765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8pPr>
            <a:lvl9pPr marL="34337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R="0" eaLnBrk="1" fontAlgn="b" hangingPunct="1"/>
            <a:r>
              <a:rPr lang="en-US" sz="1600" dirty="0"/>
              <a:t>System LED</a:t>
            </a:r>
          </a:p>
          <a:p>
            <a:pPr marR="0" eaLnBrk="1" fontAlgn="b" hangingPunct="1"/>
            <a:r>
              <a:rPr lang="en-US" sz="1600" dirty="0"/>
              <a:t>Redundant Power System (RPS) LED</a:t>
            </a:r>
          </a:p>
          <a:p>
            <a:pPr marR="0" eaLnBrk="1" fontAlgn="b" hangingPunct="1"/>
            <a:r>
              <a:rPr lang="en-US" sz="1600" dirty="0"/>
              <a:t>Port Status LED</a:t>
            </a:r>
          </a:p>
          <a:p>
            <a:pPr marR="0" eaLnBrk="1" fontAlgn="b" hangingPunct="1"/>
            <a:r>
              <a:rPr lang="en-US" sz="1600" dirty="0"/>
              <a:t>Port Duplex LED</a:t>
            </a:r>
          </a:p>
          <a:p>
            <a:pPr marR="0" eaLnBrk="1" fontAlgn="b" hangingPunct="1"/>
            <a:r>
              <a:rPr lang="en-US" sz="1600" dirty="0"/>
              <a:t>Port Speed LED</a:t>
            </a:r>
          </a:p>
          <a:p>
            <a:pPr marR="0" eaLnBrk="1" fontAlgn="b" hangingPunct="1"/>
            <a:r>
              <a:rPr lang="en-US" sz="1600" dirty="0"/>
              <a:t>Power Over Ethernet (POE) LED</a:t>
            </a:r>
          </a:p>
          <a:p>
            <a:pPr marR="0" eaLnBrk="1" fontAlgn="b" hangingPunct="1"/>
            <a:r>
              <a:rPr lang="en-US" sz="1600" dirty="0"/>
              <a:t>Switch virtual interface (SVI)</a:t>
            </a:r>
          </a:p>
          <a:p>
            <a:pPr marR="0" eaLnBrk="1" fontAlgn="b" hangingPunct="1"/>
            <a:r>
              <a:rPr lang="en-US" sz="1600" dirty="0"/>
              <a:t>VLAN</a:t>
            </a:r>
          </a:p>
          <a:p>
            <a:pPr marR="0" eaLnBrk="1" fontAlgn="b" hangingPunct="1"/>
            <a:r>
              <a:rPr lang="en-US" sz="1600" dirty="0"/>
              <a:t>Full-duplex</a:t>
            </a:r>
          </a:p>
          <a:p>
            <a:pPr marR="0" eaLnBrk="1" fontAlgn="b" hangingPunct="1"/>
            <a:r>
              <a:rPr lang="en-US" sz="1600" dirty="0"/>
              <a:t>Half-duplex</a:t>
            </a:r>
          </a:p>
          <a:p>
            <a:pPr marR="0" eaLnBrk="1" fontAlgn="b" hangingPunct="1"/>
            <a:r>
              <a:rPr lang="en-US" sz="1600" dirty="0"/>
              <a:t>Auto-mdix</a:t>
            </a:r>
          </a:p>
          <a:p>
            <a:pPr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1600" dirty="0">
              <a:ea typeface="Calibri"/>
              <a:cs typeface="Times New Roman"/>
            </a:endParaRPr>
          </a:p>
          <a:p>
            <a:pPr marL="0" indent="0" eaLnBrk="1" fontAlgn="b" hangingPunct="1">
              <a:buNone/>
            </a:pPr>
            <a:endParaRPr lang="en-US" sz="1600" dirty="0"/>
          </a:p>
        </p:txBody>
      </p:sp>
      <p:sp>
        <p:nvSpPr>
          <p:cNvPr id="8" name="Content Placeholder 1"/>
          <p:cNvSpPr txBox="1">
            <a:spLocks/>
          </p:cNvSpPr>
          <p:nvPr/>
        </p:nvSpPr>
        <p:spPr bwMode="auto">
          <a:xfrm>
            <a:off x="5856379" y="1358745"/>
            <a:ext cx="2841064" cy="4946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82124" tIns="41061" rIns="82124" bIns="41061" numCol="1" anchor="t" anchorCtr="0" compatLnSpc="1">
            <a:prstTxWarp prst="textNoShape">
              <a:avLst/>
            </a:prstTxWarp>
          </a:bodyPr>
          <a:lstStyle>
            <a:lvl1pPr marL="236538" indent="-236538" algn="l" defTabSz="814388" rtl="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708CA1"/>
              </a:buClr>
              <a:buFont typeface="Wingdings" charset="0"/>
              <a:buChar char="§"/>
              <a:defRPr sz="24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574675" indent="-117475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914400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254125" indent="117475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1604963" indent="223838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0621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6pPr>
            <a:lvl7pPr marL="25193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7pPr>
            <a:lvl8pPr marL="29765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8pPr>
            <a:lvl9pPr marL="34337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fontAlgn="b" hangingPunct="1"/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interface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vlan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99</a:t>
            </a:r>
          </a:p>
          <a:p>
            <a:pPr eaLnBrk="1" fontAlgn="b" hangingPunct="1"/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ip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default-gateway</a:t>
            </a:r>
          </a:p>
          <a:p>
            <a:pPr eaLnBrk="1" fontAlgn="b" hangingPunct="1"/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show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ip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interface brief</a:t>
            </a:r>
          </a:p>
          <a:p>
            <a:pPr eaLnBrk="1" fontAlgn="b" hangingPunct="1"/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duplex auto</a:t>
            </a:r>
          </a:p>
          <a:p>
            <a:pPr eaLnBrk="1" fontAlgn="b" hangingPunct="1"/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speed auto</a:t>
            </a:r>
          </a:p>
          <a:p>
            <a:pPr eaLnBrk="1" fontAlgn="b" hangingPunct="1"/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mdix auto</a:t>
            </a:r>
          </a:p>
          <a:p>
            <a:pPr eaLnBrk="1" fontAlgn="b" hangingPunct="1"/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show interfaces</a:t>
            </a:r>
          </a:p>
          <a:p>
            <a:pPr eaLnBrk="1" fontAlgn="b" hangingPunct="1"/>
            <a:r>
              <a:rPr lang="en-US" sz="1600" dirty="0"/>
              <a:t>Input errors</a:t>
            </a:r>
          </a:p>
          <a:p>
            <a:pPr eaLnBrk="1" fontAlgn="b" hangingPunct="1"/>
            <a:r>
              <a:rPr lang="en-US" sz="1600" dirty="0"/>
              <a:t>Runts</a:t>
            </a:r>
          </a:p>
          <a:p>
            <a:pPr eaLnBrk="1" fontAlgn="b" hangingPunct="1"/>
            <a:r>
              <a:rPr lang="en-US" sz="1600" dirty="0"/>
              <a:t>Giants</a:t>
            </a:r>
          </a:p>
          <a:p>
            <a:pPr eaLnBrk="1" fontAlgn="b" hangingPunct="1"/>
            <a:r>
              <a:rPr lang="en-US" sz="1600" dirty="0"/>
              <a:t>CRC Error</a:t>
            </a:r>
          </a:p>
          <a:p>
            <a:pPr eaLnBrk="1" fontAlgn="b" hangingPunct="1"/>
            <a:r>
              <a:rPr lang="en-US" sz="1600" dirty="0"/>
              <a:t>Output errors</a:t>
            </a:r>
          </a:p>
          <a:p>
            <a:pPr eaLnBrk="1" fontAlgn="b" hangingPunct="1"/>
            <a:r>
              <a:rPr lang="en-US" sz="1600" dirty="0"/>
              <a:t>Collisions</a:t>
            </a:r>
          </a:p>
          <a:p>
            <a:pPr eaLnBrk="1" fontAlgn="b" hangingPunct="1"/>
            <a:r>
              <a:rPr lang="en-US" sz="1600" dirty="0"/>
              <a:t>Late Collisions</a:t>
            </a:r>
          </a:p>
        </p:txBody>
      </p:sp>
    </p:spTree>
    <p:extLst>
      <p:ext uri="{BB962C8B-B14F-4D97-AF65-F5344CB8AC3E}">
        <p14:creationId xmlns:p14="http://schemas.microsoft.com/office/powerpoint/2010/main" val="3150004748"/>
      </p:ext>
    </p:extLst>
  </p:cSld>
  <p:clrMapOvr>
    <a:masterClrMapping/>
  </p:clrMapOvr>
  <p:transition spd="med">
    <p:wipe dir="r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1800" dirty="0">
                <a:latin typeface="Arial" charset="0"/>
              </a:rPr>
              <a:t>Section 5.2</a:t>
            </a:r>
            <a:br>
              <a:rPr lang="en-US" dirty="0">
                <a:latin typeface="Arial" charset="0"/>
              </a:rPr>
            </a:br>
            <a:r>
              <a:rPr lang="en-US" dirty="0">
                <a:latin typeface="Arial" charset="0"/>
              </a:rPr>
              <a:t>Terms and Commands</a:t>
            </a:r>
          </a:p>
        </p:txBody>
      </p:sp>
      <p:sp>
        <p:nvSpPr>
          <p:cNvPr id="4" name="Content Placeholder 1"/>
          <p:cNvSpPr>
            <a:spLocks noGrp="1"/>
          </p:cNvSpPr>
          <p:nvPr>
            <p:ph idx="1"/>
          </p:nvPr>
        </p:nvSpPr>
        <p:spPr>
          <a:xfrm>
            <a:off x="276909" y="1358745"/>
            <a:ext cx="2618692" cy="4946358"/>
          </a:xfrm>
        </p:spPr>
        <p:txBody>
          <a:bodyPr/>
          <a:lstStyle/>
          <a:p>
            <a:pPr eaLnBrk="1" fontAlgn="t" hangingPunct="1"/>
            <a:r>
              <a:rPr lang="en-US" sz="1600" dirty="0"/>
              <a:t>Secure Shell (SSH)</a:t>
            </a:r>
          </a:p>
          <a:p>
            <a:pPr eaLnBrk="1" fontAlgn="t" hangingPunct="1"/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show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ip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ssh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version 2</a:t>
            </a:r>
          </a:p>
          <a:p>
            <a:pPr eaLnBrk="1" fontAlgn="t" hangingPunct="1"/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crypto key generate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rsa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eaLnBrk="1" fontAlgn="t" hangingPunct="1"/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crypto key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zeroize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rsa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eaLnBrk="1" fontAlgn="t" hangingPunct="1"/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Username </a:t>
            </a:r>
            <a:r>
              <a:rPr lang="en-US" sz="1600" b="1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username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secret </a:t>
            </a:r>
            <a:r>
              <a:rPr lang="en-US" sz="16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password </a:t>
            </a:r>
            <a:endParaRPr lang="en-US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eaLnBrk="1" fontAlgn="t" hangingPunct="1"/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transport input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ssh</a:t>
            </a:r>
            <a:endParaRPr lang="en-US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eaLnBrk="1" fontAlgn="t" hangingPunct="1"/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login local </a:t>
            </a:r>
          </a:p>
          <a:p>
            <a:pPr eaLnBrk="1" fontAlgn="t" hangingPunct="1"/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show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ip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ssh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eaLnBrk="1" fontAlgn="t" hangingPunct="1"/>
            <a:endParaRPr lang="en-US" sz="1600" dirty="0"/>
          </a:p>
        </p:txBody>
      </p:sp>
      <p:sp>
        <p:nvSpPr>
          <p:cNvPr id="6" name="Content Placeholder 1"/>
          <p:cNvSpPr txBox="1">
            <a:spLocks/>
          </p:cNvSpPr>
          <p:nvPr/>
        </p:nvSpPr>
        <p:spPr bwMode="auto">
          <a:xfrm>
            <a:off x="3008165" y="1358745"/>
            <a:ext cx="2850381" cy="4946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82124" tIns="41061" rIns="82124" bIns="41061" numCol="1" anchor="t" anchorCtr="0" compatLnSpc="1">
            <a:prstTxWarp prst="textNoShape">
              <a:avLst/>
            </a:prstTxWarp>
          </a:bodyPr>
          <a:lstStyle>
            <a:lvl1pPr marL="236538" indent="-236538" algn="l" defTabSz="814388" rtl="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708CA1"/>
              </a:buClr>
              <a:buFont typeface="Wingdings" charset="0"/>
              <a:buChar char="§"/>
              <a:defRPr sz="24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574675" indent="-117475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914400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254125" indent="117475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1604963" indent="223838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0621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6pPr>
            <a:lvl7pPr marL="25193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7pPr>
            <a:lvl8pPr marL="29765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8pPr>
            <a:lvl9pPr marL="34337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fontAlgn="t" hangingPunct="1"/>
            <a:r>
              <a:rPr lang="en-US" sz="1600" dirty="0">
                <a:ea typeface="Calibri"/>
                <a:cs typeface="Times New Roman"/>
              </a:rPr>
              <a:t>Static Secure MAC Address</a:t>
            </a:r>
          </a:p>
          <a:p>
            <a:pPr marL="228600" marR="0" indent="-228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a typeface="Calibri"/>
                <a:cs typeface="Times New Roman"/>
              </a:rPr>
              <a:t>Dynamic Secure MAC Address</a:t>
            </a:r>
          </a:p>
          <a:p>
            <a:pPr marL="228600" marR="0" indent="-228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a typeface="Calibri"/>
                <a:cs typeface="Times New Roman"/>
              </a:rPr>
              <a:t>Sticky Secure MAC Address</a:t>
            </a:r>
            <a:endParaRPr lang="en-US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eaLnBrk="1" fontAlgn="t" hangingPunct="1"/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show port-security </a:t>
            </a:r>
          </a:p>
          <a:p>
            <a:pPr eaLnBrk="1" fontAlgn="t" hangingPunct="1"/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show port-security mac-address </a:t>
            </a:r>
          </a:p>
          <a:p>
            <a:pPr eaLnBrk="1" fontAlgn="t" hangingPunct="1"/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show port-security mac-address sticky</a:t>
            </a:r>
          </a:p>
          <a:p>
            <a:pPr eaLnBrk="1" fontAlgn="auto" hangingPunct="1"/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show port-security interface </a:t>
            </a:r>
          </a:p>
          <a:p>
            <a:pPr eaLnBrk="1" fontAlgn="auto" hangingPunct="1"/>
            <a:r>
              <a:rPr lang="en-US" sz="1600" dirty="0"/>
              <a:t>Protect</a:t>
            </a:r>
          </a:p>
          <a:p>
            <a:pPr eaLnBrk="1" fontAlgn="t" hangingPunct="1"/>
            <a:r>
              <a:rPr lang="en-US" sz="1600" dirty="0"/>
              <a:t>Restrict</a:t>
            </a:r>
          </a:p>
          <a:p>
            <a:pPr eaLnBrk="1" fontAlgn="t" hangingPunct="1"/>
            <a:r>
              <a:rPr lang="en-US" sz="1600" dirty="0"/>
              <a:t>Shutdown</a:t>
            </a:r>
          </a:p>
        </p:txBody>
      </p:sp>
      <p:sp>
        <p:nvSpPr>
          <p:cNvPr id="8" name="Content Placeholder 1"/>
          <p:cNvSpPr txBox="1">
            <a:spLocks/>
          </p:cNvSpPr>
          <p:nvPr/>
        </p:nvSpPr>
        <p:spPr bwMode="auto">
          <a:xfrm>
            <a:off x="5856379" y="1358745"/>
            <a:ext cx="2841064" cy="4946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82124" tIns="41061" rIns="82124" bIns="41061" numCol="1" anchor="t" anchorCtr="0" compatLnSpc="1">
            <a:prstTxWarp prst="textNoShape">
              <a:avLst/>
            </a:prstTxWarp>
          </a:bodyPr>
          <a:lstStyle>
            <a:lvl1pPr marL="236538" indent="-236538" algn="l" defTabSz="814388" rtl="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708CA1"/>
              </a:buClr>
              <a:buFont typeface="Wingdings" charset="0"/>
              <a:buChar char="§"/>
              <a:defRPr sz="24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574675" indent="-117475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914400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254125" indent="117475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1604963" indent="223838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0621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6pPr>
            <a:lvl7pPr marL="25193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7pPr>
            <a:lvl8pPr marL="29765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8pPr>
            <a:lvl9pPr marL="34337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fontAlgn="b"/>
            <a:endParaRPr lang="en-US" sz="1600" dirty="0"/>
          </a:p>
        </p:txBody>
      </p:sp>
      <p:sp>
        <p:nvSpPr>
          <p:cNvPr id="7" name="Content Placeholder 1"/>
          <p:cNvSpPr txBox="1">
            <a:spLocks/>
          </p:cNvSpPr>
          <p:nvPr/>
        </p:nvSpPr>
        <p:spPr bwMode="auto">
          <a:xfrm>
            <a:off x="6010946" y="1358745"/>
            <a:ext cx="2850381" cy="4946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82124" tIns="41061" rIns="82124" bIns="41061" numCol="1" anchor="t" anchorCtr="0" compatLnSpc="1">
            <a:prstTxWarp prst="textNoShape">
              <a:avLst/>
            </a:prstTxWarp>
          </a:bodyPr>
          <a:lstStyle>
            <a:lvl1pPr marL="236538" indent="-236538" algn="l" defTabSz="814388" rtl="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708CA1"/>
              </a:buClr>
              <a:buFont typeface="Wingdings" charset="0"/>
              <a:buChar char="§"/>
              <a:defRPr sz="24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574675" indent="-117475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914400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254125" indent="117475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1604963" indent="223838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0621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6pPr>
            <a:lvl7pPr marL="25193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7pPr>
            <a:lvl8pPr marL="29765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8pPr>
            <a:lvl9pPr marL="34337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fontAlgn="t" hangingPunct="1"/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switchport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port-security violation</a:t>
            </a:r>
            <a:r>
              <a:rPr lang="en-US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r>
              <a:rPr lang="en-US" sz="16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protect </a:t>
            </a:r>
            <a:r>
              <a:rPr lang="en-US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|</a:t>
            </a:r>
            <a:r>
              <a:rPr lang="en-US" sz="16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 restrict </a:t>
            </a:r>
            <a:r>
              <a:rPr lang="en-US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|</a:t>
            </a:r>
            <a:r>
              <a:rPr lang="en-US" sz="16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 shutdown</a:t>
            </a:r>
            <a:r>
              <a:rPr lang="en-US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eaLnBrk="1" fontAlgn="t" hangingPunct="1"/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Switchport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port-security maximum </a:t>
            </a:r>
            <a:r>
              <a:rPr lang="en-US" sz="16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#</a:t>
            </a:r>
          </a:p>
          <a:p>
            <a:pPr eaLnBrk="1" fontAlgn="t" hangingPunct="1"/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show port-security interface </a:t>
            </a:r>
            <a:r>
              <a:rPr lang="en-US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interface-id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eaLnBrk="1" fontAlgn="t" hangingPunct="1"/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show port-security address</a:t>
            </a:r>
          </a:p>
          <a:p>
            <a:pPr eaLnBrk="1" fontAlgn="t" hangingPunct="1"/>
            <a:r>
              <a:rPr lang="en-US" sz="1600" dirty="0"/>
              <a:t>Secure-shutdown</a:t>
            </a:r>
          </a:p>
        </p:txBody>
      </p:sp>
    </p:spTree>
    <p:extLst>
      <p:ext uri="{BB962C8B-B14F-4D97-AF65-F5344CB8AC3E}">
        <p14:creationId xmlns:p14="http://schemas.microsoft.com/office/powerpoint/2010/main" val="1606104559"/>
      </p:ext>
    </p:extLst>
  </p:cSld>
  <p:clrMapOvr>
    <a:masterClrMapping/>
  </p:clrMapOvr>
  <p:transition spd="med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1800" dirty="0">
                <a:latin typeface="Arial" charset="0"/>
              </a:rPr>
              <a:t>Configure a Switch with Initial Settings</a:t>
            </a:r>
            <a:br>
              <a:rPr lang="en-US" dirty="0">
                <a:latin typeface="Arial" charset="0"/>
              </a:rPr>
            </a:br>
            <a:r>
              <a:rPr lang="en-US" dirty="0">
                <a:latin typeface="Arial" charset="0"/>
              </a:rPr>
              <a:t>Switch Boot Sequence</a:t>
            </a:r>
            <a:endParaRPr lang="en-US" dirty="0">
              <a:solidFill>
                <a:srgbClr val="00B0F0"/>
              </a:solidFill>
              <a:latin typeface="Arial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13110" y="1569720"/>
            <a:ext cx="8752915" cy="4756652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000" dirty="0"/>
              <a:t>Power-on self test (POST).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Run boot loader software.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Boot loader performs low-level CPU initialization.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Boot loader initializes the flash file system.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Boot loader locates and loads a default IOS operating system software image into memory and passes control of the switch over to the IOS.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700030874"/>
      </p:ext>
    </p:extLst>
  </p:cSld>
  <p:clrMapOvr>
    <a:masterClrMapping/>
  </p:clrMapOvr>
  <p:transition spd="med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1800" dirty="0">
                <a:latin typeface="Arial" charset="0"/>
              </a:rPr>
              <a:t>Configure a Switch with Initial Settings</a:t>
            </a:r>
            <a:br>
              <a:rPr lang="en-US" dirty="0">
                <a:latin typeface="Arial" charset="0"/>
              </a:rPr>
            </a:br>
            <a:r>
              <a:rPr lang="en-US" dirty="0">
                <a:latin typeface="Arial" charset="0"/>
              </a:rPr>
              <a:t>Switch Boot Sequence (cont.)</a:t>
            </a:r>
            <a:endParaRPr lang="en-US" dirty="0">
              <a:solidFill>
                <a:srgbClr val="00B0F0"/>
              </a:solidFill>
              <a:latin typeface="Arial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13110" y="1569720"/>
            <a:ext cx="8752915" cy="4756652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/>
              <a:t>To find a suitable Cisco IOS image, the switch goes through the following steps:</a:t>
            </a:r>
          </a:p>
          <a:p>
            <a:pPr marL="746125" indent="-746125">
              <a:buNone/>
            </a:pPr>
            <a:r>
              <a:rPr lang="en-US" sz="1600" b="1" dirty="0"/>
              <a:t>Step 1. </a:t>
            </a:r>
            <a:r>
              <a:rPr lang="en-US" sz="1600" dirty="0"/>
              <a:t>It attempts to automatically boot by using information in the BOOT environment variable.</a:t>
            </a:r>
          </a:p>
          <a:p>
            <a:pPr marL="746125" indent="-746125">
              <a:buNone/>
              <a:tabLst>
                <a:tab pos="746125" algn="l"/>
              </a:tabLst>
            </a:pPr>
            <a:r>
              <a:rPr lang="en-US" sz="1600" b="1" dirty="0"/>
              <a:t>Step 2.</a:t>
            </a:r>
            <a:r>
              <a:rPr lang="en-US" sz="1600" dirty="0"/>
              <a:t> If this variable is not set, the switch performs a top-to-bottom search through the flash file system. It loads and executes the first executable file, if it can.</a:t>
            </a:r>
          </a:p>
          <a:p>
            <a:pPr marL="746125" indent="-746125">
              <a:buNone/>
            </a:pPr>
            <a:r>
              <a:rPr lang="en-US" sz="1600" b="1" dirty="0"/>
              <a:t>Step 3.</a:t>
            </a:r>
            <a:r>
              <a:rPr lang="en-US" sz="1600" dirty="0"/>
              <a:t> The IOS software then initializes the interfaces using the Cisco IOS commands found in the configuration file and startup configuration, which is stored in NVRAM.</a:t>
            </a:r>
          </a:p>
          <a:p>
            <a:pPr marL="579438" indent="-579438">
              <a:buNone/>
            </a:pPr>
            <a:r>
              <a:rPr lang="en-US" sz="1600" b="1" dirty="0"/>
              <a:t>Note</a:t>
            </a:r>
            <a:r>
              <a:rPr lang="en-US" sz="1600" dirty="0"/>
              <a:t>: The</a:t>
            </a:r>
            <a:r>
              <a:rPr lang="en-US" sz="1600" dirty="0">
                <a:cs typeface="Courier New" pitchFamily="49" charset="0"/>
              </a:rPr>
              <a:t> </a:t>
            </a:r>
            <a:r>
              <a:rPr lang="en-US" sz="1600" b="1" dirty="0">
                <a:cs typeface="Courier New" pitchFamily="49" charset="0"/>
              </a:rPr>
              <a:t>boot system</a:t>
            </a:r>
            <a:r>
              <a:rPr lang="en-US" sz="1600" dirty="0">
                <a:cs typeface="Courier New" pitchFamily="49" charset="0"/>
              </a:rPr>
              <a:t> </a:t>
            </a:r>
            <a:r>
              <a:rPr lang="en-US" sz="1600" dirty="0"/>
              <a:t>command can be used to set the BOOT environment variable. Use the </a:t>
            </a:r>
            <a:r>
              <a:rPr lang="en-US" sz="1600" b="1" dirty="0"/>
              <a:t>show boot </a:t>
            </a:r>
            <a:r>
              <a:rPr lang="en-US" sz="1600" dirty="0"/>
              <a:t>command to see to what the current IOS boot file is set.</a:t>
            </a:r>
          </a:p>
          <a:p>
            <a:pPr marL="746125" indent="-746125"/>
            <a:endParaRPr lang="en-US" sz="20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677" y="4179092"/>
            <a:ext cx="6323828" cy="2273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5585" y="4637246"/>
            <a:ext cx="2343150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7519059"/>
      </p:ext>
    </p:extLst>
  </p:cSld>
  <p:clrMapOvr>
    <a:masterClrMapping/>
  </p:clrMapOvr>
  <p:transition spd="med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1800" dirty="0">
                <a:latin typeface="Arial" charset="0"/>
              </a:rPr>
              <a:t>Configure a Switch with Initial Settings</a:t>
            </a:r>
            <a:br>
              <a:rPr lang="en-US" dirty="0">
                <a:latin typeface="Arial" charset="0"/>
              </a:rPr>
            </a:br>
            <a:r>
              <a:rPr lang="en-US" dirty="0">
                <a:latin typeface="Arial" charset="0"/>
              </a:rPr>
              <a:t>Recovering From a System Crash</a:t>
            </a:r>
            <a:endParaRPr lang="en-US" dirty="0">
              <a:solidFill>
                <a:srgbClr val="00B0F0"/>
              </a:solidFill>
              <a:latin typeface="Arial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13110" y="1369752"/>
            <a:ext cx="8752915" cy="5093780"/>
          </a:xfrm>
        </p:spPr>
        <p:txBody>
          <a:bodyPr/>
          <a:lstStyle/>
          <a:p>
            <a:r>
              <a:rPr lang="en-US" sz="2000" dirty="0"/>
              <a:t>The boot loader can also be used to manage the switch if the IOS cannot be loaded.</a:t>
            </a:r>
          </a:p>
          <a:p>
            <a:r>
              <a:rPr lang="en-US" sz="2000" dirty="0"/>
              <a:t>The boot loader can be accessed through a console connection by:</a:t>
            </a:r>
          </a:p>
          <a:p>
            <a:pPr marL="795337" lvl="1" indent="-457200">
              <a:buFont typeface="+mj-lt"/>
              <a:buAutoNum type="arabicPeriod"/>
            </a:pPr>
            <a:r>
              <a:rPr lang="en-US" dirty="0"/>
              <a:t>Connecting a PC by console cable to the switch console port. Unplug the switch power cord.</a:t>
            </a:r>
          </a:p>
          <a:p>
            <a:pPr marL="795337" lvl="1" indent="-457200">
              <a:buFont typeface="+mj-lt"/>
              <a:buAutoNum type="arabicPeriod"/>
            </a:pPr>
            <a:r>
              <a:rPr lang="en-US" dirty="0"/>
              <a:t>Reconnecting the power cord to the switch and press and hold the Mode button.</a:t>
            </a:r>
          </a:p>
          <a:p>
            <a:pPr marL="795337" lvl="1" indent="-457200">
              <a:buFont typeface="+mj-lt"/>
              <a:buAutoNum type="arabicPeriod"/>
            </a:pPr>
            <a:r>
              <a:rPr lang="en-US" dirty="0"/>
              <a:t>The System LED turns briefly amber and then solid green. Release the Mode button.</a:t>
            </a:r>
          </a:p>
          <a:p>
            <a:r>
              <a:rPr lang="en-US" sz="2000" dirty="0"/>
              <a:t>The boot loader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switch: </a:t>
            </a:r>
            <a:r>
              <a:rPr lang="en-US" sz="2000" dirty="0">
                <a:cs typeface="Courier New" pitchFamily="49" charset="0"/>
              </a:rPr>
              <a:t>prompt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dirty="0"/>
              <a:t>appears in the terminal emulation software on the PC.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176474157"/>
      </p:ext>
    </p:extLst>
  </p:cSld>
  <p:clrMapOvr>
    <a:masterClrMapping/>
  </p:clrMapOvr>
  <p:transition spd="med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1800" dirty="0">
                <a:latin typeface="Arial" charset="0"/>
              </a:rPr>
              <a:t>Configure a Switch with Initial Settings</a:t>
            </a:r>
            <a:br>
              <a:rPr lang="en-US" dirty="0">
                <a:latin typeface="Arial" charset="0"/>
              </a:rPr>
            </a:br>
            <a:r>
              <a:rPr lang="en-US" dirty="0">
                <a:latin typeface="Arial" charset="0"/>
              </a:rPr>
              <a:t>Switch LED Indicators</a:t>
            </a:r>
            <a:endParaRPr lang="en-US" dirty="0">
              <a:solidFill>
                <a:srgbClr val="00B0F0"/>
              </a:solidFill>
              <a:latin typeface="Arial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13110" y="1369752"/>
            <a:ext cx="8752915" cy="5093780"/>
          </a:xfrm>
        </p:spPr>
        <p:txBody>
          <a:bodyPr/>
          <a:lstStyle/>
          <a:p>
            <a:r>
              <a:rPr lang="en-US" sz="1600" dirty="0"/>
              <a:t>Each port on Cisco Catalyst switches have status LED indicator lights. </a:t>
            </a:r>
          </a:p>
          <a:p>
            <a:r>
              <a:rPr lang="en-US" sz="1600" dirty="0"/>
              <a:t>By default, these LED lights reflect port activity, but they can also provide other information about the switch through the Mode button.</a:t>
            </a:r>
          </a:p>
          <a:p>
            <a:r>
              <a:rPr lang="en-US" sz="1600" dirty="0"/>
              <a:t>The following modes are available on Cisco Catalyst 2960 switches:</a:t>
            </a:r>
          </a:p>
          <a:p>
            <a:pPr marL="625475" lvl="1" indent="-168275">
              <a:tabLst>
                <a:tab pos="517525" algn="l"/>
                <a:tab pos="579438" algn="l"/>
                <a:tab pos="625475" algn="l"/>
              </a:tabLst>
            </a:pPr>
            <a:r>
              <a:rPr lang="en-US" sz="1600" dirty="0"/>
              <a:t>System LED</a:t>
            </a:r>
          </a:p>
          <a:p>
            <a:pPr marL="625475" lvl="1" indent="-168275">
              <a:tabLst>
                <a:tab pos="517525" algn="l"/>
                <a:tab pos="579438" algn="l"/>
                <a:tab pos="625475" algn="l"/>
              </a:tabLst>
            </a:pPr>
            <a:r>
              <a:rPr lang="en-US" sz="1600" dirty="0"/>
              <a:t>Redundant Power System (RPS) LED</a:t>
            </a:r>
          </a:p>
          <a:p>
            <a:pPr marL="625475" lvl="1" indent="-168275">
              <a:tabLst>
                <a:tab pos="517525" algn="l"/>
                <a:tab pos="579438" algn="l"/>
                <a:tab pos="625475" algn="l"/>
              </a:tabLst>
            </a:pPr>
            <a:r>
              <a:rPr lang="en-US" sz="1600" dirty="0"/>
              <a:t>Port Status LED</a:t>
            </a:r>
          </a:p>
          <a:p>
            <a:pPr marL="625475" lvl="1" indent="-168275">
              <a:tabLst>
                <a:tab pos="517525" algn="l"/>
                <a:tab pos="579438" algn="l"/>
                <a:tab pos="625475" algn="l"/>
              </a:tabLst>
            </a:pPr>
            <a:r>
              <a:rPr lang="en-US" sz="1600" dirty="0"/>
              <a:t>Port Duplex LED</a:t>
            </a:r>
          </a:p>
          <a:p>
            <a:pPr marL="625475" lvl="1" indent="-168275">
              <a:tabLst>
                <a:tab pos="517525" algn="l"/>
                <a:tab pos="579438" algn="l"/>
                <a:tab pos="625475" algn="l"/>
              </a:tabLst>
            </a:pPr>
            <a:r>
              <a:rPr lang="en-US" sz="1600" dirty="0"/>
              <a:t>Port Speed LED</a:t>
            </a:r>
          </a:p>
          <a:p>
            <a:pPr marL="625475" lvl="1" indent="-168275">
              <a:tabLst>
                <a:tab pos="517525" algn="l"/>
                <a:tab pos="579438" algn="l"/>
                <a:tab pos="625475" algn="l"/>
              </a:tabLst>
            </a:pPr>
            <a:r>
              <a:rPr lang="en-US" sz="1600" dirty="0"/>
              <a:t>Power over Ethernet (</a:t>
            </a:r>
            <a:r>
              <a:rPr lang="en-US" sz="1600" dirty="0" err="1"/>
              <a:t>PoE</a:t>
            </a:r>
            <a:r>
              <a:rPr lang="en-US" sz="1600" dirty="0"/>
              <a:t>) Mode LED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8680" y="2697480"/>
            <a:ext cx="4102677" cy="296874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65395607"/>
      </p:ext>
    </p:extLst>
  </p:cSld>
  <p:clrMapOvr>
    <a:masterClrMapping/>
  </p:clrMapOvr>
  <p:transition spd="med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1800" dirty="0">
                <a:latin typeface="Arial" charset="0"/>
              </a:rPr>
              <a:t>Configure a Switch with Initial Settings</a:t>
            </a:r>
            <a:br>
              <a:rPr lang="en-US" dirty="0">
                <a:latin typeface="Arial" charset="0"/>
              </a:rPr>
            </a:br>
            <a:r>
              <a:rPr lang="en-US" dirty="0">
                <a:latin typeface="Arial" charset="0"/>
              </a:rPr>
              <a:t>Preparing for Basic Switch Management</a:t>
            </a:r>
            <a:endParaRPr lang="en-US" dirty="0">
              <a:solidFill>
                <a:srgbClr val="00B0F0"/>
              </a:solidFill>
              <a:latin typeface="Arial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13110" y="1539240"/>
            <a:ext cx="8752915" cy="263652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To remotely manage a Cisco switch, it must be configured to access the network.</a:t>
            </a:r>
          </a:p>
          <a:p>
            <a:r>
              <a:rPr lang="en-US" sz="1600" dirty="0"/>
              <a:t>A console cable is used to connect a PC to the console port of a switch for configuration.</a:t>
            </a:r>
          </a:p>
          <a:p>
            <a:r>
              <a:rPr lang="en-US" sz="1600" dirty="0"/>
              <a:t>The IP information (address, subnet mask, gateway) is to be assigned to a switch virtual interface (SVI).</a:t>
            </a:r>
          </a:p>
          <a:p>
            <a:r>
              <a:rPr lang="en-US" sz="1600" dirty="0"/>
              <a:t>If managing the switch from a remote network, a default gateway must also be configured.</a:t>
            </a:r>
          </a:p>
          <a:p>
            <a:r>
              <a:rPr lang="en-US" sz="1600" dirty="0"/>
              <a:t>Although these IP settings allow remote management and remote access to the switch, they do not allow the switch to route Layer 3 packets.</a:t>
            </a:r>
          </a:p>
        </p:txBody>
      </p:sp>
    </p:spTree>
    <p:extLst>
      <p:ext uri="{BB962C8B-B14F-4D97-AF65-F5344CB8AC3E}">
        <p14:creationId xmlns:p14="http://schemas.microsoft.com/office/powerpoint/2010/main" val="2596242220"/>
      </p:ext>
    </p:extLst>
  </p:cSld>
  <p:clrMapOvr>
    <a:masterClrMapping/>
  </p:clrMapOvr>
  <p:transition spd="med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>
          <a:xfrm>
            <a:off x="193868" y="516312"/>
            <a:ext cx="8772157" cy="838200"/>
          </a:xfrm>
        </p:spPr>
        <p:txBody>
          <a:bodyPr/>
          <a:lstStyle/>
          <a:p>
            <a:pPr eaLnBrk="1" hangingPunct="1"/>
            <a:r>
              <a:rPr lang="en-US" sz="1800" dirty="0">
                <a:latin typeface="Arial" charset="0"/>
              </a:rPr>
              <a:t>Configure a Switch with Initial Settings</a:t>
            </a:r>
            <a:br>
              <a:rPr lang="en-US" dirty="0">
                <a:latin typeface="Arial" charset="0"/>
              </a:rPr>
            </a:br>
            <a:r>
              <a:rPr lang="en-US" dirty="0">
                <a:latin typeface="Arial" charset="0"/>
              </a:rPr>
              <a:t>Configuring Switch Management Access</a:t>
            </a:r>
            <a:endParaRPr lang="en-US" dirty="0">
              <a:solidFill>
                <a:srgbClr val="00B0F0"/>
              </a:solidFill>
              <a:latin typeface="Arial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79" y="1781174"/>
            <a:ext cx="7533141" cy="458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903292"/>
      </p:ext>
    </p:extLst>
  </p:cSld>
  <p:clrMapOvr>
    <a:masterClrMapping/>
  </p:clrMapOvr>
  <p:transition spd="med">
    <p:wipe dir="r"/>
  </p:transition>
</p:sld>
</file>

<file path=ppt/theme/theme1.xml><?xml version="1.0" encoding="utf-8"?>
<a:theme xmlns:a="http://schemas.openxmlformats.org/drawingml/2006/main" name="PPT-TMPLT-WHT_C">
  <a:themeElements>
    <a:clrScheme name="PPT-TMPLT-WHT_C 1">
      <a:dk1>
        <a:srgbClr val="000000"/>
      </a:dk1>
      <a:lt1>
        <a:srgbClr val="FFFFFF"/>
      </a:lt1>
      <a:dk2>
        <a:srgbClr val="0183B7"/>
      </a:dk2>
      <a:lt2>
        <a:srgbClr val="000000"/>
      </a:lt2>
      <a:accent1>
        <a:srgbClr val="0183B7"/>
      </a:accent1>
      <a:accent2>
        <a:srgbClr val="B21A1A"/>
      </a:accent2>
      <a:accent3>
        <a:srgbClr val="FFFFFF"/>
      </a:accent3>
      <a:accent4>
        <a:srgbClr val="000000"/>
      </a:accent4>
      <a:accent5>
        <a:srgbClr val="AAC1D8"/>
      </a:accent5>
      <a:accent6>
        <a:srgbClr val="A11616"/>
      </a:accent6>
      <a:hlink>
        <a:srgbClr val="83A2CF"/>
      </a:hlink>
      <a:folHlink>
        <a:srgbClr val="EFB525"/>
      </a:folHlink>
    </a:clrScheme>
    <a:fontScheme name="PPT-TMPLT-WHT_C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82124" tIns="41061" rIns="82124" bIns="41061" numCol="1" anchor="ctr" anchorCtr="0" compatLnSpc="1">
        <a:prstTxWarp prst="textNoShape">
          <a:avLst/>
        </a:prstTxWarp>
        <a:spAutoFit/>
      </a:bodyPr>
      <a:lstStyle>
        <a:defPPr marL="0" marR="0" indent="0" algn="ctr" defTabSz="814388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82124" tIns="41061" rIns="82124" bIns="41061" numCol="1" anchor="ctr" anchorCtr="0" compatLnSpc="1">
        <a:prstTxWarp prst="textNoShape">
          <a:avLst/>
        </a:prstTxWarp>
        <a:spAutoFit/>
      </a:bodyPr>
      <a:lstStyle>
        <a:defPPr marL="0" marR="0" indent="0" algn="ctr" defTabSz="814388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PT-TMPLT-WHT_C 1">
        <a:dk1>
          <a:srgbClr val="000000"/>
        </a:dk1>
        <a:lt1>
          <a:srgbClr val="FFFFFF"/>
        </a:lt1>
        <a:dk2>
          <a:srgbClr val="0183B7"/>
        </a:dk2>
        <a:lt2>
          <a:srgbClr val="000000"/>
        </a:lt2>
        <a:accent1>
          <a:srgbClr val="0183B7"/>
        </a:accent1>
        <a:accent2>
          <a:srgbClr val="B21A1A"/>
        </a:accent2>
        <a:accent3>
          <a:srgbClr val="FFFFFF"/>
        </a:accent3>
        <a:accent4>
          <a:srgbClr val="000000"/>
        </a:accent4>
        <a:accent5>
          <a:srgbClr val="AAC1D8"/>
        </a:accent5>
        <a:accent6>
          <a:srgbClr val="A11616"/>
        </a:accent6>
        <a:hlink>
          <a:srgbClr val="83A2CF"/>
        </a:hlink>
        <a:folHlink>
          <a:srgbClr val="EFB52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NetAcad-4F_PPT-WHT_060408">
  <a:themeElements>
    <a:clrScheme name="Oct_2006_Cisco White Template 1">
      <a:dk1>
        <a:srgbClr val="000000"/>
      </a:dk1>
      <a:lt1>
        <a:srgbClr val="FFFFFF"/>
      </a:lt1>
      <a:dk2>
        <a:srgbClr val="0183B7"/>
      </a:dk2>
      <a:lt2>
        <a:srgbClr val="000000"/>
      </a:lt2>
      <a:accent1>
        <a:srgbClr val="0183B7"/>
      </a:accent1>
      <a:accent2>
        <a:srgbClr val="B21A1A"/>
      </a:accent2>
      <a:accent3>
        <a:srgbClr val="FFFFFF"/>
      </a:accent3>
      <a:accent4>
        <a:srgbClr val="000000"/>
      </a:accent4>
      <a:accent5>
        <a:srgbClr val="AAC1D8"/>
      </a:accent5>
      <a:accent6>
        <a:srgbClr val="A11616"/>
      </a:accent6>
      <a:hlink>
        <a:srgbClr val="83A2CF"/>
      </a:hlink>
      <a:folHlink>
        <a:srgbClr val="EFB525"/>
      </a:folHlink>
    </a:clrScheme>
    <a:fontScheme name="Oct_2006_Cisco White 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82124" tIns="41061" rIns="82124" bIns="41061" numCol="1" anchor="ctr" anchorCtr="0" compatLnSpc="1">
        <a:prstTxWarp prst="textNoShape">
          <a:avLst/>
        </a:prstTxWarp>
        <a:spAutoFit/>
      </a:bodyPr>
      <a:lstStyle>
        <a:defPPr marL="0" marR="0" indent="0" algn="ctr" defTabSz="814388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82124" tIns="41061" rIns="82124" bIns="41061" numCol="1" anchor="ctr" anchorCtr="0" compatLnSpc="1">
        <a:prstTxWarp prst="textNoShape">
          <a:avLst/>
        </a:prstTxWarp>
        <a:spAutoFit/>
      </a:bodyPr>
      <a:lstStyle>
        <a:defPPr marL="0" marR="0" indent="0" algn="ctr" defTabSz="814388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ct_2006_Cisco White Template 1">
        <a:dk1>
          <a:srgbClr val="000000"/>
        </a:dk1>
        <a:lt1>
          <a:srgbClr val="FFFFFF"/>
        </a:lt1>
        <a:dk2>
          <a:srgbClr val="0183B7"/>
        </a:dk2>
        <a:lt2>
          <a:srgbClr val="000000"/>
        </a:lt2>
        <a:accent1>
          <a:srgbClr val="0183B7"/>
        </a:accent1>
        <a:accent2>
          <a:srgbClr val="B21A1A"/>
        </a:accent2>
        <a:accent3>
          <a:srgbClr val="FFFFFF"/>
        </a:accent3>
        <a:accent4>
          <a:srgbClr val="000000"/>
        </a:accent4>
        <a:accent5>
          <a:srgbClr val="AAC1D8"/>
        </a:accent5>
        <a:accent6>
          <a:srgbClr val="A11616"/>
        </a:accent6>
        <a:hlink>
          <a:srgbClr val="83A2CF"/>
        </a:hlink>
        <a:folHlink>
          <a:srgbClr val="EFB52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28416</TotalTime>
  <Pages>28</Pages>
  <Words>1648</Words>
  <Application>Microsoft Office PowerPoint</Application>
  <PresentationFormat>On-screen Show (4:3)</PresentationFormat>
  <Paragraphs>297</Paragraphs>
  <Slides>35</Slides>
  <Notes>35</Notes>
  <HiddenSlides>2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35</vt:i4>
      </vt:variant>
    </vt:vector>
  </HeadingPairs>
  <TitlesOfParts>
    <vt:vector size="43" baseType="lpstr">
      <vt:lpstr>ＭＳ Ｐゴシック</vt:lpstr>
      <vt:lpstr>Arial</vt:lpstr>
      <vt:lpstr>Calibri</vt:lpstr>
      <vt:lpstr>Courier New</vt:lpstr>
      <vt:lpstr>Times New Roman</vt:lpstr>
      <vt:lpstr>Wingdings</vt:lpstr>
      <vt:lpstr>PPT-TMPLT-WHT_C</vt:lpstr>
      <vt:lpstr>NetAcad-4F_PPT-WHT_060408</vt:lpstr>
      <vt:lpstr>Chapter 5:  Switch Configuration</vt:lpstr>
      <vt:lpstr>Chapter 5 - Sections &amp; Objectives</vt:lpstr>
      <vt:lpstr>5.1 Basic Switch Configuration</vt:lpstr>
      <vt:lpstr>Configure a Switch with Initial Settings Switch Boot Sequence</vt:lpstr>
      <vt:lpstr>Configure a Switch with Initial Settings Switch Boot Sequence (cont.)</vt:lpstr>
      <vt:lpstr>Configure a Switch with Initial Settings Recovering From a System Crash</vt:lpstr>
      <vt:lpstr>Configure a Switch with Initial Settings Switch LED Indicators</vt:lpstr>
      <vt:lpstr>Configure a Switch with Initial Settings Preparing for Basic Switch Management</vt:lpstr>
      <vt:lpstr>Configure a Switch with Initial Settings Configuring Switch Management Access</vt:lpstr>
      <vt:lpstr>Configure a Switch with Initial Settings Configuring Switch Management Access (cont.)</vt:lpstr>
      <vt:lpstr>Configure a Switch with Initial Settings Configuring Switch Management Access (cont.)</vt:lpstr>
      <vt:lpstr>Configure Switch Ports Duplex Communication</vt:lpstr>
      <vt:lpstr>Configure Switch Ports Configure Switch Ports at the Physical Layer</vt:lpstr>
      <vt:lpstr>Configure Switch Ports Auto-MDIX (cont.)</vt:lpstr>
      <vt:lpstr>Configure Switch Ports Auto-MDIX (cont.)</vt:lpstr>
      <vt:lpstr>Configure Switch Ports Verifying Switch Port Configuration</vt:lpstr>
      <vt:lpstr>Configure Switch Ports Network Access Layer Issue</vt:lpstr>
      <vt:lpstr>Configure Switch Ports Network Access Layer Issue (cont.)</vt:lpstr>
      <vt:lpstr>Configure Switch Ports Troubleshooting Network Access Layer Issues</vt:lpstr>
      <vt:lpstr>5.2 Switch Security: Management and Implementation</vt:lpstr>
      <vt:lpstr>Secure Remote Access SSH Operation</vt:lpstr>
      <vt:lpstr>Secure Remote Access Configuring SSH</vt:lpstr>
      <vt:lpstr>Secure Remote Access Verifying SSH</vt:lpstr>
      <vt:lpstr>Secure Remote Access Verifying SSH (cont.)</vt:lpstr>
      <vt:lpstr>Switch Port Security Secure Unused Ports</vt:lpstr>
      <vt:lpstr>Switch Port Security Port Security: Operation</vt:lpstr>
      <vt:lpstr>Switch Port Security Port Security: Violation Modes</vt:lpstr>
      <vt:lpstr>Switch Port Security Port Security: Violation Modes (cont.)</vt:lpstr>
      <vt:lpstr>Switch Port Security Port Security: Configuring</vt:lpstr>
      <vt:lpstr>Switch Port Security Port Security: Verifying</vt:lpstr>
      <vt:lpstr>Switch Port Security Port Security: Verifying (cont.)</vt:lpstr>
      <vt:lpstr>Switch Port Security Ports in Error Disabled State</vt:lpstr>
      <vt:lpstr>Switch Port Security Ports in Error Disabled State (cont.)</vt:lpstr>
      <vt:lpstr>Section 5.1 Terms and Commands</vt:lpstr>
      <vt:lpstr>Section 5.2 Terms and Commands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ITE PC v4.0 Chapter 1</dc:title>
  <dc:creator>Karen Alderson</dc:creator>
  <cp:lastModifiedBy>carlos c</cp:lastModifiedBy>
  <cp:revision>1034</cp:revision>
  <cp:lastPrinted>1999-01-27T00:54:54Z</cp:lastPrinted>
  <dcterms:created xsi:type="dcterms:W3CDTF">2006-10-23T15:07:30Z</dcterms:created>
  <dcterms:modified xsi:type="dcterms:W3CDTF">2018-03-14T17:36:39Z</dcterms:modified>
</cp:coreProperties>
</file>