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50"/>
  </p:notesMasterIdLst>
  <p:handoutMasterIdLst>
    <p:handoutMasterId r:id="rId51"/>
  </p:handoutMasterIdLst>
  <p:sldIdLst>
    <p:sldId id="500" r:id="rId3"/>
    <p:sldId id="791" r:id="rId4"/>
    <p:sldId id="991" r:id="rId5"/>
    <p:sldId id="1051" r:id="rId6"/>
    <p:sldId id="1052" r:id="rId7"/>
    <p:sldId id="1080" r:id="rId8"/>
    <p:sldId id="1054" r:id="rId9"/>
    <p:sldId id="1081" r:id="rId10"/>
    <p:sldId id="1055" r:id="rId11"/>
    <p:sldId id="1056" r:id="rId12"/>
    <p:sldId id="1057" r:id="rId13"/>
    <p:sldId id="1058" r:id="rId14"/>
    <p:sldId id="1059" r:id="rId15"/>
    <p:sldId id="912" r:id="rId16"/>
    <p:sldId id="1089" r:id="rId17"/>
    <p:sldId id="1060" r:id="rId18"/>
    <p:sldId id="913" r:id="rId19"/>
    <p:sldId id="1061" r:id="rId20"/>
    <p:sldId id="1062" r:id="rId21"/>
    <p:sldId id="1082" r:id="rId22"/>
    <p:sldId id="1063" r:id="rId23"/>
    <p:sldId id="1083" r:id="rId24"/>
    <p:sldId id="1064" r:id="rId25"/>
    <p:sldId id="1084" r:id="rId26"/>
    <p:sldId id="1065" r:id="rId27"/>
    <p:sldId id="1085" r:id="rId28"/>
    <p:sldId id="1086" r:id="rId29"/>
    <p:sldId id="1087" r:id="rId30"/>
    <p:sldId id="1088" r:id="rId31"/>
    <p:sldId id="1070" r:id="rId32"/>
    <p:sldId id="1071" r:id="rId33"/>
    <p:sldId id="976" r:id="rId34"/>
    <p:sldId id="1073" r:id="rId35"/>
    <p:sldId id="1074" r:id="rId36"/>
    <p:sldId id="1090" r:id="rId37"/>
    <p:sldId id="1075" r:id="rId38"/>
    <p:sldId id="1091" r:id="rId39"/>
    <p:sldId id="1076" r:id="rId40"/>
    <p:sldId id="1077" r:id="rId41"/>
    <p:sldId id="1092" r:id="rId42"/>
    <p:sldId id="1093" r:id="rId43"/>
    <p:sldId id="1078" r:id="rId44"/>
    <p:sldId id="1094" r:id="rId45"/>
    <p:sldId id="1079" r:id="rId46"/>
    <p:sldId id="1095" r:id="rId47"/>
    <p:sldId id="1096" r:id="rId48"/>
    <p:sldId id="1050" r:id="rId49"/>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12" clrIdx="0"/>
  <p:cmAuthor id="1" name="Rodrigo Floriano" initials="R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autoAdjust="0"/>
    <p:restoredTop sz="89338" autoAdjust="0"/>
  </p:normalViewPr>
  <p:slideViewPr>
    <p:cSldViewPr snapToGrid="0">
      <p:cViewPr varScale="1">
        <p:scale>
          <a:sx n="79" d="100"/>
          <a:sy n="79" d="100"/>
        </p:scale>
        <p:origin x="1229" y="72"/>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3.xml"/><Relationship Id="rId3" Type="http://schemas.openxmlformats.org/officeDocument/2006/relationships/slide" Target="slides/slide5.xml"/><Relationship Id="rId21" Type="http://schemas.openxmlformats.org/officeDocument/2006/relationships/slide" Target="slides/slide24.xml"/><Relationship Id="rId34" Type="http://schemas.openxmlformats.org/officeDocument/2006/relationships/slide" Target="slides/slide38.xml"/><Relationship Id="rId42" Type="http://schemas.openxmlformats.org/officeDocument/2006/relationships/slide" Target="slides/slide47.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7.xml"/><Relationship Id="rId38" Type="http://schemas.openxmlformats.org/officeDocument/2006/relationships/slide" Target="slides/slide42.xml"/><Relationship Id="rId2" Type="http://schemas.openxmlformats.org/officeDocument/2006/relationships/slide" Target="slides/slide4.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3.xml"/><Relationship Id="rId41" Type="http://schemas.openxmlformats.org/officeDocument/2006/relationships/slide" Target="slides/slide45.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7.xml"/><Relationship Id="rId32" Type="http://schemas.openxmlformats.org/officeDocument/2006/relationships/slide" Target="slides/slide36.xml"/><Relationship Id="rId37" Type="http://schemas.openxmlformats.org/officeDocument/2006/relationships/slide" Target="slides/slide41.xml"/><Relationship Id="rId40" Type="http://schemas.openxmlformats.org/officeDocument/2006/relationships/slide" Target="slides/slide44.xml"/><Relationship Id="rId5" Type="http://schemas.openxmlformats.org/officeDocument/2006/relationships/slide" Target="slides/slide7.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40.xml"/><Relationship Id="rId10" Type="http://schemas.openxmlformats.org/officeDocument/2006/relationships/slide" Target="slides/slide12.xml"/><Relationship Id="rId19" Type="http://schemas.openxmlformats.org/officeDocument/2006/relationships/slide" Target="slides/slide22.xml"/><Relationship Id="rId31" Type="http://schemas.openxmlformats.org/officeDocument/2006/relationships/slide" Target="slides/slide35.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4.xml"/><Relationship Id="rId35"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pPr>
              <a:buFontTx/>
              <a:buNone/>
            </a:pPr>
            <a:r>
              <a:rPr lang="en-US" b="0" dirty="0"/>
              <a:t>Routing and Switching Essentials </a:t>
            </a:r>
            <a:r>
              <a:rPr lang="en-US" b="0" baseline="0" dirty="0"/>
              <a:t>v6.0</a:t>
            </a:r>
            <a:endParaRPr lang="en-US" b="0" dirty="0"/>
          </a:p>
          <a:p>
            <a:pPr>
              <a:buFontTx/>
              <a:buNone/>
            </a:pPr>
            <a:r>
              <a:rPr lang="en-US" sz="1200" dirty="0">
                <a:latin typeface="Arial" charset="0"/>
              </a:rPr>
              <a:t>Chapter 7: Access Control Lists</a:t>
            </a:r>
            <a:endParaRPr lang="en-GB" b="0" dirty="0"/>
          </a:p>
        </p:txBody>
      </p:sp>
    </p:spTree>
    <p:extLst>
      <p:ext uri="{BB962C8B-B14F-4D97-AF65-F5344CB8AC3E}">
        <p14:creationId xmlns:p14="http://schemas.microsoft.com/office/powerpoint/2010/main" val="47694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7.1 – </a:t>
            </a:r>
            <a:r>
              <a:rPr lang="en-US" sz="1200" dirty="0">
                <a:latin typeface="Arial" charset="0"/>
              </a:rPr>
              <a:t>ACL Operation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7.1.2 – Wildcard Masks</a:t>
            </a:r>
            <a:r>
              <a:rPr lang="en-US" baseline="0" dirty="0">
                <a:latin typeface="Arial" charset="0"/>
              </a:rPr>
              <a:t> in ACLs</a:t>
            </a:r>
            <a:endParaRPr lang="en-US" dirty="0"/>
          </a:p>
          <a:p>
            <a:pPr>
              <a:lnSpc>
                <a:spcPct val="80000"/>
              </a:lnSpc>
              <a:buFontTx/>
              <a:buNone/>
            </a:pPr>
            <a:r>
              <a:rPr lang="en-US" dirty="0">
                <a:latin typeface="Arial" charset="0"/>
              </a:rPr>
              <a:t>7.1.2.4 - Wildcard Mask Keywords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7.1 – </a:t>
            </a:r>
            <a:r>
              <a:rPr lang="en-US" sz="1200" dirty="0">
                <a:latin typeface="Arial" charset="0"/>
              </a:rPr>
              <a:t>ACL Operation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7.1.2 – Wildcard Masks</a:t>
            </a:r>
            <a:r>
              <a:rPr lang="en-US" baseline="0" dirty="0">
                <a:latin typeface="Arial" charset="0"/>
              </a:rPr>
              <a:t> in ACLs</a:t>
            </a:r>
            <a:endParaRPr lang="en-US" dirty="0"/>
          </a:p>
          <a:p>
            <a:pPr>
              <a:lnSpc>
                <a:spcPct val="80000"/>
              </a:lnSpc>
              <a:buFontTx/>
              <a:buNone/>
            </a:pPr>
            <a:r>
              <a:rPr lang="en-US" dirty="0">
                <a:latin typeface="Arial" charset="0"/>
              </a:rPr>
              <a:t>7.1.2.5 - Wildcard Mask Keyword Examples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7.1 – </a:t>
            </a:r>
            <a:r>
              <a:rPr lang="en-US" sz="1200" dirty="0">
                <a:latin typeface="Arial" charset="0"/>
              </a:rPr>
              <a:t>ACL Operation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7.1.3 – Guidelines for ACL Creation</a:t>
            </a:r>
            <a:endParaRPr lang="en-US" dirty="0"/>
          </a:p>
          <a:p>
            <a:pPr>
              <a:lnSpc>
                <a:spcPct val="80000"/>
              </a:lnSpc>
              <a:buFontTx/>
              <a:buNone/>
            </a:pPr>
            <a:r>
              <a:rPr lang="en-US" dirty="0">
                <a:latin typeface="Arial" charset="0"/>
              </a:rPr>
              <a:t>7.1.3.1 - General Guidelines for Creating ACLS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7.1 – </a:t>
            </a:r>
            <a:r>
              <a:rPr lang="en-US" sz="1200" dirty="0">
                <a:latin typeface="Arial" charset="0"/>
              </a:rPr>
              <a:t>ACL Operation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7.1.3 – Guidelines for ACL Creation</a:t>
            </a:r>
            <a:endParaRPr lang="en-US" dirty="0"/>
          </a:p>
          <a:p>
            <a:pPr>
              <a:lnSpc>
                <a:spcPct val="80000"/>
              </a:lnSpc>
              <a:buFontTx/>
              <a:buNone/>
            </a:pPr>
            <a:r>
              <a:rPr lang="en-US" dirty="0">
                <a:latin typeface="Arial" charset="0"/>
              </a:rPr>
              <a:t>7.1.3.2 - ACL Best Practices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7.1 – </a:t>
            </a:r>
            <a:r>
              <a:rPr lang="en-US" sz="1200" dirty="0">
                <a:latin typeface="Arial" charset="0"/>
              </a:rPr>
              <a:t>ACL Operation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7.1.4 – Guidelines for ACL</a:t>
            </a:r>
            <a:r>
              <a:rPr lang="en-US" baseline="0" dirty="0">
                <a:latin typeface="Arial" charset="0"/>
              </a:rPr>
              <a:t> Placement</a:t>
            </a:r>
            <a:endParaRPr lang="en-US" dirty="0"/>
          </a:p>
          <a:p>
            <a:pPr>
              <a:lnSpc>
                <a:spcPct val="80000"/>
              </a:lnSpc>
              <a:buFontTx/>
              <a:buNone/>
            </a:pPr>
            <a:r>
              <a:rPr lang="en-US" dirty="0">
                <a:latin typeface="Arial" charset="0"/>
              </a:rPr>
              <a:t>7.1.4.1 - Where to Place ACLs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7.1 – </a:t>
            </a:r>
            <a:r>
              <a:rPr lang="en-US" sz="1200" dirty="0">
                <a:latin typeface="Arial" charset="0"/>
              </a:rPr>
              <a:t>ACL Operation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7.1.4 – Guidelines for ACL</a:t>
            </a:r>
            <a:r>
              <a:rPr lang="en-US" baseline="0" dirty="0">
                <a:latin typeface="Arial" charset="0"/>
              </a:rPr>
              <a:t> Placement</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7.1.4.1 - Where to Place ACLs</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7.1 – </a:t>
            </a:r>
            <a:r>
              <a:rPr lang="en-US" sz="1200" dirty="0">
                <a:latin typeface="Arial" charset="0"/>
              </a:rPr>
              <a:t>ACL Operation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7.1.4 – Guidelines for ACL</a:t>
            </a:r>
            <a:r>
              <a:rPr lang="en-US" baseline="0" dirty="0">
                <a:latin typeface="Arial" charset="0"/>
              </a:rPr>
              <a:t> Placement</a:t>
            </a:r>
            <a:endParaRPr lang="en-US" dirty="0"/>
          </a:p>
          <a:p>
            <a:pPr>
              <a:lnSpc>
                <a:spcPct val="80000"/>
              </a:lnSpc>
              <a:buFontTx/>
              <a:buNone/>
            </a:pPr>
            <a:r>
              <a:rPr lang="en-US" dirty="0">
                <a:latin typeface="Arial" charset="0"/>
              </a:rPr>
              <a:t>7.1.4.2 - Standard ACL Placement</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17</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Routing</a:t>
            </a:r>
            <a:r>
              <a:rPr lang="en-US" b="0" baseline="0" dirty="0"/>
              <a:t> and Switching Essentials v6.0</a:t>
            </a:r>
            <a:endParaRPr lang="en-US" b="0" dirty="0"/>
          </a:p>
          <a:p>
            <a:pPr>
              <a:buFontTx/>
              <a:buNone/>
            </a:pPr>
            <a:r>
              <a:rPr lang="en-US" sz="1200" b="0" dirty="0"/>
              <a:t>Chapter 7: VLANs</a:t>
            </a:r>
            <a:endParaRPr lang="en-GB" b="0" dirty="0"/>
          </a:p>
        </p:txBody>
      </p:sp>
    </p:spTree>
    <p:extLst>
      <p:ext uri="{BB962C8B-B14F-4D97-AF65-F5344CB8AC3E}">
        <p14:creationId xmlns:p14="http://schemas.microsoft.com/office/powerpoint/2010/main" val="2196270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7.2 – </a:t>
            </a:r>
            <a:r>
              <a:rPr lang="en-US" sz="1200" dirty="0">
                <a:latin typeface="Arial" charset="0"/>
              </a:rPr>
              <a:t>Standard IPv4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7.2.1 – Configure Standard IPv4 ACLs</a:t>
            </a:r>
            <a:endParaRPr lang="en-US" dirty="0"/>
          </a:p>
          <a:p>
            <a:pPr>
              <a:lnSpc>
                <a:spcPct val="80000"/>
              </a:lnSpc>
              <a:buFontTx/>
              <a:buNone/>
            </a:pPr>
            <a:r>
              <a:rPr lang="en-US" dirty="0">
                <a:latin typeface="Arial" charset="0"/>
              </a:rPr>
              <a:t>7.2.1.1 - Numbered Standard IPv4 ACL Syntax</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7.2 – </a:t>
            </a:r>
            <a:r>
              <a:rPr lang="en-US" sz="1200" dirty="0">
                <a:latin typeface="Arial" charset="0"/>
              </a:rPr>
              <a:t>Standard IPv4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7.2.1 – Configure Standard IPv4 ACLs</a:t>
            </a:r>
            <a:endParaRPr lang="en-US" dirty="0"/>
          </a:p>
          <a:p>
            <a:pPr>
              <a:lnSpc>
                <a:spcPct val="80000"/>
              </a:lnSpc>
              <a:buFontTx/>
              <a:buNone/>
            </a:pPr>
            <a:r>
              <a:rPr lang="en-US" dirty="0">
                <a:latin typeface="Arial" charset="0"/>
              </a:rPr>
              <a:t>7.2.1.2 - Applying Standard IPv4 ACLs to Interfaces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baseline="0" dirty="0"/>
              <a:t>Routing and Switching Essentials v6.0</a:t>
            </a:r>
            <a:endParaRPr lang="en-US" b="0" dirty="0"/>
          </a:p>
          <a:p>
            <a:pPr>
              <a:buFontTx/>
              <a:buNone/>
            </a:pPr>
            <a:r>
              <a:rPr lang="en-US" sz="1200" b="0" dirty="0"/>
              <a:t>Chapter 7: Access Control Lists</a:t>
            </a:r>
            <a:endParaRPr lang="en-GB" b="0" dirty="0"/>
          </a:p>
        </p:txBody>
      </p:sp>
    </p:spTree>
    <p:extLst>
      <p:ext uri="{BB962C8B-B14F-4D97-AF65-F5344CB8AC3E}">
        <p14:creationId xmlns:p14="http://schemas.microsoft.com/office/powerpoint/2010/main" val="2867733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7.2 – </a:t>
            </a:r>
            <a:r>
              <a:rPr lang="en-US" sz="1200" dirty="0">
                <a:latin typeface="Arial" charset="0"/>
              </a:rPr>
              <a:t>Standard IPv4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7.2.1 – Configure Standard IPv4 ACLs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7.2.1.2 - Applying Standard IPv4 ACLs to Interfaces</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7.2 – </a:t>
            </a:r>
            <a:r>
              <a:rPr lang="en-US" sz="1200" dirty="0">
                <a:latin typeface="Arial" charset="0"/>
              </a:rPr>
              <a:t>Standard IPv4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7.2.1 – Configure Standard IPv4 ACLs</a:t>
            </a:r>
            <a:endParaRPr lang="en-US" dirty="0"/>
          </a:p>
          <a:p>
            <a:pPr>
              <a:lnSpc>
                <a:spcPct val="80000"/>
              </a:lnSpc>
              <a:buFontTx/>
              <a:buNone/>
            </a:pPr>
            <a:r>
              <a:rPr lang="en-US" dirty="0">
                <a:latin typeface="Arial" charset="0"/>
              </a:rPr>
              <a:t>7.2.1.3 - Numbered Standard IPv4 ACL Examples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7.2 – </a:t>
            </a:r>
            <a:r>
              <a:rPr lang="en-US" sz="1200" dirty="0">
                <a:latin typeface="Arial" charset="0"/>
              </a:rPr>
              <a:t>Standard IPv4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7.2.1 – Configure Standard IPv4 ACLs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7.2.1.3 - Numbered Standard IPv4 ACL Examples</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7.2 – </a:t>
            </a:r>
            <a:r>
              <a:rPr lang="en-US" sz="1200" dirty="0">
                <a:latin typeface="Arial" charset="0"/>
              </a:rPr>
              <a:t>Standard IPv4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7.2.1 – Configure Standard IPv4 ACLs</a:t>
            </a:r>
            <a:endParaRPr lang="en-US" dirty="0"/>
          </a:p>
          <a:p>
            <a:pPr>
              <a:lnSpc>
                <a:spcPct val="80000"/>
              </a:lnSpc>
              <a:buFontTx/>
              <a:buNone/>
            </a:pPr>
            <a:r>
              <a:rPr lang="en-US" dirty="0">
                <a:latin typeface="Arial" charset="0"/>
              </a:rPr>
              <a:t>7.2.1.4 - Named Standard IPv4 ACL Syntax</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7.2 – </a:t>
            </a:r>
            <a:r>
              <a:rPr lang="en-US" sz="1200" dirty="0">
                <a:latin typeface="Arial" charset="0"/>
              </a:rPr>
              <a:t>Standard IPv4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7.2.1 – Configure Standard IPv4 ACLs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7.2.1.4 - Named Standard IPv4 ACL Syntax</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7.2 – </a:t>
            </a:r>
            <a:r>
              <a:rPr lang="en-US" sz="1200" dirty="0">
                <a:latin typeface="Arial" charset="0"/>
              </a:rPr>
              <a:t>Standard IPv4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7.2.2 – Modify IPv4</a:t>
            </a:r>
            <a:r>
              <a:rPr lang="en-US" baseline="0" dirty="0">
                <a:latin typeface="Arial" charset="0"/>
              </a:rPr>
              <a:t> ACLs</a:t>
            </a:r>
            <a:endParaRPr lang="en-US" dirty="0"/>
          </a:p>
          <a:p>
            <a:pPr>
              <a:lnSpc>
                <a:spcPct val="80000"/>
              </a:lnSpc>
              <a:buFontTx/>
              <a:buNone/>
            </a:pPr>
            <a:r>
              <a:rPr lang="en-US" dirty="0">
                <a:latin typeface="Arial" charset="0"/>
              </a:rPr>
              <a:t>7.2.2.1 - Method 1 – Use a Text Editor</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7.2 – </a:t>
            </a:r>
            <a:r>
              <a:rPr lang="en-US" sz="1200" dirty="0">
                <a:latin typeface="Arial" charset="0"/>
              </a:rPr>
              <a:t>Standard IPv4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7.2.2 – Modify IPv4</a:t>
            </a:r>
            <a:r>
              <a:rPr lang="en-US" baseline="0" dirty="0">
                <a:latin typeface="Arial" charset="0"/>
              </a:rPr>
              <a:t> ACLs</a:t>
            </a:r>
            <a:endParaRPr lang="en-US" dirty="0"/>
          </a:p>
          <a:p>
            <a:pPr>
              <a:lnSpc>
                <a:spcPct val="80000"/>
              </a:lnSpc>
              <a:buFontTx/>
              <a:buNone/>
            </a:pPr>
            <a:r>
              <a:rPr lang="en-US" dirty="0">
                <a:latin typeface="Arial" charset="0"/>
              </a:rPr>
              <a:t>7.2.2.2 - Method 2 – Use Sequence Numbers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7.2 – </a:t>
            </a:r>
            <a:r>
              <a:rPr lang="en-US" sz="1200" dirty="0">
                <a:latin typeface="Arial" charset="0"/>
              </a:rPr>
              <a:t>Standard IPv4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7.2.2 – Modify IPv4</a:t>
            </a:r>
            <a:r>
              <a:rPr lang="en-US" baseline="0" dirty="0">
                <a:latin typeface="Arial" charset="0"/>
              </a:rPr>
              <a:t> ACLs</a:t>
            </a:r>
            <a:endParaRPr lang="en-US" dirty="0"/>
          </a:p>
          <a:p>
            <a:pPr>
              <a:lnSpc>
                <a:spcPct val="80000"/>
              </a:lnSpc>
              <a:buFontTx/>
              <a:buNone/>
            </a:pPr>
            <a:r>
              <a:rPr lang="en-US" dirty="0">
                <a:latin typeface="Arial" charset="0"/>
              </a:rPr>
              <a:t>7.2.2.3 - Editing Standard Named ACLs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7.2 – </a:t>
            </a:r>
            <a:r>
              <a:rPr lang="en-US" sz="1200" dirty="0">
                <a:latin typeface="Arial" charset="0"/>
              </a:rPr>
              <a:t>Standard IPv4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7.2.2 – Modify IPv4</a:t>
            </a:r>
            <a:r>
              <a:rPr lang="en-US" baseline="0" dirty="0">
                <a:latin typeface="Arial" charset="0"/>
              </a:rPr>
              <a:t> ACLs</a:t>
            </a:r>
            <a:endParaRPr lang="en-US" dirty="0"/>
          </a:p>
          <a:p>
            <a:pPr>
              <a:lnSpc>
                <a:spcPct val="80000"/>
              </a:lnSpc>
              <a:buFontTx/>
              <a:buNone/>
            </a:pPr>
            <a:r>
              <a:rPr lang="en-US" dirty="0">
                <a:latin typeface="Arial" charset="0"/>
              </a:rPr>
              <a:t>7.2.2.4 - Verifying ACLs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7.2 – </a:t>
            </a:r>
            <a:r>
              <a:rPr lang="en-US" sz="1200" dirty="0">
                <a:latin typeface="Arial" charset="0"/>
              </a:rPr>
              <a:t>Standard IPv4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7.2.2 – Modify IPv4</a:t>
            </a:r>
            <a:r>
              <a:rPr lang="en-US" baseline="0" dirty="0">
                <a:latin typeface="Arial" charset="0"/>
              </a:rPr>
              <a:t> ACLs</a:t>
            </a:r>
            <a:endParaRPr lang="en-US" dirty="0"/>
          </a:p>
          <a:p>
            <a:pPr>
              <a:lnSpc>
                <a:spcPct val="80000"/>
              </a:lnSpc>
              <a:buFontTx/>
              <a:buNone/>
            </a:pPr>
            <a:r>
              <a:rPr lang="en-US" dirty="0">
                <a:latin typeface="Arial" charset="0"/>
              </a:rPr>
              <a:t>7.2.2.5 - ACL Statistics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7.1 – </a:t>
            </a:r>
            <a:r>
              <a:rPr lang="en-US" sz="1200" dirty="0">
                <a:latin typeface="Arial" charset="0"/>
              </a:rPr>
              <a:t>ACL Operation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7.1.1 – Purpose of ACLs</a:t>
            </a:r>
            <a:endParaRPr lang="en-US" dirty="0"/>
          </a:p>
          <a:p>
            <a:pPr>
              <a:lnSpc>
                <a:spcPct val="80000"/>
              </a:lnSpc>
              <a:buFontTx/>
              <a:buNone/>
            </a:pPr>
            <a:r>
              <a:rPr lang="en-US" dirty="0">
                <a:latin typeface="Arial" charset="0"/>
              </a:rPr>
              <a:t>7.1.1.1 – What is an ACL?</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7.2 – </a:t>
            </a:r>
            <a:r>
              <a:rPr lang="en-US" sz="1200" dirty="0">
                <a:latin typeface="Arial" charset="0"/>
              </a:rPr>
              <a:t>Standard IPv4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7.2.3 – Securing</a:t>
            </a:r>
            <a:r>
              <a:rPr lang="en-US" baseline="0" dirty="0">
                <a:latin typeface="Arial" charset="0"/>
              </a:rPr>
              <a:t> VTY Ports with a Standard IPv4 ACL</a:t>
            </a:r>
            <a:endParaRPr lang="en-US" dirty="0"/>
          </a:p>
          <a:p>
            <a:pPr>
              <a:lnSpc>
                <a:spcPct val="80000"/>
              </a:lnSpc>
              <a:buFontTx/>
              <a:buNone/>
            </a:pPr>
            <a:r>
              <a:rPr lang="en-US" dirty="0">
                <a:latin typeface="Arial" charset="0"/>
              </a:rPr>
              <a:t>7.2.3.1 - The access-class Command</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7.2 – </a:t>
            </a:r>
            <a:r>
              <a:rPr lang="en-US" sz="1200" dirty="0">
                <a:latin typeface="Arial" charset="0"/>
              </a:rPr>
              <a:t>Standard IPv4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7.2.3 – Securing</a:t>
            </a:r>
            <a:r>
              <a:rPr lang="en-US" baseline="0" dirty="0">
                <a:latin typeface="Arial" charset="0"/>
              </a:rPr>
              <a:t> VTY Ports with a Standard IPv4 ACL</a:t>
            </a:r>
            <a:endParaRPr lang="en-US" dirty="0"/>
          </a:p>
          <a:p>
            <a:pPr>
              <a:lnSpc>
                <a:spcPct val="80000"/>
              </a:lnSpc>
              <a:buFontTx/>
              <a:buNone/>
            </a:pPr>
            <a:r>
              <a:rPr lang="en-US" dirty="0">
                <a:latin typeface="Arial" charset="0"/>
              </a:rPr>
              <a:t>7.2.3.2</a:t>
            </a:r>
            <a:r>
              <a:rPr lang="en-US" baseline="0" dirty="0">
                <a:latin typeface="Arial" charset="0"/>
              </a:rPr>
              <a:t> - </a:t>
            </a:r>
            <a:r>
              <a:rPr lang="en-US" dirty="0">
                <a:latin typeface="Arial" charset="0"/>
              </a:rPr>
              <a:t>Verifying the VTY Port is Secured</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Routing and Switching Essentials </a:t>
            </a:r>
            <a:r>
              <a:rPr lang="en-US" b="0" baseline="0" dirty="0"/>
              <a:t>v6.0</a:t>
            </a:r>
            <a:endParaRPr lang="en-US" b="0" dirty="0"/>
          </a:p>
          <a:p>
            <a:pPr>
              <a:buFontTx/>
              <a:buNone/>
            </a:pPr>
            <a:r>
              <a:rPr lang="en-US" sz="1200" b="0" dirty="0"/>
              <a:t>Chapter 7: Access Control Lists</a:t>
            </a:r>
            <a:endParaRPr lang="en-GB" b="0" dirty="0"/>
          </a:p>
        </p:txBody>
      </p:sp>
    </p:spTree>
    <p:extLst>
      <p:ext uri="{BB962C8B-B14F-4D97-AF65-F5344CB8AC3E}">
        <p14:creationId xmlns:p14="http://schemas.microsoft.com/office/powerpoint/2010/main" val="2882555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7.3 – </a:t>
            </a:r>
            <a:r>
              <a:rPr lang="en-US" sz="1200" dirty="0">
                <a:latin typeface="Arial" charset="0"/>
              </a:rPr>
              <a:t>Troubleshoot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7.3.1 – Processing Packets</a:t>
            </a:r>
            <a:r>
              <a:rPr lang="en-US" baseline="0" dirty="0">
                <a:latin typeface="Arial" charset="0"/>
              </a:rPr>
              <a:t> with ACLs</a:t>
            </a:r>
            <a:endParaRPr lang="en-US" dirty="0"/>
          </a:p>
          <a:p>
            <a:pPr>
              <a:lnSpc>
                <a:spcPct val="80000"/>
              </a:lnSpc>
              <a:buFontTx/>
              <a:buNone/>
            </a:pPr>
            <a:r>
              <a:rPr lang="en-US" dirty="0">
                <a:latin typeface="Arial" charset="0"/>
              </a:rPr>
              <a:t>7.3.1.1 - The Implicit Deny Any</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7.3 – </a:t>
            </a:r>
            <a:r>
              <a:rPr lang="en-US" sz="1200" dirty="0">
                <a:latin typeface="Arial" charset="0"/>
              </a:rPr>
              <a:t>Troubleshoot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7.3.1 – Processing Packets</a:t>
            </a:r>
            <a:r>
              <a:rPr lang="en-US" baseline="0" dirty="0">
                <a:latin typeface="Arial" charset="0"/>
              </a:rPr>
              <a:t> with ACLs</a:t>
            </a:r>
            <a:endParaRPr lang="en-US" dirty="0"/>
          </a:p>
          <a:p>
            <a:pPr>
              <a:lnSpc>
                <a:spcPct val="80000"/>
              </a:lnSpc>
              <a:buFontTx/>
              <a:buNone/>
            </a:pPr>
            <a:r>
              <a:rPr lang="en-US" dirty="0">
                <a:latin typeface="Arial" charset="0"/>
              </a:rPr>
              <a:t>7.3.1.2 - The Order of ACEs in an ACL</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7.3 – </a:t>
            </a:r>
            <a:r>
              <a:rPr lang="en-US" sz="1200" dirty="0">
                <a:latin typeface="Arial" charset="0"/>
              </a:rPr>
              <a:t>Troubleshoot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7.3.1 – Processing Packets</a:t>
            </a:r>
            <a:r>
              <a:rPr lang="en-US" baseline="0" dirty="0">
                <a:latin typeface="Arial" charset="0"/>
              </a:rPr>
              <a:t> with ACLs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7.3.1.2 - The Order of ACEs in an ACL</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7.3 – </a:t>
            </a:r>
            <a:r>
              <a:rPr lang="en-US" sz="1200" dirty="0">
                <a:latin typeface="Arial" charset="0"/>
              </a:rPr>
              <a:t>Troubleshoot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7.3.1 – Processing Packets</a:t>
            </a:r>
            <a:r>
              <a:rPr lang="en-US" baseline="0" dirty="0">
                <a:latin typeface="Arial" charset="0"/>
              </a:rPr>
              <a:t> with ACLs</a:t>
            </a:r>
            <a:endParaRPr lang="en-US" dirty="0"/>
          </a:p>
          <a:p>
            <a:pPr>
              <a:lnSpc>
                <a:spcPct val="80000"/>
              </a:lnSpc>
              <a:buFontTx/>
              <a:buNone/>
            </a:pPr>
            <a:r>
              <a:rPr lang="en-US" dirty="0">
                <a:latin typeface="Arial" charset="0"/>
              </a:rPr>
              <a:t>7.3.1.3 - Cisco IOS Reorders Standard ACLs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7.3 – </a:t>
            </a:r>
            <a:r>
              <a:rPr lang="en-US" sz="1200" dirty="0">
                <a:latin typeface="Arial" charset="0"/>
              </a:rPr>
              <a:t>Troubleshoot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7.3.1 – Processing Packets</a:t>
            </a:r>
            <a:r>
              <a:rPr lang="en-US" baseline="0" dirty="0">
                <a:latin typeface="Arial" charset="0"/>
              </a:rPr>
              <a:t> with ACLs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7.3.1.3 - Cisco IOS Reorders Standard ACLs (cont.)</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7.3 – </a:t>
            </a:r>
            <a:r>
              <a:rPr lang="en-US" sz="1200" dirty="0">
                <a:latin typeface="Arial" charset="0"/>
              </a:rPr>
              <a:t>Troubleshoot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7.3.1 – Processing Packets</a:t>
            </a:r>
            <a:r>
              <a:rPr lang="en-US" baseline="0" dirty="0">
                <a:latin typeface="Arial" charset="0"/>
              </a:rPr>
              <a:t> with ACLs</a:t>
            </a:r>
            <a:endParaRPr lang="en-US" dirty="0"/>
          </a:p>
          <a:p>
            <a:pPr>
              <a:lnSpc>
                <a:spcPct val="80000"/>
              </a:lnSpc>
              <a:buFontTx/>
              <a:buNone/>
            </a:pPr>
            <a:r>
              <a:rPr lang="en-US" dirty="0">
                <a:latin typeface="Arial" charset="0"/>
              </a:rPr>
              <a:t>7.3.1 - Routing Processes and ACLs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7.3 – </a:t>
            </a:r>
            <a:r>
              <a:rPr lang="en-US" sz="1200" dirty="0">
                <a:latin typeface="Arial" charset="0"/>
              </a:rPr>
              <a:t>Troubleshoot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7.3.2 – Common Standard IPv4</a:t>
            </a:r>
            <a:r>
              <a:rPr lang="en-US" baseline="0" dirty="0">
                <a:latin typeface="Arial" charset="0"/>
              </a:rPr>
              <a:t> ACL Errors</a:t>
            </a:r>
            <a:endParaRPr lang="en-US" dirty="0"/>
          </a:p>
          <a:p>
            <a:pPr>
              <a:lnSpc>
                <a:spcPct val="80000"/>
              </a:lnSpc>
              <a:buFontTx/>
              <a:buNone/>
            </a:pPr>
            <a:r>
              <a:rPr lang="en-US" dirty="0">
                <a:latin typeface="Arial" charset="0"/>
              </a:rPr>
              <a:t>7.3.2.1 - Troubleshooting Standard IPv4 ACLs – Example 1</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7.1 – </a:t>
            </a:r>
            <a:r>
              <a:rPr lang="en-US" sz="1200" dirty="0">
                <a:latin typeface="Arial" charset="0"/>
              </a:rPr>
              <a:t>ACL Operation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7.1.1 – Purpose of ACLs</a:t>
            </a:r>
            <a:endParaRPr lang="en-US" dirty="0"/>
          </a:p>
          <a:p>
            <a:pPr>
              <a:lnSpc>
                <a:spcPct val="80000"/>
              </a:lnSpc>
              <a:buFontTx/>
              <a:buNone/>
            </a:pPr>
            <a:r>
              <a:rPr lang="en-US" dirty="0">
                <a:latin typeface="Arial" charset="0"/>
              </a:rPr>
              <a:t>7.1.1.2 – Packet Filtering</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7.3 – </a:t>
            </a:r>
            <a:r>
              <a:rPr lang="en-US" sz="1200" dirty="0">
                <a:latin typeface="Arial" charset="0"/>
              </a:rPr>
              <a:t>Troubleshoot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7.3.2 – Common Standard IPv4</a:t>
            </a:r>
            <a:r>
              <a:rPr lang="en-US" baseline="0" dirty="0">
                <a:latin typeface="Arial" charset="0"/>
              </a:rPr>
              <a:t> ACL Errors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7.3.2.1 - Troubleshooting Standard IPv4 ACLs – Example 1 (cont.)</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7.3 – </a:t>
            </a:r>
            <a:r>
              <a:rPr lang="en-US" sz="1200" dirty="0">
                <a:latin typeface="Arial" charset="0"/>
              </a:rPr>
              <a:t>Troubleshoot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7.3.2 – Common Standard IPv4</a:t>
            </a:r>
            <a:r>
              <a:rPr lang="en-US" baseline="0" dirty="0">
                <a:latin typeface="Arial" charset="0"/>
              </a:rPr>
              <a:t> ACL Errors</a:t>
            </a:r>
            <a:endParaRPr lang="en-US" dirty="0"/>
          </a:p>
          <a:p>
            <a:pPr>
              <a:lnSpc>
                <a:spcPct val="80000"/>
              </a:lnSpc>
              <a:buFontTx/>
              <a:buNone/>
            </a:pPr>
            <a:r>
              <a:rPr lang="en-US" dirty="0">
                <a:latin typeface="Arial" charset="0"/>
              </a:rPr>
              <a:t>7.3.2.2 - Troubleshooting Standard IPv4 ACLs – Example 2</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7.3 – </a:t>
            </a:r>
            <a:r>
              <a:rPr lang="en-US" sz="1200" dirty="0">
                <a:latin typeface="Arial" charset="0"/>
              </a:rPr>
              <a:t>Troubleshoot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7.3.2 – Common Standard IPv4</a:t>
            </a:r>
            <a:r>
              <a:rPr lang="en-US" baseline="0" dirty="0">
                <a:latin typeface="Arial" charset="0"/>
              </a:rPr>
              <a:t> ACL Errors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7.3.2.2 - Troubleshooting Standard IPv4 ACLs – Example 2 (cont.)</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7.3 – </a:t>
            </a:r>
            <a:r>
              <a:rPr lang="en-US" sz="1200" dirty="0">
                <a:latin typeface="Arial" charset="0"/>
              </a:rPr>
              <a:t>Troubleshoot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7.3.2 – Common Standard IPv4</a:t>
            </a:r>
            <a:r>
              <a:rPr lang="en-US" baseline="0" dirty="0">
                <a:latin typeface="Arial" charset="0"/>
              </a:rPr>
              <a:t> ACL Errors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7.3.2.2 - Troubleshooting Standard IPv4 ACLs – Example 2 (cont.)</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7.3 – </a:t>
            </a:r>
            <a:r>
              <a:rPr lang="en-US" sz="1200" dirty="0">
                <a:latin typeface="Arial" charset="0"/>
              </a:rPr>
              <a:t>Troubleshoot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7.3.2 – Common Standard IPv4</a:t>
            </a:r>
            <a:r>
              <a:rPr lang="en-US" baseline="0" dirty="0">
                <a:latin typeface="Arial" charset="0"/>
              </a:rPr>
              <a:t> ACL Errors</a:t>
            </a:r>
            <a:endParaRPr lang="en-US" dirty="0"/>
          </a:p>
          <a:p>
            <a:pPr>
              <a:lnSpc>
                <a:spcPct val="80000"/>
              </a:lnSpc>
              <a:buFontTx/>
              <a:buNone/>
            </a:pPr>
            <a:r>
              <a:rPr lang="en-US" dirty="0">
                <a:latin typeface="Arial" charset="0"/>
              </a:rPr>
              <a:t>7.3.2.3 - Troubleshooting Standard IPv4 ACLs – Example 3</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sz="1200" kern="1200" dirty="0">
                <a:solidFill>
                  <a:schemeClr val="tx1"/>
                </a:solidFill>
                <a:latin typeface="Arial" charset="0"/>
                <a:ea typeface="ＭＳ Ｐゴシック" charset="0"/>
                <a:cs typeface="ＭＳ Ｐゴシック" charset="0"/>
              </a:rPr>
              <a:t>7.3 – </a:t>
            </a:r>
            <a:r>
              <a:rPr lang="en-US" sz="1200" dirty="0">
                <a:latin typeface="Arial" charset="0"/>
              </a:rPr>
              <a:t>Troubleshoot ACLs</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7.3.2 – Common Standard IPv4</a:t>
            </a:r>
            <a:r>
              <a:rPr lang="en-US" baseline="0" dirty="0">
                <a:latin typeface="Arial" charset="0"/>
              </a:rPr>
              <a:t> ACL Errors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7.3.2.3 - Troubleshooting Standard IPv4 ACLs – Example 3 (cont.)</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46</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0" dirty="0"/>
              <a:t>Cisco Networking Academy Program</a:t>
            </a:r>
          </a:p>
          <a:p>
            <a:pPr>
              <a:buFontTx/>
              <a:buNone/>
            </a:pPr>
            <a:r>
              <a:rPr lang="en-US" b="0" dirty="0"/>
              <a:t>Routing and Switching Essentials </a:t>
            </a:r>
            <a:r>
              <a:rPr lang="en-US" b="0" baseline="0" dirty="0"/>
              <a:t>v6.0</a:t>
            </a:r>
            <a:endParaRPr lang="en-US" b="0" dirty="0"/>
          </a:p>
          <a:p>
            <a:pPr>
              <a:buFontTx/>
              <a:buNone/>
            </a:pPr>
            <a:r>
              <a:rPr lang="en-US" sz="1200" b="0" dirty="0"/>
              <a:t>Chapter 7: Access Control Lists</a:t>
            </a:r>
            <a:endParaRPr lang="en-GB" b="0" dirty="0"/>
          </a:p>
        </p:txBody>
      </p:sp>
    </p:spTree>
    <p:extLst>
      <p:ext uri="{BB962C8B-B14F-4D97-AF65-F5344CB8AC3E}">
        <p14:creationId xmlns:p14="http://schemas.microsoft.com/office/powerpoint/2010/main" val="28825558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47</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3880524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7.1 – </a:t>
            </a:r>
            <a:r>
              <a:rPr lang="en-US" sz="1200" dirty="0">
                <a:latin typeface="Arial" charset="0"/>
              </a:rPr>
              <a:t>ACL Operation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7.1.1 – Purpose of ACLs</a:t>
            </a:r>
            <a:endParaRPr lang="en-US" dirty="0"/>
          </a:p>
          <a:p>
            <a:pPr>
              <a:lnSpc>
                <a:spcPct val="80000"/>
              </a:lnSpc>
              <a:buFontTx/>
              <a:buNone/>
            </a:pPr>
            <a:r>
              <a:rPr lang="en-US" dirty="0">
                <a:latin typeface="Arial" charset="0"/>
              </a:rPr>
              <a:t>7.1.1.3 – ACL Operation</a:t>
            </a:r>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7.1 – </a:t>
            </a:r>
            <a:r>
              <a:rPr lang="en-US" sz="1200" dirty="0">
                <a:latin typeface="Arial" charset="0"/>
              </a:rPr>
              <a:t>ACL Operation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7.1.2 – Wildcard Masks</a:t>
            </a:r>
            <a:r>
              <a:rPr lang="en-US" baseline="0" dirty="0">
                <a:latin typeface="Arial" charset="0"/>
              </a:rPr>
              <a:t> in ACLs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7.1.2.1 – Introducing ACL Wildcard Masking (cont.)</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7.1 – </a:t>
            </a:r>
            <a:r>
              <a:rPr lang="en-US" sz="1200" dirty="0">
                <a:latin typeface="Arial" charset="0"/>
              </a:rPr>
              <a:t>ACL Operation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7.1.2 – Wildcard Masks</a:t>
            </a:r>
            <a:r>
              <a:rPr lang="en-US" baseline="0" dirty="0">
                <a:latin typeface="Arial" charset="0"/>
              </a:rPr>
              <a:t> in ACLs</a:t>
            </a:r>
            <a:endParaRPr lang="en-US" dirty="0"/>
          </a:p>
          <a:p>
            <a:pPr>
              <a:lnSpc>
                <a:spcPct val="80000"/>
              </a:lnSpc>
              <a:buFontTx/>
              <a:buNone/>
            </a:pPr>
            <a:r>
              <a:rPr lang="en-US" dirty="0">
                <a:latin typeface="Arial" charset="0"/>
              </a:rPr>
              <a:t>7.1.2.2 - Wildcard Mask Examples</a:t>
            </a: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7.1 – </a:t>
            </a:r>
            <a:r>
              <a:rPr lang="en-US" sz="1200" dirty="0">
                <a:latin typeface="Arial" charset="0"/>
              </a:rPr>
              <a:t>ACL Operation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7.1.2 – Wildcard Masks</a:t>
            </a:r>
            <a:r>
              <a:rPr lang="en-US" baseline="0" dirty="0">
                <a:latin typeface="Arial" charset="0"/>
              </a:rPr>
              <a:t> in ACLs</a:t>
            </a:r>
            <a:endParaRPr lang="en-US" dirty="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a:latin typeface="Arial" charset="0"/>
              </a:rPr>
              <a:t>7.1.2.2 - Wildcard Mask Examples</a:t>
            </a:r>
            <a:endParaRPr lang="en-US" dirty="0"/>
          </a:p>
          <a:p>
            <a:pPr>
              <a:lnSpc>
                <a:spcPct val="80000"/>
              </a:lnSpc>
              <a:buFontTx/>
              <a:buNone/>
            </a:pPr>
            <a:endParaRPr lang="en-US" dirty="0"/>
          </a:p>
        </p:txBody>
      </p:sp>
    </p:spTree>
    <p:extLst>
      <p:ext uri="{BB962C8B-B14F-4D97-AF65-F5344CB8AC3E}">
        <p14:creationId xmlns:p14="http://schemas.microsoft.com/office/powerpoint/2010/main" val="1504448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7.1 – </a:t>
            </a:r>
            <a:r>
              <a:rPr lang="en-US" sz="1200" dirty="0">
                <a:latin typeface="Arial" charset="0"/>
              </a:rPr>
              <a:t>ACL Operation</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7.1.2 – Wildcard Masks</a:t>
            </a:r>
            <a:r>
              <a:rPr lang="en-US" baseline="0" dirty="0">
                <a:latin typeface="Arial" charset="0"/>
              </a:rPr>
              <a:t> in ACLs</a:t>
            </a:r>
            <a:endParaRPr lang="en-US" dirty="0"/>
          </a:p>
          <a:p>
            <a:pPr>
              <a:lnSpc>
                <a:spcPct val="80000"/>
              </a:lnSpc>
              <a:buFontTx/>
              <a:buNone/>
            </a:pPr>
            <a:r>
              <a:rPr lang="en-US" dirty="0">
                <a:latin typeface="Arial" charset="0"/>
              </a:rPr>
              <a:t>7.1.2.3 - Calculating the Wildcard Mask</a:t>
            </a:r>
            <a:endParaRPr lang="en-US" dirty="0"/>
          </a:p>
        </p:txBody>
      </p:sp>
    </p:spTree>
    <p:extLst>
      <p:ext uri="{BB962C8B-B14F-4D97-AF65-F5344CB8AC3E}">
        <p14:creationId xmlns:p14="http://schemas.microsoft.com/office/powerpoint/2010/main" val="1504448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a:solidFill>
                  <a:srgbClr val="D3D3D3"/>
                </a:solidFill>
              </a:rPr>
              <a:t>Chapter 6</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a:t>Click to edit Master title style</a:t>
            </a:r>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dirty="0"/>
              <a:t>Click to edit Master title style</a:t>
            </a:r>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dirty="0"/>
              <a:t>Click to edit Master subtitle style</a:t>
            </a:r>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marL="4572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dirty="0"/>
              <a:t>Click to edit Master title style</a:t>
            </a:r>
          </a:p>
        </p:txBody>
      </p:sp>
      <p:sp>
        <p:nvSpPr>
          <p:cNvPr id="3" name="Content Placeholder 2"/>
          <p:cNvSpPr>
            <a:spLocks noGrp="1"/>
          </p:cNvSpPr>
          <p:nvPr>
            <p:ph idx="1"/>
          </p:nvPr>
        </p:nvSpPr>
        <p:spPr>
          <a:xfrm>
            <a:off x="655638" y="1687390"/>
            <a:ext cx="7940675" cy="4720787"/>
          </a:xfrm>
        </p:spPr>
        <p:txBody>
          <a:bodyPr/>
          <a:lstStyle>
            <a:lvl2pPr marL="457200" indent="-22860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dirty="0">
                <a:solidFill>
                  <a:srgbClr val="D3D3D3"/>
                </a:solidFill>
              </a:rPr>
              <a:t>ITE PC v4.1</a:t>
            </a:r>
          </a:p>
          <a:p>
            <a:pPr algn="l" defTabSz="814388">
              <a:lnSpc>
                <a:spcPct val="100000"/>
              </a:lnSpc>
            </a:pPr>
            <a:r>
              <a:rPr lang="en-US" sz="700" dirty="0">
                <a:solidFill>
                  <a:srgbClr val="D3D3D3"/>
                </a:solidFill>
              </a:rPr>
              <a:t>Chapter 6</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36398" y="2078328"/>
            <a:ext cx="7940675" cy="39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539502"/>
            <a:ext cx="8733677" cy="492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14.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204283" y="2263775"/>
            <a:ext cx="4338536" cy="1481138"/>
          </a:xfrm>
        </p:spPr>
        <p:txBody>
          <a:bodyPr/>
          <a:lstStyle/>
          <a:p>
            <a:pPr eaLnBrk="1" hangingPunct="1"/>
            <a:r>
              <a:rPr lang="en-US" sz="2400" dirty="0">
                <a:latin typeface="Arial" charset="0"/>
              </a:rPr>
              <a:t>Chapter 7: </a:t>
            </a:r>
            <a:br>
              <a:rPr lang="en-US" sz="2400" dirty="0">
                <a:latin typeface="Arial" charset="0"/>
              </a:rPr>
            </a:br>
            <a:r>
              <a:rPr lang="en-US" sz="2400" dirty="0">
                <a:latin typeface="Arial" charset="0"/>
              </a:rPr>
              <a:t>Access Control Lists (ACLs)</a:t>
            </a:r>
            <a:endParaRPr lang="en-US" sz="2400" dirty="0">
              <a:solidFill>
                <a:srgbClr val="00B0F0"/>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r>
              <a:rPr lang="en-US" dirty="0"/>
              <a:t>Routing and Switching Essentials v6.0</a:t>
            </a:r>
            <a:endParaRPr lang="en-US" dirty="0">
              <a:solidFill>
                <a:srgbClr val="00B0F0"/>
              </a:solidFill>
              <a:latin typeface="Arial"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Wildcard Masks in ACLs</a:t>
            </a:r>
            <a:br>
              <a:rPr lang="en-US" dirty="0">
                <a:latin typeface="Arial" charset="0"/>
              </a:rPr>
            </a:br>
            <a:r>
              <a:rPr lang="en-US" dirty="0">
                <a:latin typeface="Arial" charset="0"/>
              </a:rPr>
              <a:t>Wildcard Mask Keywords</a:t>
            </a:r>
            <a:endParaRPr lang="en-US" dirty="0">
              <a:solidFill>
                <a:srgbClr val="00B0F0"/>
              </a:solidFill>
              <a:latin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588" y="1453514"/>
            <a:ext cx="6403172" cy="5145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488133"/>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Wildcard Masks in ACLs</a:t>
            </a:r>
            <a:br>
              <a:rPr lang="en-US" dirty="0">
                <a:latin typeface="Arial" charset="0"/>
              </a:rPr>
            </a:br>
            <a:r>
              <a:rPr lang="en-US" dirty="0">
                <a:latin typeface="Arial" charset="0"/>
              </a:rPr>
              <a:t>Wildcard Mask Keyword Examples</a:t>
            </a:r>
            <a:endParaRPr lang="en-US" dirty="0">
              <a:solidFill>
                <a:srgbClr val="00B0F0"/>
              </a:solidFill>
              <a:latin typeface="Arial"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144" y="1433513"/>
            <a:ext cx="6436831" cy="451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967586"/>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Guidelines for ACL Creation</a:t>
            </a:r>
            <a:br>
              <a:rPr lang="en-US" dirty="0">
                <a:latin typeface="Arial" charset="0"/>
              </a:rPr>
            </a:br>
            <a:r>
              <a:rPr lang="en-US" dirty="0">
                <a:latin typeface="Arial" charset="0"/>
              </a:rPr>
              <a:t>General Guidelines for Creating ACLS</a:t>
            </a:r>
            <a:endParaRPr lang="en-US" dirty="0">
              <a:solidFill>
                <a:srgbClr val="00B0F0"/>
              </a:solidFill>
              <a:latin typeface="Arial"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741" y="1435418"/>
            <a:ext cx="6474138" cy="496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738956"/>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Guidelines for ACL Creation</a:t>
            </a:r>
            <a:br>
              <a:rPr lang="en-US" dirty="0">
                <a:latin typeface="Arial" charset="0"/>
              </a:rPr>
            </a:br>
            <a:r>
              <a:rPr lang="en-US" dirty="0">
                <a:latin typeface="Arial" charset="0"/>
              </a:rPr>
              <a:t>ACL Best Practices</a:t>
            </a:r>
            <a:endParaRPr lang="en-US" dirty="0">
              <a:solidFill>
                <a:srgbClr val="00B0F0"/>
              </a:solidFill>
              <a:latin typeface="Arial"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04" y="1737361"/>
            <a:ext cx="8196531" cy="3672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066811"/>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Guidelines for ACL Placement</a:t>
            </a:r>
            <a:br>
              <a:rPr lang="en-US" dirty="0">
                <a:latin typeface="Arial" charset="0"/>
              </a:rPr>
            </a:br>
            <a:r>
              <a:rPr lang="en-US" dirty="0">
                <a:latin typeface="Arial" charset="0"/>
              </a:rPr>
              <a:t>Where to Place ACLs</a:t>
            </a:r>
            <a:endParaRPr lang="en-US" dirty="0">
              <a:solidFill>
                <a:srgbClr val="00B0F0"/>
              </a:solidFill>
              <a:latin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937" y="1362074"/>
            <a:ext cx="6929143" cy="514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030874"/>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Guidelines for ACL Placement</a:t>
            </a:r>
            <a:br>
              <a:rPr lang="en-US" dirty="0">
                <a:latin typeface="Arial" charset="0"/>
              </a:rPr>
            </a:br>
            <a:r>
              <a:rPr lang="en-US" dirty="0">
                <a:latin typeface="Arial" charset="0"/>
              </a:rPr>
              <a:t>Where to Place ACLs (cont.)</a:t>
            </a:r>
            <a:endParaRPr lang="en-US" dirty="0">
              <a:solidFill>
                <a:srgbClr val="00B0F0"/>
              </a:solidFill>
              <a:latin typeface="Arial" charset="0"/>
            </a:endParaRPr>
          </a:p>
        </p:txBody>
      </p:sp>
      <p:sp>
        <p:nvSpPr>
          <p:cNvPr id="2" name="TextBox 1"/>
          <p:cNvSpPr txBox="1"/>
          <p:nvPr/>
        </p:nvSpPr>
        <p:spPr>
          <a:xfrm>
            <a:off x="228600" y="1615440"/>
            <a:ext cx="8366760" cy="3924151"/>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charset="0"/>
              <a:buChar char="§"/>
            </a:pPr>
            <a:r>
              <a:rPr lang="en-US" sz="2000" dirty="0">
                <a:latin typeface="+mn-lt"/>
              </a:rPr>
              <a:t>Every ACL should be placed where it has the greatest impact on efficiency. The basic rules are:</a:t>
            </a:r>
          </a:p>
          <a:p>
            <a:pPr marL="693738" lvl="1" indent="-236538" algn="l" defTabSz="814388">
              <a:lnSpc>
                <a:spcPct val="95000"/>
              </a:lnSpc>
              <a:spcBef>
                <a:spcPct val="50000"/>
              </a:spcBef>
              <a:buClr>
                <a:srgbClr val="708CA1"/>
              </a:buClr>
              <a:buFont typeface="Wingdings" charset="0"/>
              <a:buChar char="§"/>
            </a:pPr>
            <a:r>
              <a:rPr lang="en-US" sz="2000" dirty="0">
                <a:latin typeface="+mn-lt"/>
              </a:rPr>
              <a:t>Extended ACLs - Locate extended ACLs as close as possible to the source of the traffic to be filtered. </a:t>
            </a:r>
          </a:p>
          <a:p>
            <a:pPr marL="693738" lvl="1" indent="-236538" algn="l" defTabSz="814388">
              <a:lnSpc>
                <a:spcPct val="95000"/>
              </a:lnSpc>
              <a:spcBef>
                <a:spcPct val="50000"/>
              </a:spcBef>
              <a:buClr>
                <a:srgbClr val="708CA1"/>
              </a:buClr>
              <a:buFont typeface="Wingdings" charset="0"/>
              <a:buChar char="§"/>
            </a:pPr>
            <a:r>
              <a:rPr lang="en-US" sz="2000" dirty="0">
                <a:latin typeface="+mn-lt"/>
              </a:rPr>
              <a:t>Standard ACLs - Because standard ACLs do not specify destination addresses, place them as close to the destination as possible.</a:t>
            </a:r>
          </a:p>
          <a:p>
            <a:pPr marL="693738" lvl="1" indent="-236538" algn="l" defTabSz="814388">
              <a:lnSpc>
                <a:spcPct val="95000"/>
              </a:lnSpc>
              <a:spcBef>
                <a:spcPct val="50000"/>
              </a:spcBef>
              <a:buClr>
                <a:srgbClr val="708CA1"/>
              </a:buClr>
              <a:buFont typeface="Wingdings" charset="0"/>
              <a:buChar char="§"/>
            </a:pPr>
            <a:r>
              <a:rPr lang="en-US" sz="2000" dirty="0">
                <a:latin typeface="+mn-lt"/>
              </a:rPr>
              <a:t>Placement of the ACL, and therefore the type of ACL used, may also depend on: the extent of the network administrator’s control, bandwidth of the networks involved, and ease of configuration.</a:t>
            </a:r>
          </a:p>
          <a:p>
            <a:pPr marL="236538" indent="-236538" algn="l" defTabSz="814388">
              <a:lnSpc>
                <a:spcPct val="95000"/>
              </a:lnSpc>
              <a:spcBef>
                <a:spcPct val="50000"/>
              </a:spcBef>
              <a:buClr>
                <a:srgbClr val="708CA1"/>
              </a:buClr>
              <a:buFont typeface="Wingdings" charset="0"/>
              <a:buChar char="§"/>
            </a:pPr>
            <a:endParaRPr lang="en-US" sz="2000" dirty="0">
              <a:latin typeface="+mn-lt"/>
            </a:endParaRPr>
          </a:p>
        </p:txBody>
      </p:sp>
    </p:spTree>
    <p:extLst>
      <p:ext uri="{BB962C8B-B14F-4D97-AF65-F5344CB8AC3E}">
        <p14:creationId xmlns:p14="http://schemas.microsoft.com/office/powerpoint/2010/main" val="3398363498"/>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Guidelines for ACL Placement</a:t>
            </a:r>
            <a:br>
              <a:rPr lang="en-US" dirty="0">
                <a:latin typeface="Arial" charset="0"/>
              </a:rPr>
            </a:br>
            <a:r>
              <a:rPr lang="en-US" dirty="0">
                <a:latin typeface="Arial" charset="0"/>
              </a:rPr>
              <a:t>Standard ACL Placement</a:t>
            </a:r>
            <a:endParaRPr lang="en-US" dirty="0">
              <a:solidFill>
                <a:srgbClr val="00B0F0"/>
              </a:solidFill>
              <a:latin typeface="Arial" charset="0"/>
            </a:endParaRPr>
          </a:p>
        </p:txBody>
      </p:sp>
      <p:sp>
        <p:nvSpPr>
          <p:cNvPr id="2" name="Content Placeholder 1"/>
          <p:cNvSpPr>
            <a:spLocks noGrp="1"/>
          </p:cNvSpPr>
          <p:nvPr>
            <p:ph idx="1"/>
          </p:nvPr>
        </p:nvSpPr>
        <p:spPr>
          <a:xfrm>
            <a:off x="213110" y="1325880"/>
            <a:ext cx="8752915" cy="5000492"/>
          </a:xfrm>
        </p:spPr>
        <p:txBody>
          <a:bodyPr/>
          <a:lstStyle/>
          <a:p>
            <a:r>
              <a:rPr lang="en-US" sz="2000" dirty="0"/>
              <a:t>The administrator wants to prevent traffic originating in the 192.168.10.0/24 network from reaching the 192.168.30.0/24 network. </a:t>
            </a:r>
          </a:p>
          <a:p>
            <a:endParaRPr lang="en-US" sz="20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231" y="2079308"/>
            <a:ext cx="6197609" cy="438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7966845"/>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CA" sz="2400" dirty="0"/>
              <a:t>7.2 Standard IPv4 ACLs</a:t>
            </a:r>
            <a:endParaRPr lang="en-US" sz="2400" dirty="0">
              <a:solidFill>
                <a:srgbClr val="00B0F0"/>
              </a:solidFill>
            </a:endParaRPr>
          </a:p>
        </p:txBody>
      </p:sp>
    </p:spTree>
    <p:extLst>
      <p:ext uri="{BB962C8B-B14F-4D97-AF65-F5344CB8AC3E}">
        <p14:creationId xmlns:p14="http://schemas.microsoft.com/office/powerpoint/2010/main" val="156569244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Configure Standard IPv4 ACLs</a:t>
            </a:r>
            <a:br>
              <a:rPr lang="en-US" dirty="0">
                <a:latin typeface="Arial" charset="0"/>
              </a:rPr>
            </a:br>
            <a:r>
              <a:rPr lang="en-US" dirty="0">
                <a:latin typeface="Arial" charset="0"/>
              </a:rPr>
              <a:t>Numbered Standard IPv4 ACL Syntax</a:t>
            </a:r>
            <a:endParaRPr lang="en-US" dirty="0">
              <a:solidFill>
                <a:srgbClr val="00B0F0"/>
              </a:solidFill>
              <a:latin typeface="Arial" charset="0"/>
            </a:endParaRPr>
          </a:p>
        </p:txBody>
      </p:sp>
      <p:sp>
        <p:nvSpPr>
          <p:cNvPr id="2" name="Content Placeholder 1"/>
          <p:cNvSpPr>
            <a:spLocks noGrp="1"/>
          </p:cNvSpPr>
          <p:nvPr>
            <p:ph idx="1"/>
          </p:nvPr>
        </p:nvSpPr>
        <p:spPr>
          <a:xfrm>
            <a:off x="213110" y="1325880"/>
            <a:ext cx="8752915" cy="975360"/>
          </a:xfrm>
        </p:spPr>
        <p:txBody>
          <a:bodyPr/>
          <a:lstStyle/>
          <a:p>
            <a:r>
              <a:rPr lang="en-US" dirty="0"/>
              <a:t>Router(</a:t>
            </a:r>
            <a:r>
              <a:rPr lang="en-US" dirty="0" err="1"/>
              <a:t>config</a:t>
            </a:r>
            <a:r>
              <a:rPr lang="en-US" dirty="0"/>
              <a:t>)# </a:t>
            </a:r>
            <a:r>
              <a:rPr lang="en-US" b="1" dirty="0"/>
              <a:t>access-list</a:t>
            </a:r>
            <a:r>
              <a:rPr lang="en-US" dirty="0"/>
              <a:t> </a:t>
            </a:r>
            <a:r>
              <a:rPr lang="en-US" i="1" dirty="0"/>
              <a:t>access-list-number </a:t>
            </a:r>
            <a:r>
              <a:rPr lang="en-US" dirty="0"/>
              <a:t>{ </a:t>
            </a:r>
            <a:r>
              <a:rPr lang="en-US" b="1" dirty="0"/>
              <a:t>deny</a:t>
            </a:r>
            <a:r>
              <a:rPr lang="en-US" dirty="0"/>
              <a:t> | </a:t>
            </a:r>
            <a:r>
              <a:rPr lang="en-US" b="1" dirty="0"/>
              <a:t>permit</a:t>
            </a:r>
            <a:r>
              <a:rPr lang="en-US" dirty="0"/>
              <a:t> | </a:t>
            </a:r>
            <a:r>
              <a:rPr lang="en-US" b="1" dirty="0"/>
              <a:t>remark</a:t>
            </a:r>
            <a:r>
              <a:rPr lang="en-US" dirty="0"/>
              <a:t> } </a:t>
            </a:r>
            <a:r>
              <a:rPr lang="en-US" i="1" dirty="0"/>
              <a:t>source</a:t>
            </a:r>
            <a:r>
              <a:rPr lang="en-US" dirty="0"/>
              <a:t> [ </a:t>
            </a:r>
            <a:r>
              <a:rPr lang="en-US" i="1" dirty="0"/>
              <a:t>source-wildcard</a:t>
            </a:r>
            <a:r>
              <a:rPr lang="en-US" dirty="0"/>
              <a:t> ] [ </a:t>
            </a:r>
            <a:r>
              <a:rPr lang="en-US" b="1" dirty="0"/>
              <a:t>log</a:t>
            </a:r>
            <a:r>
              <a:rPr lang="en-US" dirty="0"/>
              <a:t> ]</a:t>
            </a:r>
          </a:p>
          <a:p>
            <a:endParaRPr lang="en-US" sz="2000"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705" y="4731068"/>
            <a:ext cx="50863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23" y="2340293"/>
            <a:ext cx="509587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6479174"/>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Configure Standard IPv4 ACLs</a:t>
            </a:r>
            <a:br>
              <a:rPr lang="en-US" dirty="0">
                <a:latin typeface="Arial" charset="0"/>
              </a:rPr>
            </a:br>
            <a:r>
              <a:rPr lang="en-US" dirty="0">
                <a:latin typeface="Arial" charset="0"/>
              </a:rPr>
              <a:t>Applying Standard IPv4 ACLs to Interfaces</a:t>
            </a:r>
            <a:endParaRPr lang="en-US" dirty="0">
              <a:solidFill>
                <a:srgbClr val="00B0F0"/>
              </a:solidFill>
              <a:latin typeface="Arial"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227" y="1504950"/>
            <a:ext cx="6119248" cy="4956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304739"/>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CA" sz="2400" dirty="0"/>
              <a:t>7.1 </a:t>
            </a:r>
            <a:r>
              <a:rPr lang="en-US" sz="2400" dirty="0">
                <a:latin typeface="Arial" charset="0"/>
              </a:rPr>
              <a:t>ACL Operation</a:t>
            </a:r>
          </a:p>
        </p:txBody>
      </p:sp>
    </p:spTree>
    <p:extLst>
      <p:ext uri="{BB962C8B-B14F-4D97-AF65-F5344CB8AC3E}">
        <p14:creationId xmlns:p14="http://schemas.microsoft.com/office/powerpoint/2010/main" val="2753221210"/>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09108" y="790632"/>
            <a:ext cx="8772157" cy="838200"/>
          </a:xfrm>
        </p:spPr>
        <p:txBody>
          <a:bodyPr/>
          <a:lstStyle/>
          <a:p>
            <a:pPr eaLnBrk="1" hangingPunct="1"/>
            <a:r>
              <a:rPr lang="en-US" sz="1800" dirty="0">
                <a:latin typeface="Arial" charset="0"/>
              </a:rPr>
              <a:t>Configure Standard IPv4 ACLs</a:t>
            </a:r>
            <a:br>
              <a:rPr lang="en-US" dirty="0">
                <a:latin typeface="Arial" charset="0"/>
              </a:rPr>
            </a:br>
            <a:r>
              <a:rPr lang="en-US" dirty="0">
                <a:latin typeface="Arial" charset="0"/>
              </a:rPr>
              <a:t>Applying Standard IPv4 ACLs to Interfaces (cont.)</a:t>
            </a:r>
            <a:endParaRPr lang="en-US" dirty="0">
              <a:solidFill>
                <a:srgbClr val="00B0F0"/>
              </a:solidFill>
              <a:latin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760" y="1537098"/>
            <a:ext cx="5303520" cy="496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186490"/>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Configure Standard IPv4 ACLs</a:t>
            </a:r>
            <a:br>
              <a:rPr lang="en-US" dirty="0">
                <a:latin typeface="Arial" charset="0"/>
              </a:rPr>
            </a:br>
            <a:r>
              <a:rPr lang="en-US" dirty="0">
                <a:latin typeface="Arial" charset="0"/>
              </a:rPr>
              <a:t>Numbered Standard IPv4 ACL Examples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07" y="1523048"/>
            <a:ext cx="6205338" cy="4984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687628"/>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09108" y="441960"/>
            <a:ext cx="8772157" cy="1218248"/>
          </a:xfrm>
        </p:spPr>
        <p:txBody>
          <a:bodyPr/>
          <a:lstStyle/>
          <a:p>
            <a:pPr eaLnBrk="1" hangingPunct="1"/>
            <a:r>
              <a:rPr lang="en-US" sz="1800" dirty="0">
                <a:latin typeface="Arial" charset="0"/>
              </a:rPr>
              <a:t>Configure Standard IPv4 ACLs</a:t>
            </a:r>
            <a:br>
              <a:rPr lang="en-US" dirty="0">
                <a:latin typeface="Arial" charset="0"/>
              </a:rPr>
            </a:br>
            <a:r>
              <a:rPr lang="en-US" dirty="0">
                <a:latin typeface="Arial" charset="0"/>
              </a:rPr>
              <a:t>Numbered Standard IPv4 ACL Examples (cont.)</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439" y="1474470"/>
            <a:ext cx="5728251" cy="501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267979"/>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Configure Standard IPv4 ACLs</a:t>
            </a:r>
            <a:br>
              <a:rPr lang="en-US" dirty="0">
                <a:latin typeface="Arial" charset="0"/>
              </a:rPr>
            </a:br>
            <a:r>
              <a:rPr lang="en-US" dirty="0">
                <a:latin typeface="Arial" charset="0"/>
              </a:rPr>
              <a:t>Named Standard IPv4 ACL Syntax</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197" y="1432561"/>
            <a:ext cx="6540868" cy="513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3433551"/>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Configure Standard IPv4 ACLs</a:t>
            </a:r>
            <a:br>
              <a:rPr lang="en-US" dirty="0">
                <a:latin typeface="Arial" charset="0"/>
              </a:rPr>
            </a:br>
            <a:r>
              <a:rPr lang="en-US" dirty="0">
                <a:latin typeface="Arial" charset="0"/>
              </a:rPr>
              <a:t>Named Standard IPv4 ACL Syntax (cont.)</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788" y="1345883"/>
            <a:ext cx="5812337" cy="525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367023"/>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Modify IPv4 ACLs</a:t>
            </a:r>
            <a:br>
              <a:rPr lang="en-US" dirty="0">
                <a:latin typeface="Arial" charset="0"/>
              </a:rPr>
            </a:br>
            <a:r>
              <a:rPr lang="en-US" dirty="0">
                <a:latin typeface="Arial" charset="0"/>
              </a:rPr>
              <a:t>Method 1 – Use a Text Editor</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924" y="1340168"/>
            <a:ext cx="6144751" cy="5106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444400"/>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Modify IPv4 ACLs</a:t>
            </a:r>
            <a:br>
              <a:rPr lang="en-US" dirty="0">
                <a:latin typeface="Arial" charset="0"/>
              </a:rPr>
            </a:br>
            <a:r>
              <a:rPr lang="en-US" dirty="0">
                <a:latin typeface="Arial" charset="0"/>
              </a:rPr>
              <a:t>Method 2 – Use Sequence Numbers</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622" y="1491614"/>
            <a:ext cx="5699278" cy="4893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442500"/>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Modify IPv4 ACLs</a:t>
            </a:r>
            <a:br>
              <a:rPr lang="en-US" dirty="0">
                <a:latin typeface="Arial" charset="0"/>
              </a:rPr>
            </a:br>
            <a:r>
              <a:rPr lang="en-US" dirty="0">
                <a:latin typeface="Arial" charset="0"/>
              </a:rPr>
              <a:t>Editing Standard Named ACLs</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780" y="1483043"/>
            <a:ext cx="6131583" cy="4750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622202"/>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Modify IPv4 ACLs</a:t>
            </a:r>
            <a:br>
              <a:rPr lang="en-US" dirty="0">
                <a:latin typeface="Arial" charset="0"/>
              </a:rPr>
            </a:br>
            <a:r>
              <a:rPr lang="en-US" dirty="0">
                <a:latin typeface="Arial" charset="0"/>
              </a:rPr>
              <a:t>Verifying ACLs</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8" y="1296353"/>
            <a:ext cx="5076825"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960" y="4220527"/>
            <a:ext cx="5679142" cy="2241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13730"/>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Modify IPv4 ACLs</a:t>
            </a:r>
            <a:br>
              <a:rPr lang="en-US" dirty="0">
                <a:latin typeface="Arial" charset="0"/>
              </a:rPr>
            </a:br>
            <a:r>
              <a:rPr lang="en-US" dirty="0">
                <a:latin typeface="Arial" charset="0"/>
              </a:rPr>
              <a:t>ACL Statistics</a:t>
            </a:r>
          </a:p>
        </p:txBody>
      </p:sp>
      <p:pic>
        <p:nvPicPr>
          <p:cNvPr id="2355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1470" y="1312349"/>
            <a:ext cx="4499610" cy="3456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51296" y="3779519"/>
            <a:ext cx="4498357" cy="2802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196390"/>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Purpose of ACLs</a:t>
            </a:r>
            <a:br>
              <a:rPr lang="en-US" dirty="0">
                <a:latin typeface="Arial" charset="0"/>
              </a:rPr>
            </a:br>
            <a:r>
              <a:rPr lang="en-US" dirty="0">
                <a:latin typeface="Arial" charset="0"/>
              </a:rPr>
              <a:t>What is an ACL?</a:t>
            </a:r>
            <a:endParaRPr lang="en-US" dirty="0">
              <a:solidFill>
                <a:srgbClr val="00B0F0"/>
              </a:solidFill>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0" y="2078888"/>
            <a:ext cx="6141720" cy="449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3840" y="1310640"/>
            <a:ext cx="7391400" cy="677108"/>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charset="0"/>
              <a:buChar char="§"/>
            </a:pPr>
            <a:r>
              <a:rPr lang="en-US" sz="2000" dirty="0">
                <a:latin typeface="+mn-lt"/>
              </a:rPr>
              <a:t>By default, a router does not have ACLs configured; therefore, by default a router does not filter traffic. </a:t>
            </a:r>
          </a:p>
        </p:txBody>
      </p:sp>
    </p:spTree>
    <p:extLst>
      <p:ext uri="{BB962C8B-B14F-4D97-AF65-F5344CB8AC3E}">
        <p14:creationId xmlns:p14="http://schemas.microsoft.com/office/powerpoint/2010/main" val="1445522053"/>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Securing VTY Ports with a Standard IPv4 ACL</a:t>
            </a:r>
            <a:br>
              <a:rPr lang="en-US" dirty="0">
                <a:latin typeface="Arial" charset="0"/>
              </a:rPr>
            </a:br>
            <a:r>
              <a:rPr lang="en-US" dirty="0">
                <a:latin typeface="Arial" charset="0"/>
              </a:rPr>
              <a:t>The access-class Command</a:t>
            </a:r>
          </a:p>
        </p:txBody>
      </p:sp>
      <p:sp>
        <p:nvSpPr>
          <p:cNvPr id="2" name="Content Placeholder 1"/>
          <p:cNvSpPr>
            <a:spLocks noGrp="1"/>
          </p:cNvSpPr>
          <p:nvPr>
            <p:ph idx="1"/>
          </p:nvPr>
        </p:nvSpPr>
        <p:spPr>
          <a:xfrm>
            <a:off x="213110" y="1325880"/>
            <a:ext cx="8752915" cy="1143000"/>
          </a:xfrm>
        </p:spPr>
        <p:txBody>
          <a:bodyPr/>
          <a:lstStyle/>
          <a:p>
            <a:r>
              <a:rPr lang="en-US" sz="2000" dirty="0"/>
              <a:t>The</a:t>
            </a:r>
            <a:r>
              <a:rPr lang="en-US" sz="2000" b="1" dirty="0"/>
              <a:t> access-class </a:t>
            </a:r>
            <a:r>
              <a:rPr lang="en-US" sz="2000" dirty="0"/>
              <a:t>command configured in line configuration mode restricts incoming and outgoing connections between a particular VTY (into a Cisco device) and the addresses in an access list.</a:t>
            </a:r>
          </a:p>
          <a:p>
            <a:endParaRPr lang="en-US" sz="2000"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040" y="2498406"/>
            <a:ext cx="5086350" cy="4071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818689"/>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Securing VTY Ports with a Standard IPv4 ACL</a:t>
            </a:r>
            <a:br>
              <a:rPr lang="en-US" dirty="0">
                <a:latin typeface="Arial" charset="0"/>
              </a:rPr>
            </a:br>
            <a:r>
              <a:rPr lang="en-US" dirty="0">
                <a:latin typeface="Arial" charset="0"/>
              </a:rPr>
              <a:t>Verifying the VTY Port is Secured</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412" y="1558290"/>
            <a:ext cx="6144698" cy="4842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966932"/>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7.3 Troubleshoot ACLs</a:t>
            </a:r>
            <a:endParaRPr lang="en-US" sz="2400" dirty="0">
              <a:solidFill>
                <a:srgbClr val="00B0F0"/>
              </a:solidFill>
            </a:endParaRPr>
          </a:p>
        </p:txBody>
      </p:sp>
    </p:spTree>
    <p:extLst>
      <p:ext uri="{BB962C8B-B14F-4D97-AF65-F5344CB8AC3E}">
        <p14:creationId xmlns:p14="http://schemas.microsoft.com/office/powerpoint/2010/main" val="1505346901"/>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Processing Packet with ACLs</a:t>
            </a:r>
            <a:br>
              <a:rPr lang="en-US" dirty="0">
                <a:latin typeface="Arial" charset="0"/>
              </a:rPr>
            </a:br>
            <a:r>
              <a:rPr lang="en-US" dirty="0">
                <a:latin typeface="Arial" charset="0"/>
              </a:rPr>
              <a:t>The Implicit Deny Any</a:t>
            </a:r>
          </a:p>
        </p:txBody>
      </p:sp>
      <p:sp>
        <p:nvSpPr>
          <p:cNvPr id="2" name="Content Placeholder 1"/>
          <p:cNvSpPr>
            <a:spLocks noGrp="1"/>
          </p:cNvSpPr>
          <p:nvPr>
            <p:ph idx="1"/>
          </p:nvPr>
        </p:nvSpPr>
        <p:spPr>
          <a:xfrm>
            <a:off x="213110" y="1325880"/>
            <a:ext cx="8752915" cy="1478280"/>
          </a:xfrm>
        </p:spPr>
        <p:txBody>
          <a:bodyPr/>
          <a:lstStyle/>
          <a:p>
            <a:r>
              <a:rPr lang="en-US" sz="1600" dirty="0"/>
              <a:t>At least one permit ACE must be configured in an ACL or all traffic is blocked.</a:t>
            </a:r>
          </a:p>
          <a:p>
            <a:r>
              <a:rPr lang="en-US" sz="1600" dirty="0"/>
              <a:t>For the network in the figure, applying either ACL 1 or ACL 2 to the S0/0/0 interface of R1 in the outbound direction will have the same effect. </a:t>
            </a:r>
          </a:p>
        </p:txBody>
      </p:sp>
      <p:pic>
        <p:nvPicPr>
          <p:cNvPr id="266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10802" y="2379772"/>
            <a:ext cx="4914838" cy="426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150705"/>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Processing Packet with ACLs</a:t>
            </a:r>
            <a:br>
              <a:rPr lang="en-US" dirty="0">
                <a:latin typeface="Arial" charset="0"/>
              </a:rPr>
            </a:br>
            <a:r>
              <a:rPr lang="en-US" dirty="0">
                <a:latin typeface="Arial" charset="0"/>
              </a:rPr>
              <a:t>The Order of ACEs in an ACL</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 y="1447800"/>
            <a:ext cx="6949440" cy="231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60" y="4072325"/>
            <a:ext cx="6949440" cy="205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6291"/>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Processing Packet with ACLs</a:t>
            </a:r>
            <a:br>
              <a:rPr lang="en-US" dirty="0">
                <a:latin typeface="Arial" charset="0"/>
              </a:rPr>
            </a:br>
            <a:r>
              <a:rPr lang="en-US" dirty="0">
                <a:latin typeface="Arial" charset="0"/>
              </a:rPr>
              <a:t>The Order of ACEs in an ACL (cont.)</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739" y="1977390"/>
            <a:ext cx="7114350" cy="227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5584690"/>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Processing Packet with ACLs</a:t>
            </a:r>
            <a:br>
              <a:rPr lang="en-US" dirty="0">
                <a:latin typeface="Arial" charset="0"/>
              </a:rPr>
            </a:br>
            <a:r>
              <a:rPr lang="en-US" dirty="0">
                <a:latin typeface="Arial" charset="0"/>
              </a:rPr>
              <a:t>Cisco IOS Reorders Standard ACLs</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569" y="2017394"/>
            <a:ext cx="6247049"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1362914"/>
            <a:ext cx="8290560" cy="313932"/>
          </a:xfrm>
          <a:prstGeom prst="rect">
            <a:avLst/>
          </a:prstGeom>
          <a:noFill/>
        </p:spPr>
        <p:txBody>
          <a:bodyPr wrap="square" rtlCol="0">
            <a:spAutoFit/>
          </a:bodyPr>
          <a:lstStyle/>
          <a:p>
            <a:pPr algn="l"/>
            <a:r>
              <a:rPr lang="en-US" sz="1600" dirty="0">
                <a:latin typeface="+mn-lt"/>
              </a:rPr>
              <a:t>Notice that the statements are listed in a different order than they were entered.</a:t>
            </a:r>
          </a:p>
        </p:txBody>
      </p:sp>
    </p:spTree>
    <p:extLst>
      <p:ext uri="{BB962C8B-B14F-4D97-AF65-F5344CB8AC3E}">
        <p14:creationId xmlns:p14="http://schemas.microsoft.com/office/powerpoint/2010/main" val="1893598351"/>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Processing Packet with ACLs</a:t>
            </a:r>
            <a:br>
              <a:rPr lang="en-US" dirty="0">
                <a:latin typeface="Arial" charset="0"/>
              </a:rPr>
            </a:br>
            <a:r>
              <a:rPr lang="en-US" dirty="0">
                <a:latin typeface="Arial" charset="0"/>
              </a:rPr>
              <a:t>Cisco IOS Reorders Standard ACLs (cont.)</a:t>
            </a:r>
          </a:p>
        </p:txBody>
      </p:sp>
      <p:sp>
        <p:nvSpPr>
          <p:cNvPr id="4" name="TextBox 3"/>
          <p:cNvSpPr txBox="1"/>
          <p:nvPr/>
        </p:nvSpPr>
        <p:spPr>
          <a:xfrm>
            <a:off x="304800" y="1362914"/>
            <a:ext cx="8290560" cy="535531"/>
          </a:xfrm>
          <a:prstGeom prst="rect">
            <a:avLst/>
          </a:prstGeom>
          <a:noFill/>
        </p:spPr>
        <p:txBody>
          <a:bodyPr wrap="square" rtlCol="0">
            <a:spAutoFit/>
          </a:bodyPr>
          <a:lstStyle/>
          <a:p>
            <a:pPr algn="l"/>
            <a:r>
              <a:rPr lang="en-US" sz="1600" dirty="0"/>
              <a:t>The order in which the standard ACEs are listed is the sequence used by the IOS to process the list. </a:t>
            </a:r>
            <a:endParaRPr lang="en-US" sz="1600" dirty="0">
              <a:latin typeface="+mn-lt"/>
            </a:endParaRP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373" y="2066084"/>
            <a:ext cx="5505843" cy="4456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411888"/>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Processing Packet with ACLs</a:t>
            </a:r>
            <a:br>
              <a:rPr lang="en-US" dirty="0">
                <a:latin typeface="Arial" charset="0"/>
              </a:rPr>
            </a:br>
            <a:r>
              <a:rPr lang="en-US" dirty="0">
                <a:latin typeface="Arial" charset="0"/>
              </a:rPr>
              <a:t>Routing Processes and ACLs</a:t>
            </a:r>
          </a:p>
        </p:txBody>
      </p:sp>
      <p:sp>
        <p:nvSpPr>
          <p:cNvPr id="4" name="TextBox 3"/>
          <p:cNvSpPr txBox="1"/>
          <p:nvPr/>
        </p:nvSpPr>
        <p:spPr>
          <a:xfrm>
            <a:off x="198120" y="1402080"/>
            <a:ext cx="8549640" cy="5176802"/>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charset="0"/>
              <a:buChar char="§"/>
            </a:pPr>
            <a:r>
              <a:rPr lang="en-US" sz="1600" dirty="0">
                <a:latin typeface="+mn-lt"/>
              </a:rPr>
              <a:t>As a frame enters an interface, the router checks to see whether the destination Layer 2 address matches its interface Layer 2 address, or whether the frame is a broadcast frame.</a:t>
            </a:r>
          </a:p>
          <a:p>
            <a:pPr marL="236538" indent="-236538" algn="l" defTabSz="814388">
              <a:lnSpc>
                <a:spcPct val="95000"/>
              </a:lnSpc>
              <a:spcBef>
                <a:spcPct val="50000"/>
              </a:spcBef>
              <a:buClr>
                <a:srgbClr val="708CA1"/>
              </a:buClr>
              <a:buFont typeface="Wingdings" charset="0"/>
              <a:buChar char="§"/>
            </a:pPr>
            <a:r>
              <a:rPr lang="en-US" sz="1600" dirty="0">
                <a:latin typeface="+mn-lt"/>
              </a:rPr>
              <a:t>If the frame address is accepted, the frame information is stripped off and the router checks for an ACL on the inbound interface. </a:t>
            </a:r>
          </a:p>
          <a:p>
            <a:pPr marL="236538" indent="-236538" algn="l" defTabSz="814388">
              <a:lnSpc>
                <a:spcPct val="95000"/>
              </a:lnSpc>
              <a:spcBef>
                <a:spcPct val="50000"/>
              </a:spcBef>
              <a:buClr>
                <a:srgbClr val="708CA1"/>
              </a:buClr>
              <a:buFont typeface="Wingdings" charset="0"/>
              <a:buChar char="§"/>
            </a:pPr>
            <a:r>
              <a:rPr lang="en-US" sz="1600" dirty="0">
                <a:latin typeface="+mn-lt"/>
              </a:rPr>
              <a:t>If an ACL exists, the packet is tested against the statements in the list.</a:t>
            </a:r>
          </a:p>
          <a:p>
            <a:pPr marL="236538" indent="-236538" algn="l" defTabSz="814388">
              <a:lnSpc>
                <a:spcPct val="95000"/>
              </a:lnSpc>
              <a:spcBef>
                <a:spcPct val="50000"/>
              </a:spcBef>
              <a:buClr>
                <a:srgbClr val="708CA1"/>
              </a:buClr>
              <a:buFont typeface="Wingdings" charset="0"/>
              <a:buChar char="§"/>
            </a:pPr>
            <a:r>
              <a:rPr lang="en-US" sz="1600" dirty="0">
                <a:latin typeface="+mn-lt"/>
              </a:rPr>
              <a:t>If the packet matches a statement, the packet is either permitted or denied. </a:t>
            </a:r>
          </a:p>
          <a:p>
            <a:pPr marL="236538" indent="-236538" algn="l" defTabSz="814388">
              <a:lnSpc>
                <a:spcPct val="95000"/>
              </a:lnSpc>
              <a:spcBef>
                <a:spcPct val="50000"/>
              </a:spcBef>
              <a:buClr>
                <a:srgbClr val="708CA1"/>
              </a:buClr>
              <a:buFont typeface="Wingdings" charset="0"/>
              <a:buChar char="§"/>
            </a:pPr>
            <a:r>
              <a:rPr lang="en-US" sz="1600" dirty="0">
                <a:latin typeface="+mn-lt"/>
              </a:rPr>
              <a:t>If the packet is accepted, it is then checked against routing table entries to determine the destination interface. </a:t>
            </a:r>
          </a:p>
          <a:p>
            <a:pPr marL="236538" indent="-236538" algn="l" defTabSz="814388">
              <a:lnSpc>
                <a:spcPct val="95000"/>
              </a:lnSpc>
              <a:spcBef>
                <a:spcPct val="50000"/>
              </a:spcBef>
              <a:buClr>
                <a:srgbClr val="708CA1"/>
              </a:buClr>
              <a:buFont typeface="Wingdings" charset="0"/>
              <a:buChar char="§"/>
            </a:pPr>
            <a:r>
              <a:rPr lang="en-US" sz="1600" dirty="0">
                <a:latin typeface="+mn-lt"/>
              </a:rPr>
              <a:t>If a routing table entry exists for the destination, the packet is then switched to the outgoing interface, otherwise the packet is dropped.</a:t>
            </a:r>
          </a:p>
          <a:p>
            <a:pPr marL="236538" indent="-236538" algn="l" defTabSz="814388">
              <a:lnSpc>
                <a:spcPct val="95000"/>
              </a:lnSpc>
              <a:spcBef>
                <a:spcPct val="50000"/>
              </a:spcBef>
              <a:buClr>
                <a:srgbClr val="708CA1"/>
              </a:buClr>
              <a:buFont typeface="Wingdings" charset="0"/>
              <a:buChar char="§"/>
            </a:pPr>
            <a:r>
              <a:rPr lang="en-US" sz="1600" dirty="0">
                <a:latin typeface="+mn-lt"/>
              </a:rPr>
              <a:t>Next, the router checks whether the outgoing interface has an ACL. If an ACL exists, the packet is tested against the statements in the list. If the packet matches a statement, it is either permitted or denied.</a:t>
            </a:r>
          </a:p>
          <a:p>
            <a:pPr marL="236538" indent="-236538" algn="l" defTabSz="814388">
              <a:lnSpc>
                <a:spcPct val="95000"/>
              </a:lnSpc>
              <a:spcBef>
                <a:spcPct val="50000"/>
              </a:spcBef>
              <a:buClr>
                <a:srgbClr val="708CA1"/>
              </a:buClr>
              <a:buFont typeface="Wingdings" charset="0"/>
              <a:buChar char="§"/>
            </a:pPr>
            <a:r>
              <a:rPr lang="en-US" sz="1600" dirty="0">
                <a:latin typeface="+mn-lt"/>
              </a:rPr>
              <a:t>If there is no ACL or the packet is permitted, the packet is encapsulated in the new Layer 2 protocol and forwarded out the interface to the next device.</a:t>
            </a:r>
          </a:p>
          <a:p>
            <a:pPr marL="236538" indent="-236538" algn="l" defTabSz="814388">
              <a:lnSpc>
                <a:spcPct val="95000"/>
              </a:lnSpc>
              <a:spcBef>
                <a:spcPct val="50000"/>
              </a:spcBef>
              <a:buClr>
                <a:srgbClr val="708CA1"/>
              </a:buClr>
              <a:buFont typeface="Wingdings" charset="0"/>
              <a:buChar char="§"/>
            </a:pPr>
            <a:endParaRPr lang="en-US" sz="1600" dirty="0">
              <a:latin typeface="+mn-lt"/>
            </a:endParaRPr>
          </a:p>
          <a:p>
            <a:pPr marL="236538" indent="-236538" algn="l" defTabSz="814388">
              <a:lnSpc>
                <a:spcPct val="95000"/>
              </a:lnSpc>
              <a:spcBef>
                <a:spcPct val="50000"/>
              </a:spcBef>
              <a:buClr>
                <a:srgbClr val="708CA1"/>
              </a:buClr>
              <a:buFont typeface="Wingdings" charset="0"/>
              <a:buChar char="§"/>
            </a:pPr>
            <a:endParaRPr lang="en-US" sz="1600" dirty="0">
              <a:latin typeface="+mn-lt"/>
            </a:endParaRPr>
          </a:p>
        </p:txBody>
      </p:sp>
    </p:spTree>
    <p:extLst>
      <p:ext uri="{BB962C8B-B14F-4D97-AF65-F5344CB8AC3E}">
        <p14:creationId xmlns:p14="http://schemas.microsoft.com/office/powerpoint/2010/main" val="2479526577"/>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4348" y="426720"/>
            <a:ext cx="8772157" cy="1232592"/>
          </a:xfrm>
        </p:spPr>
        <p:txBody>
          <a:bodyPr/>
          <a:lstStyle/>
          <a:p>
            <a:pPr eaLnBrk="1" hangingPunct="1"/>
            <a:r>
              <a:rPr lang="en-US" sz="1800" dirty="0">
                <a:latin typeface="Arial" charset="0"/>
              </a:rPr>
              <a:t>Common Standard IPv4 ACL Errors</a:t>
            </a:r>
            <a:br>
              <a:rPr lang="en-US" dirty="0">
                <a:latin typeface="Arial" charset="0"/>
              </a:rPr>
            </a:br>
            <a:r>
              <a:rPr lang="en-US" dirty="0">
                <a:latin typeface="Arial" charset="0"/>
              </a:rPr>
              <a:t>Troubleshooting Standard IPv4 ACLs – Example 1</a:t>
            </a: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320" y="1962150"/>
            <a:ext cx="5650230" cy="443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595220"/>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Purpose of ACLs</a:t>
            </a:r>
            <a:br>
              <a:rPr lang="en-US" dirty="0">
                <a:latin typeface="Arial" charset="0"/>
              </a:rPr>
            </a:br>
            <a:r>
              <a:rPr lang="en-US" dirty="0">
                <a:latin typeface="Arial" charset="0"/>
              </a:rPr>
              <a:t>Packet Filtering</a:t>
            </a:r>
            <a:endParaRPr lang="en-US" dirty="0">
              <a:solidFill>
                <a:srgbClr val="00B0F0"/>
              </a:solidFill>
              <a:latin typeface="Arial" charset="0"/>
            </a:endParaRPr>
          </a:p>
        </p:txBody>
      </p:sp>
      <p:sp>
        <p:nvSpPr>
          <p:cNvPr id="2" name="Rectangle 1"/>
          <p:cNvSpPr/>
          <p:nvPr/>
        </p:nvSpPr>
        <p:spPr>
          <a:xfrm>
            <a:off x="182880" y="1261971"/>
            <a:ext cx="8641080" cy="3031599"/>
          </a:xfrm>
          <a:prstGeom prst="rect">
            <a:avLst/>
          </a:prstGeom>
        </p:spPr>
        <p:txBody>
          <a:bodyPr wrap="square">
            <a:spAutoFit/>
          </a:bodyPr>
          <a:lstStyle/>
          <a:p>
            <a:pPr marL="236538" indent="-236538" algn="l" defTabSz="814388">
              <a:lnSpc>
                <a:spcPct val="95000"/>
              </a:lnSpc>
              <a:spcBef>
                <a:spcPct val="50000"/>
              </a:spcBef>
              <a:buClr>
                <a:srgbClr val="708CA1"/>
              </a:buClr>
              <a:buFont typeface="Wingdings" charset="0"/>
              <a:buChar char="§"/>
            </a:pPr>
            <a:r>
              <a:rPr lang="en-US" sz="2000" dirty="0">
                <a:latin typeface="+mn-lt"/>
              </a:rPr>
              <a:t>Packet filtering, sometimes called static packet filtering, controls access to a network by analyzing the incoming and outgoing packets and passing or dropping them based on given criteria, such as the source IP address, destination IP addresses, and the protocol carried within the packet.</a:t>
            </a:r>
          </a:p>
          <a:p>
            <a:pPr marL="236538" indent="-236538" algn="l" defTabSz="814388">
              <a:lnSpc>
                <a:spcPct val="95000"/>
              </a:lnSpc>
              <a:spcBef>
                <a:spcPct val="50000"/>
              </a:spcBef>
              <a:buClr>
                <a:srgbClr val="708CA1"/>
              </a:buClr>
              <a:buFont typeface="Wingdings" charset="0"/>
              <a:buChar char="§"/>
            </a:pPr>
            <a:r>
              <a:rPr lang="en-US" sz="2000" dirty="0">
                <a:latin typeface="+mn-lt"/>
              </a:rPr>
              <a:t>A router acts as a packet filter when it forwards or denies packets according to filtering rules.</a:t>
            </a:r>
          </a:p>
          <a:p>
            <a:pPr marL="236538" indent="-236538" algn="l" defTabSz="814388">
              <a:lnSpc>
                <a:spcPct val="95000"/>
              </a:lnSpc>
              <a:spcBef>
                <a:spcPct val="50000"/>
              </a:spcBef>
              <a:buClr>
                <a:srgbClr val="708CA1"/>
              </a:buClr>
              <a:buFont typeface="Wingdings" charset="0"/>
              <a:buChar char="§"/>
            </a:pPr>
            <a:r>
              <a:rPr lang="en-US" sz="2000" dirty="0">
                <a:latin typeface="+mn-lt"/>
              </a:rPr>
              <a:t>An ACL is a sequential list of permit or deny statements, known as access control entries (ACEs).</a:t>
            </a:r>
          </a:p>
        </p:txBody>
      </p:sp>
    </p:spTree>
    <p:extLst>
      <p:ext uri="{BB962C8B-B14F-4D97-AF65-F5344CB8AC3E}">
        <p14:creationId xmlns:p14="http://schemas.microsoft.com/office/powerpoint/2010/main" val="1825498540"/>
      </p:ext>
    </p:extLst>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4348" y="426720"/>
            <a:ext cx="8772157" cy="1232592"/>
          </a:xfrm>
        </p:spPr>
        <p:txBody>
          <a:bodyPr/>
          <a:lstStyle/>
          <a:p>
            <a:pPr eaLnBrk="1" hangingPunct="1"/>
            <a:r>
              <a:rPr lang="en-US" sz="1800" dirty="0">
                <a:latin typeface="Arial" charset="0"/>
              </a:rPr>
              <a:t>Common Standard IPv4 ACL Errors</a:t>
            </a:r>
            <a:br>
              <a:rPr lang="en-US" dirty="0">
                <a:latin typeface="Arial" charset="0"/>
              </a:rPr>
            </a:br>
            <a:r>
              <a:rPr lang="en-US" dirty="0">
                <a:latin typeface="Arial" charset="0"/>
              </a:rPr>
              <a:t>Troubleshooting Standard IPv4 ACLs – Example 1 (cont.)</a:t>
            </a:r>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6" y="1691640"/>
            <a:ext cx="5765789" cy="4808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800525"/>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4348" y="426720"/>
            <a:ext cx="8772157" cy="1232592"/>
          </a:xfrm>
        </p:spPr>
        <p:txBody>
          <a:bodyPr/>
          <a:lstStyle/>
          <a:p>
            <a:pPr eaLnBrk="1" hangingPunct="1"/>
            <a:r>
              <a:rPr lang="en-US" sz="1800" dirty="0">
                <a:latin typeface="Arial" charset="0"/>
              </a:rPr>
              <a:t>Common Standard IPv4 ACL Errors</a:t>
            </a:r>
            <a:br>
              <a:rPr lang="en-US" dirty="0">
                <a:latin typeface="Arial" charset="0"/>
              </a:rPr>
            </a:br>
            <a:r>
              <a:rPr lang="en-US" dirty="0">
                <a:latin typeface="Arial" charset="0"/>
              </a:rPr>
              <a:t>Troubleshooting Standard IPv4 ACLs – Example 2</a:t>
            </a:r>
          </a:p>
        </p:txBody>
      </p:sp>
      <p:pic>
        <p:nvPicPr>
          <p:cNvPr id="348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27860" y="2444651"/>
            <a:ext cx="4754880" cy="419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5760" y="1798320"/>
            <a:ext cx="7879080" cy="646331"/>
          </a:xfrm>
          <a:prstGeom prst="rect">
            <a:avLst/>
          </a:prstGeom>
          <a:noFill/>
        </p:spPr>
        <p:txBody>
          <a:bodyPr wrap="square" rtlCol="0">
            <a:spAutoFit/>
          </a:bodyPr>
          <a:lstStyle/>
          <a:p>
            <a:pPr algn="l"/>
            <a:r>
              <a:rPr lang="en-US" sz="2000" dirty="0">
                <a:latin typeface="+mn-lt"/>
              </a:rPr>
              <a:t>Security Policy: The 192.168.11.0/24 network should not be able to access the 192.168.10.0/24 network.</a:t>
            </a:r>
          </a:p>
        </p:txBody>
      </p:sp>
    </p:spTree>
    <p:extLst>
      <p:ext uri="{BB962C8B-B14F-4D97-AF65-F5344CB8AC3E}">
        <p14:creationId xmlns:p14="http://schemas.microsoft.com/office/powerpoint/2010/main" val="2352791501"/>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4348" y="426720"/>
            <a:ext cx="8772157" cy="1232592"/>
          </a:xfrm>
        </p:spPr>
        <p:txBody>
          <a:bodyPr/>
          <a:lstStyle/>
          <a:p>
            <a:pPr eaLnBrk="1" hangingPunct="1"/>
            <a:r>
              <a:rPr lang="en-US" sz="1800" dirty="0">
                <a:latin typeface="Arial" charset="0"/>
              </a:rPr>
              <a:t>Common Standard IPv4 ACL Errors</a:t>
            </a:r>
            <a:br>
              <a:rPr lang="en-US" dirty="0">
                <a:latin typeface="Arial" charset="0"/>
              </a:rPr>
            </a:br>
            <a:r>
              <a:rPr lang="en-US" dirty="0">
                <a:latin typeface="Arial" charset="0"/>
              </a:rPr>
              <a:t>Troubleshooting Standard IPv4 ACLs – Example 2 (cont.)</a:t>
            </a:r>
          </a:p>
        </p:txBody>
      </p:sp>
      <p:pic>
        <p:nvPicPr>
          <p:cNvPr id="3481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75059" y="2507255"/>
            <a:ext cx="4470082" cy="3963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11480" y="1850708"/>
            <a:ext cx="8397240" cy="923330"/>
          </a:xfrm>
          <a:prstGeom prst="rect">
            <a:avLst/>
          </a:prstGeom>
        </p:spPr>
        <p:txBody>
          <a:bodyPr wrap="square">
            <a:spAutoFit/>
          </a:bodyPr>
          <a:lstStyle/>
          <a:p>
            <a:pPr algn="l"/>
            <a:r>
              <a:rPr lang="en-US" sz="2000" dirty="0">
                <a:latin typeface="+mn-lt"/>
              </a:rPr>
              <a:t>ACL 20 was applied to the wrong interface and in the wrong direction. All traffic from the 192.168.11.0/24 is denied inbound access through the G0/1 interface.</a:t>
            </a:r>
          </a:p>
        </p:txBody>
      </p:sp>
    </p:spTree>
    <p:extLst>
      <p:ext uri="{BB962C8B-B14F-4D97-AF65-F5344CB8AC3E}">
        <p14:creationId xmlns:p14="http://schemas.microsoft.com/office/powerpoint/2010/main" val="479612021"/>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4348" y="426720"/>
            <a:ext cx="8772157" cy="1232592"/>
          </a:xfrm>
        </p:spPr>
        <p:txBody>
          <a:bodyPr/>
          <a:lstStyle/>
          <a:p>
            <a:pPr eaLnBrk="1" hangingPunct="1"/>
            <a:r>
              <a:rPr lang="en-US" sz="1800" dirty="0">
                <a:latin typeface="Arial" charset="0"/>
              </a:rPr>
              <a:t>Common Standard IPv4 ACL Errors</a:t>
            </a:r>
            <a:br>
              <a:rPr lang="en-US" dirty="0">
                <a:latin typeface="Arial" charset="0"/>
              </a:rPr>
            </a:br>
            <a:r>
              <a:rPr lang="en-US" dirty="0">
                <a:latin typeface="Arial" charset="0"/>
              </a:rPr>
              <a:t>Troubleshooting Standard IPv4 ACLs – Example 2 (cont.)</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40" y="1960245"/>
            <a:ext cx="518160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107861"/>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791" y="1271588"/>
            <a:ext cx="507682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5" name="Rectangle 2"/>
          <p:cNvSpPr>
            <a:spLocks noGrp="1" noChangeArrowheads="1"/>
          </p:cNvSpPr>
          <p:nvPr>
            <p:ph type="title"/>
          </p:nvPr>
        </p:nvSpPr>
        <p:spPr>
          <a:xfrm>
            <a:off x="224348" y="426720"/>
            <a:ext cx="8772157" cy="1232592"/>
          </a:xfrm>
        </p:spPr>
        <p:txBody>
          <a:bodyPr/>
          <a:lstStyle/>
          <a:p>
            <a:pPr eaLnBrk="1" hangingPunct="1"/>
            <a:r>
              <a:rPr lang="en-US" sz="1800" dirty="0">
                <a:latin typeface="Arial" charset="0"/>
              </a:rPr>
              <a:t>Common Standard IPv4 ACL Errors</a:t>
            </a:r>
            <a:br>
              <a:rPr lang="en-US" dirty="0">
                <a:latin typeface="Arial" charset="0"/>
              </a:rPr>
            </a:br>
            <a:r>
              <a:rPr lang="en-US" dirty="0">
                <a:latin typeface="Arial" charset="0"/>
              </a:rPr>
              <a:t>Troubleshooting Standard IPv4 ACLs – Example 3</a:t>
            </a:r>
          </a:p>
        </p:txBody>
      </p:sp>
      <p:pic>
        <p:nvPicPr>
          <p:cNvPr id="368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946" y="5418773"/>
            <a:ext cx="50101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614160" y="1652588"/>
            <a:ext cx="2255520" cy="1754326"/>
          </a:xfrm>
          <a:prstGeom prst="rect">
            <a:avLst/>
          </a:prstGeom>
        </p:spPr>
        <p:txBody>
          <a:bodyPr wrap="square">
            <a:spAutoFit/>
          </a:bodyPr>
          <a:lstStyle/>
          <a:p>
            <a:r>
              <a:rPr lang="en-US" sz="2000" b="1" dirty="0">
                <a:solidFill>
                  <a:srgbClr val="FF0000"/>
                </a:solidFill>
                <a:latin typeface="+mn-lt"/>
              </a:rPr>
              <a:t>Problem</a:t>
            </a:r>
          </a:p>
          <a:p>
            <a:r>
              <a:rPr lang="en-US" sz="2000" b="1" dirty="0">
                <a:latin typeface="+mn-lt"/>
              </a:rPr>
              <a:t>Security Policy</a:t>
            </a:r>
            <a:r>
              <a:rPr lang="en-US" sz="2000" dirty="0">
                <a:latin typeface="+mn-lt"/>
              </a:rPr>
              <a:t>: Only PC1 is allowed SSH remote access to R1.</a:t>
            </a:r>
          </a:p>
        </p:txBody>
      </p:sp>
    </p:spTree>
    <p:extLst>
      <p:ext uri="{BB962C8B-B14F-4D97-AF65-F5344CB8AC3E}">
        <p14:creationId xmlns:p14="http://schemas.microsoft.com/office/powerpoint/2010/main" val="564078128"/>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4348" y="426720"/>
            <a:ext cx="8772157" cy="1232592"/>
          </a:xfrm>
        </p:spPr>
        <p:txBody>
          <a:bodyPr/>
          <a:lstStyle/>
          <a:p>
            <a:pPr eaLnBrk="1" hangingPunct="1"/>
            <a:r>
              <a:rPr lang="en-US" sz="1800" dirty="0">
                <a:latin typeface="Arial" charset="0"/>
              </a:rPr>
              <a:t>Common Standard IPv4 ACL Errors</a:t>
            </a:r>
            <a:br>
              <a:rPr lang="en-US" dirty="0">
                <a:latin typeface="Arial" charset="0"/>
              </a:rPr>
            </a:br>
            <a:r>
              <a:rPr lang="en-US" dirty="0">
                <a:latin typeface="Arial" charset="0"/>
              </a:rPr>
              <a:t>Troubleshooting Standard IPv4 ACLs – Example 3 (cont.)</a:t>
            </a:r>
          </a:p>
        </p:txBody>
      </p:sp>
      <p:sp>
        <p:nvSpPr>
          <p:cNvPr id="4" name="Rectangle 3"/>
          <p:cNvSpPr/>
          <p:nvPr/>
        </p:nvSpPr>
        <p:spPr>
          <a:xfrm>
            <a:off x="6614160" y="1652588"/>
            <a:ext cx="2255520" cy="1754326"/>
          </a:xfrm>
          <a:prstGeom prst="rect">
            <a:avLst/>
          </a:prstGeom>
        </p:spPr>
        <p:txBody>
          <a:bodyPr wrap="square">
            <a:spAutoFit/>
          </a:bodyPr>
          <a:lstStyle/>
          <a:p>
            <a:r>
              <a:rPr lang="en-US" sz="2000" b="1" dirty="0">
                <a:solidFill>
                  <a:srgbClr val="FF0000"/>
                </a:solidFill>
                <a:latin typeface="+mn-lt"/>
              </a:rPr>
              <a:t>Solution!</a:t>
            </a:r>
          </a:p>
          <a:p>
            <a:r>
              <a:rPr lang="en-US" sz="2000" b="1" dirty="0">
                <a:latin typeface="+mn-lt"/>
              </a:rPr>
              <a:t>Security Policy</a:t>
            </a:r>
            <a:r>
              <a:rPr lang="en-US" sz="2000" dirty="0">
                <a:latin typeface="+mn-lt"/>
              </a:rPr>
              <a:t>: Only PC1 is allowed SSH remote access to R1.</a:t>
            </a:r>
          </a:p>
        </p:txBody>
      </p:sp>
      <p:pic>
        <p:nvPicPr>
          <p:cNvPr id="3789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9200" y="1653204"/>
            <a:ext cx="4831080" cy="4209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80160" y="5765315"/>
            <a:ext cx="4770120" cy="1010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138153"/>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a:t>7.4 Summary</a:t>
            </a:r>
            <a:endParaRPr lang="en-US" sz="2400" dirty="0">
              <a:solidFill>
                <a:srgbClr val="00B0F0"/>
              </a:solidFill>
            </a:endParaRPr>
          </a:p>
        </p:txBody>
      </p:sp>
    </p:spTree>
    <p:extLst>
      <p:ext uri="{BB962C8B-B14F-4D97-AF65-F5344CB8AC3E}">
        <p14:creationId xmlns:p14="http://schemas.microsoft.com/office/powerpoint/2010/main" val="1634562889"/>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dirty="0">
                <a:latin typeface="Arial" charset="0"/>
              </a:rPr>
              <a:t>Section 7.2</a:t>
            </a:r>
            <a:br>
              <a:rPr lang="en-US" dirty="0">
                <a:latin typeface="Arial" charset="0"/>
              </a:rPr>
            </a:br>
            <a:r>
              <a:rPr lang="en-US" dirty="0">
                <a:latin typeface="Arial" charset="0"/>
              </a:rPr>
              <a:t>Terms and Commands</a:t>
            </a:r>
          </a:p>
        </p:txBody>
      </p:sp>
      <p:sp>
        <p:nvSpPr>
          <p:cNvPr id="4" name="Content Placeholder 1"/>
          <p:cNvSpPr>
            <a:spLocks noGrp="1"/>
          </p:cNvSpPr>
          <p:nvPr>
            <p:ph idx="1"/>
          </p:nvPr>
        </p:nvSpPr>
        <p:spPr>
          <a:xfrm>
            <a:off x="276908" y="1358745"/>
            <a:ext cx="2721476" cy="4946358"/>
          </a:xfrm>
        </p:spPr>
        <p:txBody>
          <a:bodyPr/>
          <a:lstStyle/>
          <a:p>
            <a:pPr eaLnBrk="1" fontAlgn="b" hangingPunct="1"/>
            <a:r>
              <a:rPr lang="en-US" sz="1600" b="1" dirty="0">
                <a:latin typeface="Courier New" panose="02070309020205020404" pitchFamily="49" charset="0"/>
                <a:cs typeface="Courier New" panose="02070309020205020404" pitchFamily="49" charset="0"/>
              </a:rPr>
              <a:t>access-list </a:t>
            </a:r>
            <a:r>
              <a:rPr lang="en-US" sz="1600" b="1" i="1" dirty="0">
                <a:latin typeface="Courier New" panose="02070309020205020404" pitchFamily="49" charset="0"/>
                <a:cs typeface="Courier New" panose="02070309020205020404" pitchFamily="49" charset="0"/>
              </a:rPr>
              <a:t>access-list-number</a:t>
            </a:r>
            <a:r>
              <a:rPr lang="en-US" sz="1600" b="1" dirty="0">
                <a:latin typeface="Courier New" panose="02070309020205020404" pitchFamily="49" charset="0"/>
                <a:cs typeface="Courier New" panose="02070309020205020404" pitchFamily="49" charset="0"/>
              </a:rPr>
              <a:t> { deny | permit | remark }</a:t>
            </a:r>
            <a:r>
              <a:rPr lang="en-US" sz="1600" b="1" i="1" dirty="0">
                <a:latin typeface="Courier New" panose="02070309020205020404" pitchFamily="49" charset="0"/>
                <a:cs typeface="Courier New" panose="02070309020205020404" pitchFamily="49" charset="0"/>
              </a:rPr>
              <a:t>source</a:t>
            </a:r>
            <a:r>
              <a:rPr lang="en-US" sz="1600" b="1" dirty="0">
                <a:latin typeface="Courier New" panose="02070309020205020404" pitchFamily="49" charset="0"/>
                <a:cs typeface="Courier New" panose="02070309020205020404" pitchFamily="49" charset="0"/>
              </a:rPr>
              <a:t> [ </a:t>
            </a:r>
            <a:r>
              <a:rPr lang="en-US" sz="1600" b="1" i="1" dirty="0">
                <a:latin typeface="Courier New" panose="02070309020205020404" pitchFamily="49" charset="0"/>
                <a:cs typeface="Courier New" panose="02070309020205020404" pitchFamily="49" charset="0"/>
              </a:rPr>
              <a:t>source-wildcard</a:t>
            </a:r>
            <a:r>
              <a:rPr lang="en-US" sz="1600" b="1" dirty="0">
                <a:latin typeface="Courier New" panose="02070309020205020404" pitchFamily="49" charset="0"/>
                <a:cs typeface="Courier New" panose="02070309020205020404" pitchFamily="49" charset="0"/>
              </a:rPr>
              <a:t> ][ log ]</a:t>
            </a:r>
          </a:p>
          <a:p>
            <a:pPr eaLnBrk="1" fontAlgn="b" hangingPunct="1"/>
            <a:r>
              <a:rPr lang="en-US" sz="1600" b="1" dirty="0">
                <a:latin typeface="Courier New" panose="02070309020205020404" pitchFamily="49" charset="0"/>
                <a:cs typeface="Courier New" panose="02070309020205020404" pitchFamily="49" charset="0"/>
              </a:rPr>
              <a:t>show access-lists</a:t>
            </a:r>
          </a:p>
          <a:p>
            <a:pPr eaLnBrk="1" fontAlgn="b" hangingPunct="1"/>
            <a:r>
              <a:rPr lang="en-US" sz="1600" b="1" dirty="0">
                <a:latin typeface="Courier New" panose="02070309020205020404" pitchFamily="49" charset="0"/>
                <a:cs typeface="Courier New" panose="02070309020205020404" pitchFamily="49" charset="0"/>
              </a:rPr>
              <a:t>no access-list </a:t>
            </a:r>
            <a:r>
              <a:rPr lang="en-US" sz="1600" b="1" i="1" dirty="0">
                <a:latin typeface="Courier New" panose="02070309020205020404" pitchFamily="49" charset="0"/>
                <a:cs typeface="Courier New" panose="02070309020205020404" pitchFamily="49" charset="0"/>
              </a:rPr>
              <a:t>access-list-number</a:t>
            </a:r>
            <a:endParaRPr lang="en-US" sz="1600" b="1" dirty="0">
              <a:latin typeface="Courier New" panose="02070309020205020404" pitchFamily="49" charset="0"/>
              <a:cs typeface="Courier New" panose="02070309020205020404" pitchFamily="49" charset="0"/>
            </a:endParaRPr>
          </a:p>
          <a:p>
            <a:pPr eaLnBrk="1" fontAlgn="t" hangingPunct="1"/>
            <a:r>
              <a:rPr lang="en-US" sz="1600" b="1" dirty="0" err="1">
                <a:latin typeface="Courier New" panose="02070309020205020404" pitchFamily="49" charset="0"/>
                <a:cs typeface="Courier New" panose="02070309020205020404" pitchFamily="49" charset="0"/>
              </a:rPr>
              <a:t>ip</a:t>
            </a:r>
            <a:r>
              <a:rPr lang="en-US" sz="1600" b="1" dirty="0">
                <a:latin typeface="Courier New" panose="02070309020205020404" pitchFamily="49" charset="0"/>
                <a:cs typeface="Courier New" panose="02070309020205020404" pitchFamily="49" charset="0"/>
              </a:rPr>
              <a:t> access-group {</a:t>
            </a:r>
            <a:r>
              <a:rPr lang="en-US" sz="1600" b="1" i="1" dirty="0">
                <a:latin typeface="Courier New" panose="02070309020205020404" pitchFamily="49" charset="0"/>
                <a:cs typeface="Courier New" panose="02070309020205020404" pitchFamily="49" charset="0"/>
              </a:rPr>
              <a:t>access-list-number</a:t>
            </a:r>
            <a:r>
              <a:rPr lang="en-US" sz="1600" b="1" dirty="0">
                <a:latin typeface="Courier New" panose="02070309020205020404" pitchFamily="49" charset="0"/>
                <a:cs typeface="Courier New" panose="02070309020205020404" pitchFamily="49" charset="0"/>
              </a:rPr>
              <a:t> | </a:t>
            </a:r>
            <a:r>
              <a:rPr lang="en-US" sz="1600" b="1" i="1" dirty="0">
                <a:latin typeface="Courier New" panose="02070309020205020404" pitchFamily="49" charset="0"/>
                <a:cs typeface="Courier New" panose="02070309020205020404" pitchFamily="49" charset="0"/>
              </a:rPr>
              <a:t>access-list-name</a:t>
            </a:r>
            <a:r>
              <a:rPr lang="en-US" sz="1600" b="1" dirty="0">
                <a:latin typeface="Courier New" panose="02070309020205020404" pitchFamily="49" charset="0"/>
                <a:cs typeface="Courier New" panose="02070309020205020404" pitchFamily="49" charset="0"/>
              </a:rPr>
              <a:t>} { in | out }</a:t>
            </a:r>
          </a:p>
          <a:p>
            <a:pPr eaLnBrk="1" fontAlgn="t" hangingPunct="1"/>
            <a:r>
              <a:rPr lang="en-US" sz="1600" b="1" dirty="0" err="1">
                <a:latin typeface="Courier New" panose="02070309020205020404" pitchFamily="49" charset="0"/>
                <a:cs typeface="Courier New" panose="02070309020205020404" pitchFamily="49" charset="0"/>
              </a:rPr>
              <a:t>ip</a:t>
            </a:r>
            <a:r>
              <a:rPr lang="en-US" sz="1600" b="1" dirty="0">
                <a:latin typeface="Courier New" panose="02070309020205020404" pitchFamily="49" charset="0"/>
                <a:cs typeface="Courier New" panose="02070309020205020404" pitchFamily="49" charset="0"/>
              </a:rPr>
              <a:t> access-list standard</a:t>
            </a:r>
            <a:r>
              <a:rPr lang="en-US" sz="1600" i="1" dirty="0">
                <a:latin typeface="Courier New" panose="02070309020205020404" pitchFamily="49" charset="0"/>
                <a:cs typeface="Courier New" panose="02070309020205020404" pitchFamily="49" charset="0"/>
              </a:rPr>
              <a:t> name</a:t>
            </a:r>
            <a:endParaRPr lang="en-US" sz="1600" b="1" dirty="0">
              <a:latin typeface="Courier New" panose="02070309020205020404" pitchFamily="49" charset="0"/>
              <a:cs typeface="Courier New" panose="02070309020205020404" pitchFamily="49" charset="0"/>
            </a:endParaRPr>
          </a:p>
        </p:txBody>
      </p:sp>
      <p:sp>
        <p:nvSpPr>
          <p:cNvPr id="6" name="Content Placeholder 1"/>
          <p:cNvSpPr txBox="1">
            <a:spLocks/>
          </p:cNvSpPr>
          <p:nvPr/>
        </p:nvSpPr>
        <p:spPr bwMode="auto">
          <a:xfrm>
            <a:off x="3008165" y="1358745"/>
            <a:ext cx="2850381"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eaLnBrk="1" fontAlgn="auto" hangingPunct="1"/>
            <a:r>
              <a:rPr lang="en-US" sz="1600" b="1" dirty="0">
                <a:latin typeface="Courier New" panose="02070309020205020404" pitchFamily="49" charset="0"/>
                <a:cs typeface="Courier New" panose="02070309020205020404" pitchFamily="49" charset="0"/>
              </a:rPr>
              <a:t>clear access-list counters</a:t>
            </a:r>
          </a:p>
          <a:p>
            <a:pPr eaLnBrk="1" fontAlgn="auto" hangingPunct="1"/>
            <a:r>
              <a:rPr lang="en-US" sz="1600" b="1" dirty="0">
                <a:latin typeface="Courier New" panose="02070309020205020404" pitchFamily="49" charset="0"/>
                <a:cs typeface="Courier New" panose="02070309020205020404" pitchFamily="49" charset="0"/>
              </a:rPr>
              <a:t>access-class </a:t>
            </a:r>
            <a:r>
              <a:rPr lang="en-US" sz="1600" b="1" i="1" dirty="0">
                <a:latin typeface="Courier New" panose="02070309020205020404" pitchFamily="49" charset="0"/>
                <a:cs typeface="Courier New" panose="02070309020205020404" pitchFamily="49" charset="0"/>
              </a:rPr>
              <a:t>access-list-number</a:t>
            </a:r>
            <a:r>
              <a:rPr lang="en-US" sz="1600" b="1" dirty="0">
                <a:latin typeface="Courier New" panose="02070309020205020404" pitchFamily="49" charset="0"/>
                <a:cs typeface="Courier New" panose="02070309020205020404" pitchFamily="49" charset="0"/>
              </a:rPr>
              <a:t> { in |out }</a:t>
            </a:r>
          </a:p>
          <a:p>
            <a:pPr eaLnBrk="1" fontAlgn="t" hangingPunct="1"/>
            <a:endParaRPr lang="en-US" sz="1600" dirty="0">
              <a:latin typeface="Courier New" panose="02070309020205020404" pitchFamily="49" charset="0"/>
              <a:cs typeface="Courier New" panose="02070309020205020404" pitchFamily="49" charset="0"/>
            </a:endParaRPr>
          </a:p>
          <a:p>
            <a:pPr marL="0" indent="0" eaLnBrk="1" fontAlgn="b" hangingPunct="1">
              <a:buNone/>
            </a:pPr>
            <a:endParaRPr lang="en-US" sz="1600" dirty="0"/>
          </a:p>
        </p:txBody>
      </p:sp>
      <p:sp>
        <p:nvSpPr>
          <p:cNvPr id="8" name="Content Placeholder 1"/>
          <p:cNvSpPr txBox="1">
            <a:spLocks/>
          </p:cNvSpPr>
          <p:nvPr/>
        </p:nvSpPr>
        <p:spPr bwMode="auto">
          <a:xfrm>
            <a:off x="5856379" y="1358745"/>
            <a:ext cx="2841064" cy="49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eaLnBrk="1" fontAlgn="b" hangingPunct="1"/>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3288529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Purpose of ACLs</a:t>
            </a:r>
            <a:br>
              <a:rPr lang="en-US" dirty="0">
                <a:latin typeface="Arial" charset="0"/>
              </a:rPr>
            </a:br>
            <a:r>
              <a:rPr lang="en-US" dirty="0">
                <a:latin typeface="Arial" charset="0"/>
              </a:rPr>
              <a:t>ACL Operation</a:t>
            </a:r>
            <a:endParaRPr lang="en-US" dirty="0">
              <a:solidFill>
                <a:srgbClr val="00B0F0"/>
              </a:solidFill>
              <a:latin typeface="Arial" charset="0"/>
            </a:endParaRPr>
          </a:p>
        </p:txBody>
      </p:sp>
      <p:pic>
        <p:nvPicPr>
          <p:cNvPr id="4" name="Picture 3"/>
          <p:cNvPicPr>
            <a:picLocks noChangeAspect="1"/>
          </p:cNvPicPr>
          <p:nvPr/>
        </p:nvPicPr>
        <p:blipFill>
          <a:blip r:embed="rId3"/>
          <a:stretch>
            <a:fillRect/>
          </a:stretch>
        </p:blipFill>
        <p:spPr>
          <a:xfrm>
            <a:off x="268161" y="1889026"/>
            <a:ext cx="8280400" cy="2717800"/>
          </a:xfrm>
          <a:prstGeom prst="rect">
            <a:avLst/>
          </a:prstGeom>
        </p:spPr>
      </p:pic>
    </p:spTree>
    <p:extLst>
      <p:ext uri="{BB962C8B-B14F-4D97-AF65-F5344CB8AC3E}">
        <p14:creationId xmlns:p14="http://schemas.microsoft.com/office/powerpoint/2010/main" val="79783068"/>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Wildcard Masks in ACLs</a:t>
            </a:r>
            <a:br>
              <a:rPr lang="en-US" dirty="0">
                <a:latin typeface="Arial" charset="0"/>
              </a:rPr>
            </a:br>
            <a:r>
              <a:rPr lang="en-US" dirty="0">
                <a:latin typeface="Arial" charset="0"/>
              </a:rPr>
              <a:t>Introducing ACL Wildcard Masking (cont.)</a:t>
            </a:r>
            <a:endParaRPr lang="en-US" dirty="0">
              <a:solidFill>
                <a:srgbClr val="00B0F0"/>
              </a:solidFill>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75" y="2410778"/>
            <a:ext cx="7463188" cy="281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82969" y="2041446"/>
            <a:ext cx="2758440" cy="369332"/>
          </a:xfrm>
          <a:prstGeom prst="rect">
            <a:avLst/>
          </a:prstGeom>
          <a:noFill/>
        </p:spPr>
        <p:txBody>
          <a:bodyPr wrap="square" rtlCol="0">
            <a:spAutoFit/>
          </a:bodyPr>
          <a:lstStyle/>
          <a:p>
            <a:r>
              <a:rPr lang="en-US" sz="2000" dirty="0">
                <a:latin typeface="+mn-lt"/>
              </a:rPr>
              <a:t>Example</a:t>
            </a:r>
          </a:p>
        </p:txBody>
      </p:sp>
    </p:spTree>
    <p:extLst>
      <p:ext uri="{BB962C8B-B14F-4D97-AF65-F5344CB8AC3E}">
        <p14:creationId xmlns:p14="http://schemas.microsoft.com/office/powerpoint/2010/main" val="928336719"/>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Wildcard Masks in ACLs</a:t>
            </a:r>
            <a:br>
              <a:rPr lang="en-US" dirty="0">
                <a:latin typeface="Arial" charset="0"/>
              </a:rPr>
            </a:br>
            <a:r>
              <a:rPr lang="en-US" dirty="0">
                <a:latin typeface="Arial" charset="0"/>
              </a:rPr>
              <a:t>Wildcard Mask Examples</a:t>
            </a:r>
            <a:endParaRPr lang="en-US" dirty="0">
              <a:solidFill>
                <a:srgbClr val="00B0F0"/>
              </a:solidFill>
              <a:latin typeface="Arial"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765" y="1490663"/>
            <a:ext cx="5856075" cy="4925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617649"/>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Wildcard Masks in ACLs</a:t>
            </a:r>
            <a:br>
              <a:rPr lang="en-US" dirty="0">
                <a:latin typeface="Arial" charset="0"/>
              </a:rPr>
            </a:br>
            <a:r>
              <a:rPr lang="en-US" dirty="0">
                <a:latin typeface="Arial" charset="0"/>
              </a:rPr>
              <a:t>Wildcard Mask Examples (cont.)</a:t>
            </a:r>
            <a:endParaRPr lang="en-US" dirty="0">
              <a:solidFill>
                <a:srgbClr val="00B0F0"/>
              </a:solidFill>
              <a:latin typeface="Arial"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732" y="1651634"/>
            <a:ext cx="5785156" cy="445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443530"/>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Wildcard Masks in ACLs</a:t>
            </a:r>
            <a:br>
              <a:rPr lang="en-US" dirty="0">
                <a:latin typeface="Arial" charset="0"/>
              </a:rPr>
            </a:br>
            <a:r>
              <a:rPr lang="en-US" dirty="0">
                <a:latin typeface="Arial" charset="0"/>
              </a:rPr>
              <a:t>Calculating the Wildcard Mask</a:t>
            </a:r>
            <a:endParaRPr lang="en-US" dirty="0">
              <a:solidFill>
                <a:srgbClr val="00B0F0"/>
              </a:solidFill>
              <a:latin typeface="Arial" charset="0"/>
            </a:endParaRPr>
          </a:p>
        </p:txBody>
      </p:sp>
      <p:sp>
        <p:nvSpPr>
          <p:cNvPr id="2" name="TextBox 1"/>
          <p:cNvSpPr txBox="1"/>
          <p:nvPr/>
        </p:nvSpPr>
        <p:spPr>
          <a:xfrm>
            <a:off x="274320" y="1676400"/>
            <a:ext cx="7848600" cy="1009507"/>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charset="0"/>
              <a:buChar char="§"/>
            </a:pPr>
            <a:r>
              <a:rPr lang="en-US" sz="2000" dirty="0">
                <a:latin typeface="+mn-lt"/>
              </a:rPr>
              <a:t>Calculating wildcard masks can be challenging. One shortcut method is to subtract the subnet mask from 255.255.255.255.</a:t>
            </a:r>
          </a:p>
          <a:p>
            <a:endParaRPr lang="en-US" dirty="0"/>
          </a:p>
        </p:txBody>
      </p:sp>
      <p:pic>
        <p:nvPicPr>
          <p:cNvPr id="5" name="Picture 4"/>
          <p:cNvPicPr>
            <a:picLocks noChangeAspect="1"/>
          </p:cNvPicPr>
          <p:nvPr/>
        </p:nvPicPr>
        <p:blipFill>
          <a:blip r:embed="rId3"/>
          <a:stretch>
            <a:fillRect/>
          </a:stretch>
        </p:blipFill>
        <p:spPr>
          <a:xfrm>
            <a:off x="2769127" y="2685907"/>
            <a:ext cx="2858986" cy="3991258"/>
          </a:xfrm>
          <a:prstGeom prst="rect">
            <a:avLst/>
          </a:prstGeom>
        </p:spPr>
      </p:pic>
    </p:spTree>
    <p:extLst>
      <p:ext uri="{BB962C8B-B14F-4D97-AF65-F5344CB8AC3E}">
        <p14:creationId xmlns:p14="http://schemas.microsoft.com/office/powerpoint/2010/main" val="2905531189"/>
      </p:ext>
    </p:extLst>
  </p:cSld>
  <p:clrMapOvr>
    <a:masterClrMapping/>
  </p:clrMapOvr>
  <p:transition spd="med">
    <p:wipe dir="r"/>
  </p:transition>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30523</TotalTime>
  <Pages>28</Pages>
  <Words>1666</Words>
  <Application>Microsoft Office PowerPoint</Application>
  <PresentationFormat>On-screen Show (4:3)</PresentationFormat>
  <Paragraphs>272</Paragraphs>
  <Slides>47</Slides>
  <Notes>47</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ＭＳ Ｐゴシック</vt:lpstr>
      <vt:lpstr>Arial</vt:lpstr>
      <vt:lpstr>Courier New</vt:lpstr>
      <vt:lpstr>Wingdings</vt:lpstr>
      <vt:lpstr>PPT-TMPLT-WHT_C</vt:lpstr>
      <vt:lpstr>NetAcad-4F_PPT-WHT_060408</vt:lpstr>
      <vt:lpstr>Chapter 7:  Access Control Lists (ACLs)</vt:lpstr>
      <vt:lpstr>7.1 ACL Operation</vt:lpstr>
      <vt:lpstr>Purpose of ACLs What is an ACL?</vt:lpstr>
      <vt:lpstr>Purpose of ACLs Packet Filtering</vt:lpstr>
      <vt:lpstr>Purpose of ACLs ACL Operation</vt:lpstr>
      <vt:lpstr>Wildcard Masks in ACLs Introducing ACL Wildcard Masking (cont.)</vt:lpstr>
      <vt:lpstr>Wildcard Masks in ACLs Wildcard Mask Examples</vt:lpstr>
      <vt:lpstr>Wildcard Masks in ACLs Wildcard Mask Examples (cont.)</vt:lpstr>
      <vt:lpstr>Wildcard Masks in ACLs Calculating the Wildcard Mask</vt:lpstr>
      <vt:lpstr>Wildcard Masks in ACLs Wildcard Mask Keywords</vt:lpstr>
      <vt:lpstr>Wildcard Masks in ACLs Wildcard Mask Keyword Examples</vt:lpstr>
      <vt:lpstr>Guidelines for ACL Creation General Guidelines for Creating ACLS</vt:lpstr>
      <vt:lpstr>Guidelines for ACL Creation ACL Best Practices</vt:lpstr>
      <vt:lpstr>Guidelines for ACL Placement Where to Place ACLs</vt:lpstr>
      <vt:lpstr>Guidelines for ACL Placement Where to Place ACLs (cont.)</vt:lpstr>
      <vt:lpstr>Guidelines for ACL Placement Standard ACL Placement</vt:lpstr>
      <vt:lpstr>7.2 Standard IPv4 ACLs</vt:lpstr>
      <vt:lpstr>Configure Standard IPv4 ACLs Numbered Standard IPv4 ACL Syntax</vt:lpstr>
      <vt:lpstr>Configure Standard IPv4 ACLs Applying Standard IPv4 ACLs to Interfaces</vt:lpstr>
      <vt:lpstr>Configure Standard IPv4 ACLs Applying Standard IPv4 ACLs to Interfaces (cont.)</vt:lpstr>
      <vt:lpstr>Configure Standard IPv4 ACLs Numbered Standard IPv4 ACL Examples</vt:lpstr>
      <vt:lpstr>Configure Standard IPv4 ACLs Numbered Standard IPv4 ACL Examples (cont.)</vt:lpstr>
      <vt:lpstr>Configure Standard IPv4 ACLs Named Standard IPv4 ACL Syntax</vt:lpstr>
      <vt:lpstr>Configure Standard IPv4 ACLs Named Standard IPv4 ACL Syntax (cont.)</vt:lpstr>
      <vt:lpstr>Modify IPv4 ACLs Method 1 – Use a Text Editor</vt:lpstr>
      <vt:lpstr>Modify IPv4 ACLs Method 2 – Use Sequence Numbers</vt:lpstr>
      <vt:lpstr>Modify IPv4 ACLs Editing Standard Named ACLs</vt:lpstr>
      <vt:lpstr>Modify IPv4 ACLs Verifying ACLs</vt:lpstr>
      <vt:lpstr>Modify IPv4 ACLs ACL Statistics</vt:lpstr>
      <vt:lpstr>Securing VTY Ports with a Standard IPv4 ACL The access-class Command</vt:lpstr>
      <vt:lpstr>Securing VTY Ports with a Standard IPv4 ACL Verifying the VTY Port is Secured</vt:lpstr>
      <vt:lpstr>7.3 Troubleshoot ACLs</vt:lpstr>
      <vt:lpstr>Processing Packet with ACLs The Implicit Deny Any</vt:lpstr>
      <vt:lpstr>Processing Packet with ACLs The Order of ACEs in an ACL</vt:lpstr>
      <vt:lpstr>Processing Packet with ACLs The Order of ACEs in an ACL (cont.)</vt:lpstr>
      <vt:lpstr>Processing Packet with ACLs Cisco IOS Reorders Standard ACLs</vt:lpstr>
      <vt:lpstr>Processing Packet with ACLs Cisco IOS Reorders Standard ACLs (cont.)</vt:lpstr>
      <vt:lpstr>Processing Packet with ACLs Routing Processes and ACLs</vt:lpstr>
      <vt:lpstr>Common Standard IPv4 ACL Errors Troubleshooting Standard IPv4 ACLs – Example 1</vt:lpstr>
      <vt:lpstr>Common Standard IPv4 ACL Errors Troubleshooting Standard IPv4 ACLs – Example 1 (cont.)</vt:lpstr>
      <vt:lpstr>Common Standard IPv4 ACL Errors Troubleshooting Standard IPv4 ACLs – Example 2</vt:lpstr>
      <vt:lpstr>Common Standard IPv4 ACL Errors Troubleshooting Standard IPv4 ACLs – Example 2 (cont.)</vt:lpstr>
      <vt:lpstr>Common Standard IPv4 ACL Errors Troubleshooting Standard IPv4 ACLs – Example 2 (cont.)</vt:lpstr>
      <vt:lpstr>Common Standard IPv4 ACL Errors Troubleshooting Standard IPv4 ACLs – Example 3</vt:lpstr>
      <vt:lpstr>Common Standard IPv4 ACL Errors Troubleshooting Standard IPv4 ACLs – Example 3 (cont.)</vt:lpstr>
      <vt:lpstr>7.4 Summary</vt:lpstr>
      <vt:lpstr>Section 7.2 Terms and Commands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carlos c</cp:lastModifiedBy>
  <cp:revision>1077</cp:revision>
  <cp:lastPrinted>1999-01-27T00:54:54Z</cp:lastPrinted>
  <dcterms:created xsi:type="dcterms:W3CDTF">2006-10-23T15:07:30Z</dcterms:created>
  <dcterms:modified xsi:type="dcterms:W3CDTF">2018-03-24T22:43:38Z</dcterms:modified>
</cp:coreProperties>
</file>