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945" r:id="rId2"/>
  </p:sldMasterIdLst>
  <p:notesMasterIdLst>
    <p:notesMasterId r:id="rId14"/>
  </p:notesMasterIdLst>
  <p:handoutMasterIdLst>
    <p:handoutMasterId r:id="rId15"/>
  </p:handoutMasterIdLst>
  <p:sldIdLst>
    <p:sldId id="500" r:id="rId3"/>
    <p:sldId id="991" r:id="rId4"/>
    <p:sldId id="1097" r:id="rId5"/>
    <p:sldId id="1119" r:id="rId6"/>
    <p:sldId id="1100" r:id="rId7"/>
    <p:sldId id="1101" r:id="rId8"/>
    <p:sldId id="1102" r:id="rId9"/>
    <p:sldId id="1121" r:id="rId10"/>
    <p:sldId id="1103" r:id="rId11"/>
    <p:sldId id="946" r:id="rId12"/>
    <p:sldId id="1050" r:id="rId13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2" clrIdx="0"/>
  <p:cmAuthor id="1" name="Rodrigo Floriano" initials="RF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69" autoAdjust="0"/>
    <p:restoredTop sz="84398" autoAdjust="0"/>
  </p:normalViewPr>
  <p:slideViewPr>
    <p:cSldViewPr snapToGrid="0">
      <p:cViewPr varScale="1">
        <p:scale>
          <a:sx n="62" d="100"/>
          <a:sy n="62" d="100"/>
        </p:scale>
        <p:origin x="4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 and Switching Essentials </a:t>
            </a:r>
            <a:r>
              <a:rPr lang="en-US" b="0" baseline="0" dirty="0"/>
              <a:t>v6.0</a:t>
            </a:r>
            <a:endParaRPr lang="en-US" b="0" dirty="0"/>
          </a:p>
          <a:p>
            <a:pPr>
              <a:buFontTx/>
              <a:buNone/>
            </a:pPr>
            <a:r>
              <a:rPr lang="en-US" sz="1200" dirty="0">
                <a:latin typeface="Arial" charset="0"/>
              </a:rPr>
              <a:t>Chapter 8: DHCP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76943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/>
              <a:pPr/>
              <a:t>10</a:t>
            </a:fld>
            <a:endParaRPr lang="en-US" sz="8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Terms and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524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/>
              <a:pPr/>
              <a:t>11</a:t>
            </a:fld>
            <a:endParaRPr lang="en-US" sz="8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New Terms and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524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2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8.1.1 – DHCPv4</a:t>
            </a:r>
            <a:r>
              <a:rPr lang="en-US" baseline="0" dirty="0">
                <a:latin typeface="Arial" charset="0"/>
              </a:rPr>
              <a:t> Operation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aseline="0" dirty="0">
                <a:latin typeface="Arial" charset="0"/>
              </a:rPr>
              <a:t>8.1.1.1 – Introduction DHCPv4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3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8.1.1 – DHCPv4</a:t>
            </a:r>
            <a:r>
              <a:rPr lang="en-US" baseline="0" dirty="0">
                <a:latin typeface="Arial" charset="0"/>
              </a:rPr>
              <a:t> Operation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aseline="0" dirty="0">
                <a:latin typeface="Arial" charset="0"/>
              </a:rPr>
              <a:t>8.1.1.2 – DHCPv4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4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8.1.1 – DHCPv4</a:t>
            </a:r>
            <a:r>
              <a:rPr lang="en-US" baseline="0" dirty="0">
                <a:latin typeface="Arial" charset="0"/>
              </a:rPr>
              <a:t> Operation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aseline="0" dirty="0">
                <a:latin typeface="Arial" charset="0"/>
              </a:rPr>
              <a:t>8.1.1.2 – DHCPv4 Operation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5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Configure</a:t>
            </a:r>
            <a:r>
              <a:rPr lang="en-US" baseline="0" dirty="0">
                <a:latin typeface="Arial" charset="0"/>
              </a:rPr>
              <a:t> DHCPv4 Server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8.1.2.1 - </a:t>
            </a:r>
            <a:r>
              <a:rPr lang="en-US" dirty="0">
                <a:latin typeface="Arial" charset="0"/>
              </a:rPr>
              <a:t>Configure a Basic DHCPv4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6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Configure</a:t>
            </a:r>
            <a:r>
              <a:rPr lang="en-US" baseline="0" dirty="0">
                <a:latin typeface="Arial" charset="0"/>
              </a:rPr>
              <a:t> DHCPv4 Server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8.1.2.2 - </a:t>
            </a:r>
            <a:r>
              <a:rPr lang="en-US" dirty="0">
                <a:latin typeface="Arial" charset="0"/>
              </a:rPr>
              <a:t>Verifying DHCPv4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7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Configure</a:t>
            </a:r>
            <a:r>
              <a:rPr lang="en-US" baseline="0" dirty="0">
                <a:latin typeface="Arial" charset="0"/>
              </a:rPr>
              <a:t> DHCPv4 Server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8.1.2.3</a:t>
            </a:r>
            <a:r>
              <a:rPr lang="en-US" baseline="0" dirty="0"/>
              <a:t> - </a:t>
            </a:r>
            <a:r>
              <a:rPr lang="en-US" dirty="0">
                <a:latin typeface="Arial" charset="0"/>
              </a:rPr>
              <a:t>DHCPv4 Relay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8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Configure</a:t>
            </a:r>
            <a:r>
              <a:rPr lang="en-US" baseline="0" dirty="0">
                <a:latin typeface="Arial" charset="0"/>
              </a:rPr>
              <a:t> DHCPv4 Server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8.1.2.3</a:t>
            </a:r>
            <a:r>
              <a:rPr lang="en-US" baseline="0" dirty="0"/>
              <a:t> - </a:t>
            </a:r>
            <a:r>
              <a:rPr lang="en-US" dirty="0">
                <a:latin typeface="Arial" charset="0"/>
              </a:rPr>
              <a:t>DHCPv4 Relay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9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8.1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Host Configuration Protocol v4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8.1.3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Configure</a:t>
            </a:r>
            <a:r>
              <a:rPr lang="en-US" baseline="0" dirty="0">
                <a:latin typeface="Arial" charset="0"/>
              </a:rPr>
              <a:t> DHCPv4 Client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8.1.3.1 - </a:t>
            </a:r>
            <a:r>
              <a:rPr lang="en-US" dirty="0">
                <a:latin typeface="Arial" charset="0"/>
              </a:rPr>
              <a:t>Configuring a Router as a DHCPv4 client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Chapter 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_4face_0212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350"/>
            <a:ext cx="91440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8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6" name="Rectangle 279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sp>
        <p:nvSpPr>
          <p:cNvPr id="7" name="Rectangle 280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8" name="Rectangle 281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7F1BC4EF-034A-F647-AA58-B71D58802FDB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331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33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488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1047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851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231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4373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0848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56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4253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491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8629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160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Chapter 6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193868" y="394392"/>
            <a:ext cx="877215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3075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3076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6084AB3D-AE30-934E-B0BC-A74C2CCEE444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3077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109" y="1539502"/>
            <a:ext cx="8733677" cy="492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78" name="Rectangle 6312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3079" name="Rectangle 6313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pic>
        <p:nvPicPr>
          <p:cNvPr id="3080" name="Picture 8" descr="Rev08_Cisco_BrandBar10_060408.pn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Arial" charset="0"/>
              </a:rPr>
              <a:t>Chapter 8: DHCP</a:t>
            </a:r>
            <a:endParaRPr lang="en-US" sz="2400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6788150" cy="658812"/>
          </a:xfrm>
        </p:spPr>
        <p:txBody>
          <a:bodyPr/>
          <a:lstStyle/>
          <a:p>
            <a:pPr eaLnBrk="1" hangingPunct="1"/>
            <a:r>
              <a:rPr lang="en-US" dirty="0"/>
              <a:t>Routing and Switching Essentials v6.0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Section 8.1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Terms and Commands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276908" y="1358745"/>
            <a:ext cx="2721476" cy="4946358"/>
          </a:xfrm>
        </p:spPr>
        <p:txBody>
          <a:bodyPr/>
          <a:lstStyle/>
          <a:p>
            <a:pPr eaLnBrk="1" fontAlgn="b" hangingPunct="1"/>
            <a:r>
              <a:rPr lang="en-US" sz="1600" dirty="0"/>
              <a:t>Dynamic Host Configuration Protocol (DHCP)</a:t>
            </a:r>
          </a:p>
          <a:p>
            <a:pPr eaLnBrk="1" fontAlgn="b" hangingPunct="1"/>
            <a:r>
              <a:rPr lang="en-US" sz="1600" dirty="0"/>
              <a:t>DHCP Discover (DHCPDISCOVER)</a:t>
            </a:r>
          </a:p>
          <a:p>
            <a:pPr eaLnBrk="1" fontAlgn="b" hangingPunct="1"/>
            <a:r>
              <a:rPr lang="en-US" sz="1600" dirty="0"/>
              <a:t>DHCP Offer (DHCPOFFER)</a:t>
            </a:r>
          </a:p>
          <a:p>
            <a:pPr eaLnBrk="1" fontAlgn="b" hangingPunct="1"/>
            <a:r>
              <a:rPr lang="en-US" sz="1600" dirty="0"/>
              <a:t>DHCP Request (DHCPREQUEST)</a:t>
            </a:r>
          </a:p>
          <a:p>
            <a:pPr eaLnBrk="1" fontAlgn="b" hangingPunct="1"/>
            <a:r>
              <a:rPr lang="en-US" sz="1600" dirty="0"/>
              <a:t>DHCP Acknowledgment (DHCPACK)</a:t>
            </a:r>
          </a:p>
          <a:p>
            <a:pPr eaLnBrk="1" fontAlgn="b" hangingPunct="1"/>
            <a:r>
              <a:rPr lang="en-US" sz="1600" dirty="0"/>
              <a:t>Operation (OP) Code</a:t>
            </a:r>
          </a:p>
          <a:p>
            <a:pPr eaLnBrk="1" fontAlgn="b" hangingPunct="1"/>
            <a:r>
              <a:rPr lang="en-US" sz="1600" dirty="0"/>
              <a:t>Hardware Address Length</a:t>
            </a:r>
          </a:p>
          <a:p>
            <a:pPr eaLnBrk="1" fontAlgn="b" hangingPunct="1"/>
            <a:r>
              <a:rPr lang="en-US" sz="1600" dirty="0"/>
              <a:t>Hops</a:t>
            </a:r>
          </a:p>
          <a:p>
            <a:pPr eaLnBrk="1" fontAlgn="b" hangingPunct="1"/>
            <a:r>
              <a:rPr lang="en-US" sz="1600" dirty="0"/>
              <a:t>Transaction Identifier</a:t>
            </a:r>
          </a:p>
          <a:p>
            <a:pPr eaLnBrk="1" fontAlgn="b" hangingPunct="1"/>
            <a:endParaRPr lang="en-US" sz="16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008165" y="1358745"/>
            <a:ext cx="2850381" cy="494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b" hangingPunct="1"/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excluded-address</a:t>
            </a:r>
          </a:p>
          <a:p>
            <a:pPr eaLnBrk="1" fontAlgn="b" hangingPunct="1"/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 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pool-name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default-router </a:t>
            </a:r>
          </a:p>
          <a:p>
            <a:pPr eaLnBrk="1" fontAlgn="b" hangingPunct="1"/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-server 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domain-name 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domain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lease</a:t>
            </a:r>
          </a:p>
          <a:p>
            <a:pPr eaLnBrk="1" fontAlgn="b" hangingPunct="1"/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netbios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-name-server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 service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running-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section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binding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server statistics</a:t>
            </a:r>
          </a:p>
          <a:p>
            <a:pPr eaLnBrk="1" fontAlgn="b" hangingPunct="1"/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helper-address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5856379" y="1358745"/>
            <a:ext cx="2841064" cy="494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b" hangingPunct="1"/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address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conflict 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debug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packet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debug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server events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04748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Section 8.2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Terms and Commands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276908" y="1358745"/>
            <a:ext cx="2721476" cy="4946358"/>
          </a:xfrm>
        </p:spPr>
        <p:txBody>
          <a:bodyPr/>
          <a:lstStyle/>
          <a:p>
            <a:pPr eaLnBrk="1" fontAlgn="b" hangingPunct="1"/>
            <a:r>
              <a:rPr lang="en-US" sz="1600" dirty="0"/>
              <a:t>Stateless Address </a:t>
            </a:r>
            <a:r>
              <a:rPr lang="en-US" sz="1600" dirty="0" err="1"/>
              <a:t>Autoconfiguration</a:t>
            </a:r>
            <a:r>
              <a:rPr lang="en-US" sz="1600" dirty="0"/>
              <a:t> (SLAAC)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/>
              <a:t>Dynamic Host Configuration Protocol for IPv6 (</a:t>
            </a:r>
            <a:r>
              <a:rPr lang="en-US" sz="1600" dirty="0" err="1"/>
              <a:t>Stateful</a:t>
            </a:r>
            <a:r>
              <a:rPr lang="en-US" sz="1600" dirty="0"/>
              <a:t> DHCPv6)</a:t>
            </a:r>
          </a:p>
          <a:p>
            <a:pPr eaLnBrk="1" fontAlgn="b" hangingPunct="1"/>
            <a:r>
              <a:rPr lang="en-US" sz="1600" dirty="0"/>
              <a:t>Router Advertisement (RA) message</a:t>
            </a:r>
          </a:p>
          <a:p>
            <a:pPr eaLnBrk="1" fontAlgn="b" hangingPunct="1"/>
            <a:r>
              <a:rPr lang="en-US" sz="1600" dirty="0"/>
              <a:t>Stateless DHCPv6 Option (Router Advertisement and DHCPv6)</a:t>
            </a:r>
          </a:p>
          <a:p>
            <a:pPr eaLnBrk="1" fontAlgn="b" hangingPunct="1"/>
            <a:r>
              <a:rPr lang="en-US" sz="1600" dirty="0" err="1"/>
              <a:t>Stateful</a:t>
            </a:r>
            <a:r>
              <a:rPr lang="en-US" sz="1600" dirty="0"/>
              <a:t> DHCPv6 (DHCPv6 only)</a:t>
            </a:r>
          </a:p>
          <a:p>
            <a:pPr eaLnBrk="1" fontAlgn="auto" hangingPunct="1"/>
            <a:r>
              <a:rPr lang="en-US" sz="1600" dirty="0"/>
              <a:t>Stateless DHCPv6 client</a:t>
            </a:r>
          </a:p>
          <a:p>
            <a:pPr eaLnBrk="1" fontAlgn="auto" hangingPunct="1"/>
            <a:r>
              <a:rPr lang="en-US" sz="1600" dirty="0" err="1"/>
              <a:t>Stateful</a:t>
            </a:r>
            <a:r>
              <a:rPr lang="en-US" sz="1600" dirty="0"/>
              <a:t> DHCPv6 client</a:t>
            </a:r>
          </a:p>
          <a:p>
            <a:pPr eaLnBrk="1" fontAlgn="b" hangingPunct="1"/>
            <a:endParaRPr lang="en-US" sz="1600" dirty="0"/>
          </a:p>
          <a:p>
            <a:pPr eaLnBrk="1" fontAlgn="b" hangingPunct="1"/>
            <a:endParaRPr lang="en-US" sz="1600" dirty="0"/>
          </a:p>
          <a:p>
            <a:pPr eaLnBrk="1" fontAlgn="b" hangingPunct="1"/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008165" y="1358745"/>
            <a:ext cx="2850381" cy="494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auto" hangingPunct="1"/>
            <a:r>
              <a:rPr lang="en-US" sz="1600" dirty="0"/>
              <a:t>DHCPv6 SOLICIT</a:t>
            </a:r>
          </a:p>
          <a:p>
            <a:pPr eaLnBrk="1" fontAlgn="auto" hangingPunct="1"/>
            <a:r>
              <a:rPr lang="en-US" sz="1600" dirty="0"/>
              <a:t>DHCPv6 ADVERTISE</a:t>
            </a:r>
          </a:p>
          <a:p>
            <a:pPr eaLnBrk="1" fontAlgn="auto" hangingPunct="1"/>
            <a:r>
              <a:rPr lang="en-US" sz="1600" dirty="0"/>
              <a:t>DHCPv6 REQUEST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managed-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-flag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 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-flag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auto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-flag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eaLnBrk="1" fontAlgn="auto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managed-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-flag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eaLnBrk="1" fontAlgn="auto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server 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pool-name</a:t>
            </a:r>
          </a:p>
          <a:p>
            <a:pPr eaLnBrk="1" fontAlgn="auto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enable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address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autoconfig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 </a:t>
            </a:r>
          </a:p>
          <a:p>
            <a:pPr eaLnBrk="1" fontAlgn="b" hangingPunct="1"/>
            <a:endParaRPr lang="en-US" sz="1600" b="1" dirty="0"/>
          </a:p>
          <a:p>
            <a:pPr eaLnBrk="1" fontAlgn="auto" hangingPunct="1"/>
            <a:endParaRPr lang="en-US" sz="1600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5856378" y="1358745"/>
            <a:ext cx="3097121" cy="494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ipv6 interface 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 number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debug 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detail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address 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prefix 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server 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pool-name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 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pool-name</a:t>
            </a:r>
            <a:endParaRPr lang="en-US" sz="1600" i="1" dirty="0"/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enable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address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binding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relay destination 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ipv6_address</a:t>
            </a:r>
          </a:p>
          <a:p>
            <a:pPr eaLnBrk="1" fontAlgn="b" hangingPunct="1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ipv6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interface </a:t>
            </a:r>
            <a:r>
              <a:rPr lang="en-US" sz="1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 number</a:t>
            </a:r>
          </a:p>
        </p:txBody>
      </p:sp>
    </p:spTree>
    <p:extLst>
      <p:ext uri="{BB962C8B-B14F-4D97-AF65-F5344CB8AC3E}">
        <p14:creationId xmlns:p14="http://schemas.microsoft.com/office/powerpoint/2010/main" val="1932885295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DHCPv4 Operation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Introducing DHCPv4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" y="1310640"/>
            <a:ext cx="8336280" cy="293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DHCPv4:</a:t>
            </a:r>
          </a:p>
          <a:p>
            <a:pPr marL="693738" lvl="1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1600" dirty="0">
                <a:latin typeface="+mn-lt"/>
              </a:rPr>
              <a:t>assigns IPv4 addresses and other network configuration information dynamically</a:t>
            </a:r>
          </a:p>
          <a:p>
            <a:pPr marL="693738" lvl="1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1600" dirty="0">
                <a:latin typeface="+mn-lt"/>
              </a:rPr>
              <a:t>useful and timesaving tool for network administrators</a:t>
            </a:r>
          </a:p>
          <a:p>
            <a:pPr marL="693738" lvl="1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1600" dirty="0"/>
              <a:t>dynamically assigns, or leases, an IPv4 address from a pool of addresses</a:t>
            </a:r>
            <a:endParaRPr lang="en-US" sz="16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A Cisco router can be configured to provide DHCPv4 services.</a:t>
            </a: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Administrators configure DHCPv4 servers so that leases expire. Then the client must ask for another address, although the client is typically reassigned the same address.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042" y="4145869"/>
            <a:ext cx="5983908" cy="2712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522053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DHCPv4 Operation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DHCPv4 Operation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15" y="1427798"/>
            <a:ext cx="6376164" cy="5049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53659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DHCPv4 Operation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DHCPv4 Operation (cont.)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376" y="1587818"/>
            <a:ext cx="5825621" cy="4630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960218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Configure DHCPv4 Server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Configure a Basic DHCPv4 Server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idx="1"/>
          </p:nvPr>
        </p:nvSpPr>
        <p:spPr>
          <a:xfrm>
            <a:off x="335280" y="1234440"/>
            <a:ext cx="8183880" cy="5181599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None/>
              <a:defRPr/>
            </a:pPr>
            <a:r>
              <a:rPr lang="en-US" sz="2000" dirty="0"/>
              <a:t>A Cisco router running the Cisco IOS software can be configured to act as a DHCPv4 server. To set up DHCP: </a:t>
            </a:r>
          </a:p>
          <a:p>
            <a:pPr marL="795337" lvl="1" indent="-457200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n-US" dirty="0"/>
              <a:t>Exclude addresses from the pool.</a:t>
            </a:r>
          </a:p>
          <a:p>
            <a:pPr marL="795337" lvl="1" indent="-457200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n-US" dirty="0"/>
              <a:t>	Set up the DHCP pool name.</a:t>
            </a:r>
          </a:p>
          <a:p>
            <a:pPr marL="795337" lvl="1" indent="-457200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n-US" dirty="0"/>
              <a:t>Define the range of addresses and subnet mask.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default-router</a:t>
            </a:r>
            <a:r>
              <a:rPr lang="en-US" dirty="0"/>
              <a:t> command for the default gateway. Optional parameters that can be included in the </a:t>
            </a:r>
            <a:r>
              <a:rPr lang="en-US" i="1" dirty="0"/>
              <a:t>pool</a:t>
            </a:r>
            <a:r>
              <a:rPr lang="en-US" dirty="0"/>
              <a:t> – </a:t>
            </a:r>
            <a:r>
              <a:rPr lang="en-US" i="1" dirty="0"/>
              <a:t>dns server</a:t>
            </a:r>
            <a:r>
              <a:rPr lang="en-US" dirty="0"/>
              <a:t>, </a:t>
            </a:r>
            <a:r>
              <a:rPr lang="en-US" i="1" dirty="0"/>
              <a:t>domain-name</a:t>
            </a:r>
            <a:r>
              <a:rPr lang="en-US" dirty="0"/>
              <a:t>.</a:t>
            </a:r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b="1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b="1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b="1" dirty="0"/>
          </a:p>
          <a:p>
            <a:pPr marL="381000" indent="-381000" eaLnBrk="1" hangingPunct="1">
              <a:lnSpc>
                <a:spcPct val="100000"/>
              </a:lnSpc>
              <a:defRPr/>
            </a:pPr>
            <a:endParaRPr lang="en-US" sz="2000" b="1" dirty="0"/>
          </a:p>
          <a:p>
            <a:pPr marL="0" indent="0" eaLnBrk="1" hangingPunct="1">
              <a:lnSpc>
                <a:spcPct val="100000"/>
              </a:lnSpc>
              <a:buNone/>
              <a:defRPr/>
            </a:pPr>
            <a:r>
              <a:rPr lang="en-US" sz="2000" dirty="0"/>
              <a:t>To disable DHCP, use the </a:t>
            </a:r>
            <a:r>
              <a:rPr lang="en-US" sz="2000" b="1" dirty="0"/>
              <a:t>no service dhcp</a:t>
            </a:r>
            <a:r>
              <a:rPr lang="en-US" sz="2000" dirty="0"/>
              <a:t> command.</a:t>
            </a:r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sz="1800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sz="1800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r>
              <a:rPr lang="en-US" sz="1800" dirty="0"/>
              <a:t>	</a:t>
            </a:r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sz="1800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sz="1800" dirty="0"/>
          </a:p>
          <a:p>
            <a:pPr marL="719137" lvl="1" indent="-381000" eaLnBrk="1" hangingPunct="1">
              <a:lnSpc>
                <a:spcPct val="100000"/>
              </a:lnSpc>
              <a:defRPr/>
            </a:pPr>
            <a:endParaRPr lang="en-US" sz="1800" dirty="0"/>
          </a:p>
          <a:p>
            <a:pPr marL="381000" indent="-381000" eaLnBrk="1" hangingPunct="1">
              <a:lnSpc>
                <a:spcPct val="100000"/>
              </a:lnSpc>
              <a:buNone/>
              <a:defRPr/>
            </a:pPr>
            <a:endParaRPr lang="en-US" sz="2000" dirty="0"/>
          </a:p>
          <a:p>
            <a:pPr marL="381000" indent="-381000" eaLnBrk="1" hangingPunct="1">
              <a:lnSpc>
                <a:spcPct val="100000"/>
              </a:lnSpc>
              <a:buNone/>
              <a:defRPr/>
            </a:pPr>
            <a:endParaRPr lang="en-US" sz="2000" dirty="0"/>
          </a:p>
          <a:p>
            <a:pPr marL="381000" indent="-381000" eaLnBrk="1" hangingPunct="1">
              <a:lnSpc>
                <a:spcPct val="100000"/>
              </a:lnSpc>
              <a:buNone/>
              <a:defRPr/>
            </a:pPr>
            <a:endParaRPr lang="en-US" sz="2000" dirty="0"/>
          </a:p>
          <a:p>
            <a:pPr marL="381000" indent="-381000" eaLnBrk="1" hangingPunct="1">
              <a:lnSpc>
                <a:spcPct val="100000"/>
              </a:lnSpc>
              <a:buNone/>
              <a:defRPr/>
            </a:pPr>
            <a:endParaRPr lang="en-US" sz="2000" dirty="0"/>
          </a:p>
          <a:p>
            <a:pPr marL="381000" indent="-381000" eaLnBrk="1" hangingPunct="1">
              <a:lnSpc>
                <a:spcPct val="100000"/>
              </a:lnSpc>
              <a:buNone/>
              <a:defRPr/>
            </a:pPr>
            <a:endParaRPr lang="en-US" sz="2000" dirty="0"/>
          </a:p>
          <a:p>
            <a:pPr marL="381000" indent="-381000" eaLnBrk="1" hangingPunct="1">
              <a:lnSpc>
                <a:spcPct val="100000"/>
              </a:lnSpc>
              <a:buNone/>
              <a:defRPr/>
            </a:pPr>
            <a:r>
              <a:rPr lang="en-US" sz="2200" dirty="0"/>
              <a:t>	</a:t>
            </a:r>
          </a:p>
          <a:p>
            <a:pPr marL="719137" lvl="1" indent="-381000" eaLnBrk="1" hangingPunct="1">
              <a:lnSpc>
                <a:spcPct val="100000"/>
              </a:lnSpc>
              <a:defRPr/>
            </a:pPr>
            <a:r>
              <a:rPr lang="en-US" altLang="ja-JP" sz="1800" dirty="0">
                <a:ea typeface="ＭＳ Ｐゴシック" pitchFamily="34" charset="-128"/>
              </a:rPr>
              <a:t>	</a:t>
            </a: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379795" y="3892148"/>
            <a:ext cx="4953001" cy="1871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0861771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Configure DHCPv4 Server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Verifying DHCPv4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" y="1402080"/>
            <a:ext cx="7391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  <a:defRPr/>
            </a:pPr>
            <a:r>
              <a:rPr lang="en-US" sz="2000" dirty="0">
                <a:latin typeface="+mn-lt"/>
              </a:rPr>
              <a:t>Commands to verify DHCP: </a:t>
            </a:r>
          </a:p>
          <a:p>
            <a:pPr marL="719137" lvl="1" indent="-381000" algn="l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	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running-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section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19137" lvl="1" indent="-381000" algn="l" eaLnBrk="1" hangingPunct="1">
              <a:lnSpc>
                <a:spcPct val="100000"/>
              </a:lnSpc>
              <a:defRPr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show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binding</a:t>
            </a:r>
          </a:p>
          <a:p>
            <a:pPr marL="719137" lvl="1" indent="-381000" algn="l" eaLnBrk="1" hangingPunct="1">
              <a:lnSpc>
                <a:spcPct val="100000"/>
              </a:lnSpc>
              <a:defRPr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show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server statistics</a:t>
            </a: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  <a:defRPr/>
            </a:pPr>
            <a:r>
              <a:rPr lang="en-US" sz="2000" dirty="0">
                <a:latin typeface="+mn-lt"/>
              </a:rPr>
              <a:t>On the PC, issue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ipconfig /all </a:t>
            </a:r>
            <a:r>
              <a:rPr lang="en-US" sz="2000" dirty="0">
                <a:latin typeface="+mn-lt"/>
              </a:rPr>
              <a:t>command.</a:t>
            </a:r>
          </a:p>
          <a:p>
            <a:pPr marL="719137" lvl="1" indent="-381000" eaLnBrk="1" hangingPunct="1">
              <a:lnSpc>
                <a:spcPct val="100000"/>
              </a:lnSpc>
              <a:defRPr/>
            </a:pPr>
            <a:r>
              <a:rPr lang="en-US" dirty="0"/>
              <a:t>	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044659" y="3169920"/>
            <a:ext cx="4352491" cy="33375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7465765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Configure DHCPv4 Server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DHCPv4 Relay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37" y="1590673"/>
            <a:ext cx="6307282" cy="4764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3359053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Configure DHCPv4 Server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DHCPv4 Relay (cont.)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9080" y="1511112"/>
            <a:ext cx="7924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lvl="1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  <a:defRPr/>
            </a:pPr>
            <a:r>
              <a:rPr lang="en-US" sz="2000" dirty="0">
                <a:latin typeface="+mn-lt"/>
              </a:rPr>
              <a:t>Using an IP helper address enables a router to forward DHCPv4 broadcasts to the DHCPv4 server. Acting as a relay.</a:t>
            </a:r>
            <a:endParaRPr lang="en-US" altLang="ja-JP" sz="2000" dirty="0">
              <a:latin typeface="+mn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116390" y="2645896"/>
            <a:ext cx="6494446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5715984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Configure DHCPv4 Client</a:t>
            </a:r>
            <a:br>
              <a:rPr lang="en-US" sz="1800" dirty="0">
                <a:latin typeface="Arial" charset="0"/>
              </a:rPr>
            </a:br>
            <a:r>
              <a:rPr lang="en-US" dirty="0">
                <a:latin typeface="Arial" charset="0"/>
              </a:rPr>
              <a:t>Configuring a Router as a DHCPv4 client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549" y="1399223"/>
            <a:ext cx="5880692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6208537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Acad-4F_PPT-WHT_060408">
  <a:themeElements>
    <a:clrScheme name="Oct_2006_Cisco White Template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Oct_2006_Cisco Whit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t_2006_Cisco White Template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32455</TotalTime>
  <Pages>28</Pages>
  <Words>443</Words>
  <Application>Microsoft Office PowerPoint</Application>
  <PresentationFormat>On-screen Show (4:3)</PresentationFormat>
  <Paragraphs>154</Paragraphs>
  <Slides>11</Slides>
  <Notes>11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Courier New</vt:lpstr>
      <vt:lpstr>Wingdings</vt:lpstr>
      <vt:lpstr>PPT-TMPLT-WHT_C</vt:lpstr>
      <vt:lpstr>NetAcad-4F_PPT-WHT_060408</vt:lpstr>
      <vt:lpstr>Chapter 8: DHCP</vt:lpstr>
      <vt:lpstr>DHCPv4 Operation Introducing DHCPv4</vt:lpstr>
      <vt:lpstr>DHCPv4 Operation DHCPv4 Operation</vt:lpstr>
      <vt:lpstr>DHCPv4 Operation DHCPv4 Operation (cont.)</vt:lpstr>
      <vt:lpstr>Configure DHCPv4 Server Configure a Basic DHCPv4 Server</vt:lpstr>
      <vt:lpstr>Configure DHCPv4 Server Verifying DHCPv4</vt:lpstr>
      <vt:lpstr>Configure DHCPv4 Server DHCPv4 Relay</vt:lpstr>
      <vt:lpstr>Configure DHCPv4 Server DHCPv4 Relay (cont.)</vt:lpstr>
      <vt:lpstr>Configure DHCPv4 Client Configuring a Router as a DHCPv4 client</vt:lpstr>
      <vt:lpstr>Section 8.1 Terms and Commands</vt:lpstr>
      <vt:lpstr>Section 8.2 Terms and Commands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 PC v4.0 Chapter 1</dc:title>
  <dc:creator>Karen Alderson</dc:creator>
  <cp:lastModifiedBy>CC</cp:lastModifiedBy>
  <cp:revision>1109</cp:revision>
  <cp:lastPrinted>1999-01-27T00:54:54Z</cp:lastPrinted>
  <dcterms:created xsi:type="dcterms:W3CDTF">2006-10-23T15:07:30Z</dcterms:created>
  <dcterms:modified xsi:type="dcterms:W3CDTF">2018-04-26T01:09:07Z</dcterms:modified>
</cp:coreProperties>
</file>