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945" r:id="rId2"/>
  </p:sldMasterIdLst>
  <p:notesMasterIdLst>
    <p:notesMasterId r:id="rId19"/>
  </p:notesMasterIdLst>
  <p:handoutMasterIdLst>
    <p:handoutMasterId r:id="rId20"/>
  </p:handoutMasterIdLst>
  <p:sldIdLst>
    <p:sldId id="500" r:id="rId3"/>
    <p:sldId id="912" r:id="rId4"/>
    <p:sldId id="992" r:id="rId5"/>
    <p:sldId id="993" r:id="rId6"/>
    <p:sldId id="995" r:id="rId7"/>
    <p:sldId id="994" r:id="rId8"/>
    <p:sldId id="996" r:id="rId9"/>
    <p:sldId id="1003" r:id="rId10"/>
    <p:sldId id="1004" r:id="rId11"/>
    <p:sldId id="997" r:id="rId12"/>
    <p:sldId id="1005" r:id="rId13"/>
    <p:sldId id="1006" r:id="rId14"/>
    <p:sldId id="1000" r:id="rId15"/>
    <p:sldId id="1001" r:id="rId16"/>
    <p:sldId id="946" r:id="rId17"/>
    <p:sldId id="947" r:id="rId18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2" clrIdx="0"/>
  <p:cmAuthor id="1" name="Rodrigo Floriano" initials="RF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 autoAdjust="0"/>
    <p:restoredTop sz="89277" autoAdjust="0"/>
  </p:normalViewPr>
  <p:slideViewPr>
    <p:cSldViewPr snapToGrid="0">
      <p:cViewPr varScale="1">
        <p:scale>
          <a:sx n="67" d="100"/>
          <a:sy n="67" d="100"/>
        </p:scale>
        <p:origin x="32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6.xml"/><Relationship Id="rId3" Type="http://schemas.openxmlformats.org/officeDocument/2006/relationships/slide" Target="slides/slide4.xml"/><Relationship Id="rId7" Type="http://schemas.openxmlformats.org/officeDocument/2006/relationships/slide" Target="slides/slide9.xml"/><Relationship Id="rId12" Type="http://schemas.openxmlformats.org/officeDocument/2006/relationships/slide" Target="slides/slide15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8.xml"/><Relationship Id="rId11" Type="http://schemas.openxmlformats.org/officeDocument/2006/relationships/slide" Target="slides/slide14.xml"/><Relationship Id="rId5" Type="http://schemas.openxmlformats.org/officeDocument/2006/relationships/slide" Target="slides/slide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 marL="112713" marR="0" indent="-112713" algn="l" defTabSz="1020763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Routing and Switching Essentials v6.0</a:t>
            </a:r>
            <a:endParaRPr lang="en-US" b="0" dirty="0"/>
          </a:p>
          <a:p>
            <a:pPr>
              <a:buFontTx/>
              <a:buNone/>
            </a:pPr>
            <a:r>
              <a:rPr lang="en-US" sz="1200" dirty="0">
                <a:latin typeface="Arial" charset="0"/>
              </a:rPr>
              <a:t>Chapter 9: NAT for IPv4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76943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10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9.2.3</a:t>
            </a:r>
            <a:r>
              <a:rPr lang="en-US" baseline="0" dirty="0">
                <a:latin typeface="Arial" charset="0"/>
              </a:rPr>
              <a:t> – </a:t>
            </a:r>
            <a:r>
              <a:rPr lang="en-US" dirty="0"/>
              <a:t>Configuring Port Address Translations (PAT)</a:t>
            </a:r>
          </a:p>
        </p:txBody>
      </p:sp>
    </p:spTree>
    <p:extLst>
      <p:ext uri="{BB962C8B-B14F-4D97-AF65-F5344CB8AC3E}">
        <p14:creationId xmlns:p14="http://schemas.microsoft.com/office/powerpoint/2010/main" val="3796554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11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9.2.3</a:t>
            </a:r>
            <a:r>
              <a:rPr lang="en-US" baseline="0" dirty="0">
                <a:latin typeface="Arial" charset="0"/>
              </a:rPr>
              <a:t> – </a:t>
            </a:r>
            <a:r>
              <a:rPr lang="en-US" dirty="0"/>
              <a:t>Configuring Port Address Translations (PAT)</a:t>
            </a:r>
          </a:p>
        </p:txBody>
      </p:sp>
    </p:spTree>
    <p:extLst>
      <p:ext uri="{BB962C8B-B14F-4D97-AF65-F5344CB8AC3E}">
        <p14:creationId xmlns:p14="http://schemas.microsoft.com/office/powerpoint/2010/main" val="2070792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12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9.2.3</a:t>
            </a:r>
            <a:r>
              <a:rPr lang="en-US" baseline="0" dirty="0">
                <a:latin typeface="Arial" charset="0"/>
              </a:rPr>
              <a:t> – </a:t>
            </a:r>
            <a:r>
              <a:rPr lang="en-US" dirty="0"/>
              <a:t>Configuring Port Address Translations (PAT) </a:t>
            </a:r>
          </a:p>
        </p:txBody>
      </p:sp>
    </p:spTree>
    <p:extLst>
      <p:ext uri="{BB962C8B-B14F-4D97-AF65-F5344CB8AC3E}">
        <p14:creationId xmlns:p14="http://schemas.microsoft.com/office/powerpoint/2010/main" val="20329578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Routing and Switching Essentials v6.0</a:t>
            </a:r>
          </a:p>
          <a:p>
            <a:pPr>
              <a:buFontTx/>
              <a:buNone/>
            </a:pPr>
            <a:r>
              <a:rPr lang="en-US" sz="1400" dirty="0">
                <a:latin typeface="Arial" charset="0"/>
              </a:rPr>
              <a:t>Chapter 9: NAT for IPv4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638563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14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9.3</a:t>
            </a:r>
            <a:r>
              <a:rPr lang="en-US" sz="1200" kern="1200" baseline="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– Troubleshooting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9.3.1</a:t>
            </a:r>
            <a:r>
              <a:rPr lang="en-US" baseline="0" dirty="0">
                <a:latin typeface="Arial" charset="0"/>
              </a:rPr>
              <a:t> – Troubleshooting NAT Configurations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9980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/>
              <a:pPr/>
              <a:t>15</a:t>
            </a:fld>
            <a:endParaRPr lang="en-US" sz="8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New Terms and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5241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/>
              <a:pPr/>
              <a:t>16</a:t>
            </a:fld>
            <a:endParaRPr lang="en-US" sz="8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New Terms and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33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2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9.1 – </a:t>
            </a:r>
            <a:r>
              <a:rPr lang="en-CA" sz="1200" dirty="0"/>
              <a:t>NAT Operation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9.1.1 –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NAT Characteristics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448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3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9.1 – </a:t>
            </a:r>
            <a:r>
              <a:rPr lang="en-CA" sz="1200" dirty="0"/>
              <a:t>NAT Operation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9.1.2</a:t>
            </a:r>
            <a:r>
              <a:rPr lang="en-US" baseline="0" dirty="0">
                <a:latin typeface="Arial" charset="0"/>
              </a:rPr>
              <a:t> – Types of NAT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147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4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9.1 – </a:t>
            </a:r>
            <a:r>
              <a:rPr lang="en-CA" sz="1200" dirty="0"/>
              <a:t>NAT Operation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9.1.3</a:t>
            </a:r>
            <a:r>
              <a:rPr lang="en-US" baseline="0" dirty="0">
                <a:latin typeface="Arial" charset="0"/>
              </a:rPr>
              <a:t> – NAT Advantages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35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Routing and Switching Essentials v6.0</a:t>
            </a:r>
          </a:p>
          <a:p>
            <a:pPr>
              <a:buFontTx/>
              <a:buNone/>
            </a:pPr>
            <a:r>
              <a:rPr lang="en-US" sz="1400" dirty="0">
                <a:latin typeface="Arial" charset="0"/>
              </a:rPr>
              <a:t>Chapter 9: NAT for IPv4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652146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6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9.2.1</a:t>
            </a:r>
            <a:r>
              <a:rPr lang="en-US" baseline="0" dirty="0">
                <a:latin typeface="Arial" charset="0"/>
              </a:rPr>
              <a:t> – Configuring Static NAT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612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7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9.2.2</a:t>
            </a:r>
            <a:r>
              <a:rPr lang="en-US" baseline="0" dirty="0">
                <a:latin typeface="Arial" charset="0"/>
              </a:rPr>
              <a:t> – Configuring Dynamic NAT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721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8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9.2.2</a:t>
            </a:r>
            <a:r>
              <a:rPr lang="en-US" baseline="0" dirty="0">
                <a:latin typeface="Arial" charset="0"/>
              </a:rPr>
              <a:t> – Configuring Dynamic NAT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329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9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9.2 – Configuring </a:t>
            </a:r>
            <a:r>
              <a:rPr lang="en-CA" sz="1200" dirty="0"/>
              <a:t>NAT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>
                <a:latin typeface="Arial" charset="0"/>
              </a:rPr>
              <a:t>9.2.2</a:t>
            </a:r>
            <a:r>
              <a:rPr lang="en-US" baseline="0" dirty="0">
                <a:latin typeface="Arial" charset="0"/>
              </a:rPr>
              <a:t> – Configuring Dynamic NAT</a:t>
            </a:r>
            <a:endParaRPr lang="en-US" b="0" dirty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48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Chapter 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_4face_02120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350"/>
            <a:ext cx="91440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78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6" name="Rectangle 279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sp>
        <p:nvSpPr>
          <p:cNvPr id="7" name="Rectangle 280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8" name="Rectangle 281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7F1BC4EF-034A-F647-AA58-B71D58802FDB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331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33" descr="Cis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873" name="Rectangle 209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9874" name="Rectangle 210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488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1047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851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2319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4373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0848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856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42533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491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8629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1607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 dirty="0">
                <a:solidFill>
                  <a:srgbClr val="D3D3D3"/>
                </a:solidFill>
              </a:rPr>
              <a:t>Chapter 6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193868" y="394392"/>
            <a:ext cx="877215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3075" name="Rectangle 6281"/>
          <p:cNvSpPr>
            <a:spLocks noChangeArrowheads="1"/>
          </p:cNvSpPr>
          <p:nvPr/>
        </p:nvSpPr>
        <p:spPr bwMode="auto">
          <a:xfrm>
            <a:off x="193675" y="6672263"/>
            <a:ext cx="96202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Presentation_ID</a:t>
            </a:r>
          </a:p>
        </p:txBody>
      </p:sp>
      <p:sp>
        <p:nvSpPr>
          <p:cNvPr id="3076" name="Rectangle 6282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6084AB3D-AE30-934E-B0BC-A74C2CCEE444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3077" name="Rectangle 628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109" y="1539502"/>
            <a:ext cx="8733677" cy="4926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78" name="Rectangle 6312"/>
          <p:cNvSpPr>
            <a:spLocks noChangeArrowheads="1"/>
          </p:cNvSpPr>
          <p:nvPr/>
        </p:nvSpPr>
        <p:spPr bwMode="auto">
          <a:xfrm>
            <a:off x="4498975" y="6672263"/>
            <a:ext cx="20224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2008 Cisco Systems, Inc. All rights reserved.</a:t>
            </a:r>
          </a:p>
        </p:txBody>
      </p:sp>
      <p:sp>
        <p:nvSpPr>
          <p:cNvPr id="3079" name="Rectangle 6313"/>
          <p:cNvSpPr>
            <a:spLocks noChangeArrowheads="1"/>
          </p:cNvSpPr>
          <p:nvPr/>
        </p:nvSpPr>
        <p:spPr bwMode="auto">
          <a:xfrm>
            <a:off x="6896100" y="6672263"/>
            <a:ext cx="877888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Confidential</a:t>
            </a:r>
          </a:p>
        </p:txBody>
      </p:sp>
      <p:pic>
        <p:nvPicPr>
          <p:cNvPr id="3080" name="Picture 8" descr="Rev08_Cisco_BrandBar10_060408.png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Arial" charset="0"/>
              </a:rPr>
              <a:t>Chapter 9: NAT for IPv4</a:t>
            </a:r>
            <a:endParaRPr lang="en-US" sz="2400" dirty="0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6788150" cy="658812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  <a:latin typeface="Arial" charset="0"/>
              </a:rPr>
              <a:t>Routing and Switching Essentials v6.0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69" y="336517"/>
            <a:ext cx="8772157" cy="838200"/>
          </a:xfrm>
        </p:spPr>
        <p:txBody>
          <a:bodyPr>
            <a:normAutofit fontScale="90000"/>
          </a:bodyPr>
          <a:lstStyle/>
          <a:p>
            <a:r>
              <a:rPr lang="en-US" sz="1600" dirty="0"/>
              <a:t>Configuring NAT</a:t>
            </a:r>
            <a:br>
              <a:rPr lang="en-US" sz="1600" dirty="0"/>
            </a:br>
            <a:r>
              <a:rPr lang="en-US" dirty="0"/>
              <a:t>Configuring Port Address Translations (PAT)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7" y="1232592"/>
            <a:ext cx="8733677" cy="369822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Configuring PAT: Address Pool</a:t>
            </a:r>
          </a:p>
          <a:p>
            <a:pPr lvl="1"/>
            <a:r>
              <a:rPr lang="en-US" dirty="0"/>
              <a:t>Create the mapping between the inside local and outside local addresses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 name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start-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end-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netmask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netmask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prefix-length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prefix-length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Create a standard ACL to permit those addresses to be translated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access-list-number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permit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source-wildcard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dirty="0"/>
              <a:t>Bind the ACL to the pool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 source list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access-list-number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 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pPr lvl="1"/>
            <a:r>
              <a:rPr lang="en-US" dirty="0"/>
              <a:t>Identify the inside and outside interfaces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outside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4452" y="4694281"/>
            <a:ext cx="5331574" cy="195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721960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68" y="348092"/>
            <a:ext cx="8772157" cy="838200"/>
          </a:xfrm>
        </p:spPr>
        <p:txBody>
          <a:bodyPr>
            <a:normAutofit/>
          </a:bodyPr>
          <a:lstStyle/>
          <a:p>
            <a:r>
              <a:rPr lang="en-US" sz="1600" dirty="0"/>
              <a:t>Configuring NAT</a:t>
            </a:r>
            <a:br>
              <a:rPr lang="en-US" sz="1600" dirty="0"/>
            </a:br>
            <a:r>
              <a:rPr lang="en-US" sz="2700" dirty="0"/>
              <a:t>Configuring Port Address Translations (PAT) 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7" y="1232593"/>
            <a:ext cx="8733677" cy="358247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Configuring PAT: Single Address</a:t>
            </a:r>
          </a:p>
          <a:p>
            <a:pPr lvl="1"/>
            <a:r>
              <a:rPr lang="en-US" dirty="0"/>
              <a:t>Define a standard ACL to permit those addresses to be translated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access-list-number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permit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source-wildcard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dirty="0"/>
              <a:t>Establish dynamic source translation, specify the ACL, exit interface, and overload option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 source list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access-list-number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interface type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overload</a:t>
            </a:r>
          </a:p>
          <a:p>
            <a:pPr lvl="1"/>
            <a:r>
              <a:rPr lang="en-US" dirty="0"/>
              <a:t>Identify the inside and outside interfaces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outside</a:t>
            </a:r>
            <a:endParaRPr lang="en-US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6315" y="4815068"/>
            <a:ext cx="5489708" cy="183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40189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68" y="348092"/>
            <a:ext cx="8772157" cy="838200"/>
          </a:xfrm>
        </p:spPr>
        <p:txBody>
          <a:bodyPr/>
          <a:lstStyle/>
          <a:p>
            <a:r>
              <a:rPr lang="en-US" sz="1600" dirty="0"/>
              <a:t>Configuring NAT</a:t>
            </a:r>
            <a:br>
              <a:rPr lang="en-US" sz="1600" dirty="0"/>
            </a:br>
            <a:r>
              <a:rPr lang="en-US" sz="2700" dirty="0"/>
              <a:t>Configuring Port Address Translations (PAT) 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7" y="1232592"/>
            <a:ext cx="8733677" cy="18925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Analyzing PAT</a:t>
            </a:r>
          </a:p>
          <a:p>
            <a:r>
              <a:rPr lang="en-US" dirty="0"/>
              <a:t>Verifying PAT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pPr marL="22860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8395" y="3419633"/>
            <a:ext cx="3938010" cy="311928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556" y="3432906"/>
            <a:ext cx="3928389" cy="3106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84178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CA" sz="2400" dirty="0"/>
              <a:t>9.3 Troubleshooting NAT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202008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Troubleshooting NAT</a:t>
            </a:r>
            <a:br>
              <a:rPr lang="en-US" sz="1600" dirty="0"/>
            </a:br>
            <a:r>
              <a:rPr lang="en-US" dirty="0"/>
              <a:t>Troubleshooting NAT Configurations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348" y="1232592"/>
            <a:ext cx="8733677" cy="258705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Troubleshooting NAT: show commands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 *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</a:t>
            </a:r>
          </a:p>
          <a:p>
            <a:r>
              <a:rPr lang="en-US" dirty="0"/>
              <a:t>Troubleshooting NAT: debug commands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debug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endParaRPr lang="en-US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184" y="3703628"/>
            <a:ext cx="4559981" cy="294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590660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Section 9.1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New Terms and Commands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276908" y="1358745"/>
            <a:ext cx="4253528" cy="4946358"/>
          </a:xfrm>
        </p:spPr>
        <p:txBody>
          <a:bodyPr/>
          <a:lstStyle/>
          <a:p>
            <a:pPr eaLnBrk="1" fontAlgn="b" hangingPunct="1"/>
            <a:r>
              <a:rPr lang="en-US" sz="2000" dirty="0"/>
              <a:t>Dynamic Network Address Translation (Dynamic NAT)</a:t>
            </a:r>
          </a:p>
          <a:p>
            <a:pPr eaLnBrk="1" fontAlgn="b" hangingPunct="1"/>
            <a:r>
              <a:rPr lang="en-US" sz="2000" dirty="0"/>
              <a:t>Global Address</a:t>
            </a:r>
          </a:p>
          <a:p>
            <a:pPr eaLnBrk="1" fontAlgn="b" hangingPunct="1"/>
            <a:r>
              <a:rPr lang="en-US" sz="2000" dirty="0"/>
              <a:t>Inside Address</a:t>
            </a:r>
          </a:p>
          <a:p>
            <a:pPr eaLnBrk="1" fontAlgn="b" hangingPunct="1"/>
            <a:r>
              <a:rPr lang="en-US" sz="2000" dirty="0"/>
              <a:t>Inside Global Address</a:t>
            </a:r>
          </a:p>
          <a:p>
            <a:pPr eaLnBrk="1" fontAlgn="b" hangingPunct="1"/>
            <a:r>
              <a:rPr lang="en-US" sz="2000" dirty="0"/>
              <a:t>Inside Local Address</a:t>
            </a:r>
          </a:p>
          <a:p>
            <a:pPr eaLnBrk="1" fontAlgn="b" hangingPunct="1"/>
            <a:r>
              <a:rPr lang="en-US" sz="2000" dirty="0"/>
              <a:t>Local Address</a:t>
            </a:r>
          </a:p>
          <a:p>
            <a:pPr eaLnBrk="1" fontAlgn="b" hangingPunct="1"/>
            <a:r>
              <a:rPr lang="en-US" sz="2000" dirty="0"/>
              <a:t>Network Address Translation (NAT)</a:t>
            </a:r>
          </a:p>
          <a:p>
            <a:pPr eaLnBrk="1" fontAlgn="b" hangingPunct="1"/>
            <a:r>
              <a:rPr lang="en-US" sz="2000" dirty="0"/>
              <a:t>Outside Address</a:t>
            </a:r>
          </a:p>
          <a:p>
            <a:pPr eaLnBrk="1" fontAlgn="b" hangingPunct="1"/>
            <a:r>
              <a:rPr lang="en-US" sz="2000" dirty="0"/>
              <a:t>Outside Global Address</a:t>
            </a:r>
          </a:p>
          <a:p>
            <a:pPr eaLnBrk="1" fontAlgn="b" hangingPunct="1"/>
            <a:r>
              <a:rPr lang="en-US" sz="2000" dirty="0"/>
              <a:t>Outside Local Address</a:t>
            </a:r>
          </a:p>
          <a:p>
            <a:pPr eaLnBrk="1" fontAlgn="b" hangingPunct="1"/>
            <a:endParaRPr lang="en-US" sz="1600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744057" y="1358745"/>
            <a:ext cx="3762634" cy="3240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fontAlgn="b" hangingPunct="1"/>
            <a:r>
              <a:rPr lang="en-US" sz="2000" kern="0" dirty="0"/>
              <a:t>Port Address Translation (PAT)</a:t>
            </a:r>
          </a:p>
          <a:p>
            <a:pPr eaLnBrk="1" fontAlgn="b" hangingPunct="1"/>
            <a:r>
              <a:rPr lang="en-US" sz="2000" kern="0" dirty="0"/>
              <a:t>Private Address</a:t>
            </a:r>
          </a:p>
          <a:p>
            <a:pPr eaLnBrk="1" fontAlgn="b" hangingPunct="1"/>
            <a:r>
              <a:rPr lang="en-US" sz="2000" kern="0" dirty="0"/>
              <a:t>Public Address</a:t>
            </a:r>
          </a:p>
          <a:p>
            <a:pPr eaLnBrk="1" fontAlgn="b" hangingPunct="1"/>
            <a:r>
              <a:rPr lang="en-US" sz="2000" kern="0" dirty="0"/>
              <a:t>RFC 1918</a:t>
            </a:r>
          </a:p>
          <a:p>
            <a:pPr eaLnBrk="1" fontAlgn="b" hangingPunct="1"/>
            <a:r>
              <a:rPr lang="en-US" sz="2000" kern="0" dirty="0"/>
              <a:t>Static Network Address Translation (Static NAT)</a:t>
            </a:r>
          </a:p>
          <a:p>
            <a:pPr eaLnBrk="1" fontAlgn="b" hangingPunct="1"/>
            <a:endParaRPr lang="en-US" sz="1600" kern="0" dirty="0"/>
          </a:p>
        </p:txBody>
      </p:sp>
    </p:spTree>
    <p:extLst>
      <p:ext uri="{BB962C8B-B14F-4D97-AF65-F5344CB8AC3E}">
        <p14:creationId xmlns:p14="http://schemas.microsoft.com/office/powerpoint/2010/main" val="3150004748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 dirty="0">
                <a:latin typeface="Arial" charset="0"/>
              </a:rPr>
              <a:t>Section 9.2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New Terms and Commands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276909" y="1232592"/>
            <a:ext cx="8519850" cy="5318679"/>
          </a:xfrm>
        </p:spPr>
        <p:txBody>
          <a:bodyPr>
            <a:normAutofit fontScale="92500" lnSpcReduction="10000"/>
          </a:bodyPr>
          <a:lstStyle/>
          <a:p>
            <a:pPr eaLnBrk="1" fontAlgn="b" hangingPunct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 *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 source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 source list access-list-number pool name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 timeout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dirty="0"/>
              <a:t>NAT64</a:t>
            </a:r>
          </a:p>
          <a:p>
            <a:pPr eaLnBrk="1" fontAlgn="b" hangingPunct="1"/>
            <a:r>
              <a:rPr lang="en-US" sz="2000" dirty="0"/>
              <a:t>Overload</a:t>
            </a:r>
          </a:p>
          <a:p>
            <a:pPr eaLnBrk="1" fontAlgn="b" hangingPunct="1"/>
            <a:r>
              <a:rPr lang="en-US" sz="2000" dirty="0"/>
              <a:t>Port Forwarding</a:t>
            </a:r>
          </a:p>
          <a:p>
            <a:pPr eaLnBrk="1" fontAlgn="b" hangingPunct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</a:t>
            </a:r>
            <a:r>
              <a:rPr lang="en-US" sz="2000" dirty="0"/>
              <a:t> command</a:t>
            </a:r>
          </a:p>
          <a:p>
            <a:pPr eaLnBrk="1" fontAlgn="b" hangingPunct="1"/>
            <a:r>
              <a:rPr lang="en-US" sz="2000" dirty="0"/>
              <a:t>Unique Local Address (ULA) </a:t>
            </a:r>
          </a:p>
          <a:p>
            <a:pPr eaLnBrk="1" fontAlgn="b" hangingPunct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6104559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NAT Operation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NAT Characteristics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868" y="1232592"/>
            <a:ext cx="8733677" cy="492640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IPv4 Private Address Space</a:t>
            </a:r>
          </a:p>
          <a:p>
            <a:pPr lvl="1"/>
            <a:r>
              <a:rPr lang="en-US" dirty="0"/>
              <a:t>10.0.0.0 /8, 172.16.0.0 /12, and 192.168.0.0 /16</a:t>
            </a:r>
          </a:p>
          <a:p>
            <a:r>
              <a:rPr lang="en-US" dirty="0"/>
              <a:t>What is NAT?</a:t>
            </a:r>
          </a:p>
          <a:p>
            <a:pPr lvl="1"/>
            <a:r>
              <a:rPr lang="en-US" dirty="0"/>
              <a:t>Process to translate network IPv4 address</a:t>
            </a:r>
          </a:p>
          <a:p>
            <a:pPr lvl="1"/>
            <a:r>
              <a:rPr lang="en-US" dirty="0"/>
              <a:t>Conserve public IPv4 addresses</a:t>
            </a:r>
          </a:p>
          <a:p>
            <a:pPr lvl="1"/>
            <a:r>
              <a:rPr lang="en-US" dirty="0"/>
              <a:t>Configured at the border router for translation</a:t>
            </a:r>
          </a:p>
          <a:p>
            <a:r>
              <a:rPr lang="en-US" dirty="0"/>
              <a:t>NAT Terminology</a:t>
            </a:r>
          </a:p>
          <a:p>
            <a:pPr lvl="1"/>
            <a:r>
              <a:rPr lang="en-US" dirty="0"/>
              <a:t>Inside address</a:t>
            </a:r>
          </a:p>
          <a:p>
            <a:pPr lvl="1"/>
            <a:r>
              <a:rPr lang="en-US" dirty="0"/>
              <a:t>Inside local address</a:t>
            </a:r>
          </a:p>
          <a:p>
            <a:pPr lvl="1"/>
            <a:r>
              <a:rPr lang="en-US" dirty="0"/>
              <a:t>Inside global address</a:t>
            </a:r>
          </a:p>
          <a:p>
            <a:pPr lvl="1"/>
            <a:r>
              <a:rPr lang="en-US" dirty="0"/>
              <a:t>Outside address</a:t>
            </a:r>
          </a:p>
          <a:p>
            <a:pPr lvl="1"/>
            <a:r>
              <a:rPr lang="en-US" dirty="0"/>
              <a:t>Outside local address</a:t>
            </a:r>
          </a:p>
          <a:p>
            <a:pPr lvl="1"/>
            <a:r>
              <a:rPr lang="en-US" dirty="0"/>
              <a:t>Outside global address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558718"/>
            <a:ext cx="4460700" cy="3139241"/>
          </a:xfrm>
          <a:prstGeom prst="rect">
            <a:avLst/>
          </a:prstGeom>
          <a:noFill/>
          <a:ln w="9525">
            <a:solidFill>
              <a:schemeClr val="tx1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0030874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NAT Operation</a:t>
            </a:r>
            <a:br>
              <a:rPr lang="en-US" sz="1600" dirty="0"/>
            </a:br>
            <a:r>
              <a:rPr lang="en-US" dirty="0"/>
              <a:t>Types of NAT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3869" y="1380752"/>
            <a:ext cx="5416356" cy="536294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Static NAT</a:t>
            </a:r>
          </a:p>
          <a:p>
            <a:pPr lvl="1"/>
            <a:r>
              <a:rPr lang="en-US" dirty="0"/>
              <a:t>One-to-one mapping of local and global addresses</a:t>
            </a:r>
          </a:p>
          <a:p>
            <a:pPr lvl="1"/>
            <a:r>
              <a:rPr lang="en-US" dirty="0"/>
              <a:t>Configured by the network administrator and remain constant.</a:t>
            </a:r>
          </a:p>
          <a:p>
            <a:r>
              <a:rPr lang="en-US" dirty="0"/>
              <a:t>Dynamic NAT</a:t>
            </a:r>
          </a:p>
          <a:p>
            <a:pPr lvl="1"/>
            <a:r>
              <a:rPr lang="en-US" dirty="0"/>
              <a:t>Uses a pool of public addresses and assigns them on a first-come, first-served basis</a:t>
            </a:r>
          </a:p>
          <a:p>
            <a:pPr lvl="1"/>
            <a:r>
              <a:rPr lang="en-US" dirty="0"/>
              <a:t>Requires that enough public addresses for the total number of simultaneous user sessions</a:t>
            </a:r>
          </a:p>
          <a:p>
            <a:r>
              <a:rPr lang="en-US" dirty="0"/>
              <a:t>Port Address Translation (PAT)</a:t>
            </a:r>
          </a:p>
          <a:p>
            <a:pPr lvl="1"/>
            <a:r>
              <a:rPr lang="en-US" dirty="0"/>
              <a:t>Maps multiple private IPv4 addresses to a single public IPv4 address or a few addresses</a:t>
            </a:r>
          </a:p>
          <a:p>
            <a:pPr lvl="1"/>
            <a:r>
              <a:rPr lang="en-US" dirty="0"/>
              <a:t>Also known as NAT overload</a:t>
            </a:r>
          </a:p>
          <a:p>
            <a:pPr lvl="1"/>
            <a:r>
              <a:rPr lang="en-US" dirty="0"/>
              <a:t>Validates that the incoming packets were requested</a:t>
            </a:r>
          </a:p>
          <a:p>
            <a:pPr lvl="1"/>
            <a:r>
              <a:rPr lang="en-US" dirty="0"/>
              <a:t>Uses port numbers to forward the response packets to the correct internal device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6" y="1229516"/>
            <a:ext cx="3070049" cy="2614439"/>
          </a:xfrm>
          <a:prstGeom prst="rect">
            <a:avLst/>
          </a:prstGeom>
          <a:noFill/>
          <a:ln w="9525">
            <a:solidFill>
              <a:schemeClr val="tx1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6" y="4024838"/>
            <a:ext cx="3070050" cy="2608259"/>
          </a:xfrm>
          <a:prstGeom prst="rect">
            <a:avLst/>
          </a:prstGeom>
          <a:noFill/>
          <a:ln w="9525">
            <a:solidFill>
              <a:schemeClr val="tx1"/>
            </a:solidFill>
            <a:bevel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145926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NAT Operation</a:t>
            </a:r>
            <a:br>
              <a:rPr lang="en-US" sz="1600" dirty="0"/>
            </a:br>
            <a:r>
              <a:rPr lang="en-US" dirty="0"/>
              <a:t>NAT Advantages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09" y="1232592"/>
            <a:ext cx="8733677" cy="414963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Advantages of NAT</a:t>
            </a:r>
          </a:p>
          <a:p>
            <a:pPr lvl="1"/>
            <a:r>
              <a:rPr lang="en-US" dirty="0"/>
              <a:t>Conserves the legally registered addressing scheme</a:t>
            </a:r>
          </a:p>
          <a:p>
            <a:pPr lvl="1"/>
            <a:r>
              <a:rPr lang="pt-BR" dirty="0"/>
              <a:t>Increases the flexibility of connections to the public network</a:t>
            </a:r>
          </a:p>
          <a:p>
            <a:pPr lvl="1"/>
            <a:r>
              <a:rPr lang="pt-BR" dirty="0"/>
              <a:t>Provides consistency for internal network addressing schemes</a:t>
            </a:r>
          </a:p>
          <a:p>
            <a:pPr lvl="1"/>
            <a:r>
              <a:rPr lang="pt-BR" dirty="0"/>
              <a:t>Provides network security</a:t>
            </a:r>
            <a:endParaRPr lang="en-US" dirty="0"/>
          </a:p>
          <a:p>
            <a:r>
              <a:rPr lang="en-US" dirty="0"/>
              <a:t>Disadvantages of NAT</a:t>
            </a:r>
          </a:p>
          <a:p>
            <a:pPr lvl="1"/>
            <a:r>
              <a:rPr lang="en-US" dirty="0"/>
              <a:t>Performance is degraded</a:t>
            </a:r>
          </a:p>
          <a:p>
            <a:pPr lvl="1"/>
            <a:r>
              <a:rPr lang="pt-BR" dirty="0"/>
              <a:t>End-to-end functionality is degraded</a:t>
            </a:r>
          </a:p>
          <a:p>
            <a:pPr lvl="1"/>
            <a:r>
              <a:rPr lang="pt-BR" dirty="0"/>
              <a:t>End-to-end IP traceability is lost</a:t>
            </a:r>
          </a:p>
          <a:p>
            <a:pPr lvl="1"/>
            <a:r>
              <a:rPr lang="pt-BR" dirty="0"/>
              <a:t>Tunneling is more complicated</a:t>
            </a:r>
          </a:p>
          <a:p>
            <a:pPr lvl="1"/>
            <a:r>
              <a:rPr lang="pt-BR" dirty="0"/>
              <a:t>Initiating TCP connections can be disrupted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350" y="5092700"/>
            <a:ext cx="46386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29755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3854450" cy="1481138"/>
          </a:xfrm>
        </p:spPr>
        <p:txBody>
          <a:bodyPr/>
          <a:lstStyle/>
          <a:p>
            <a:pPr eaLnBrk="1" hangingPunct="1"/>
            <a:r>
              <a:rPr lang="en-CA" sz="2400" dirty="0"/>
              <a:t>9.2 Configuring NAT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94900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Configuring NAT</a:t>
            </a:r>
            <a:br>
              <a:rPr lang="en-US" sz="1600" dirty="0"/>
            </a:br>
            <a:r>
              <a:rPr lang="en-US" dirty="0"/>
              <a:t>Configuring Static NAT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347" y="1232592"/>
            <a:ext cx="8733677" cy="5329463"/>
          </a:xfrm>
        </p:spPr>
        <p:txBody>
          <a:bodyPr/>
          <a:lstStyle/>
          <a:p>
            <a:r>
              <a:rPr lang="en-US" dirty="0"/>
              <a:t>Configuring Static NAT</a:t>
            </a:r>
          </a:p>
          <a:p>
            <a:pPr lvl="1"/>
            <a:r>
              <a:rPr lang="en-US" dirty="0"/>
              <a:t>Create the mapping between the inside local and outside local addresses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 source static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local-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global-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Define which interfaces belong to the inside network and which belong to the outside network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outside</a:t>
            </a:r>
          </a:p>
          <a:p>
            <a:r>
              <a:rPr lang="en-US" dirty="0"/>
              <a:t>Analyzing Static NAT</a:t>
            </a:r>
          </a:p>
          <a:p>
            <a:r>
              <a:rPr lang="en-US" dirty="0"/>
              <a:t>Verifying Static NAT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7909" y="3539959"/>
            <a:ext cx="4896091" cy="302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18456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Configuring NAT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Configuring Dynamic NAT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348" y="1232592"/>
            <a:ext cx="8733677" cy="4926405"/>
          </a:xfrm>
        </p:spPr>
        <p:txBody>
          <a:bodyPr/>
          <a:lstStyle/>
          <a:p>
            <a:r>
              <a:rPr lang="en-US" dirty="0"/>
              <a:t>Dynamic NAT Operation</a:t>
            </a:r>
          </a:p>
          <a:p>
            <a:pPr lvl="1"/>
            <a:r>
              <a:rPr lang="en-US" dirty="0"/>
              <a:t>The pool of public IPv4 addresses (inside global address pool) is available to any device on the inside network on a first-come, first-served basis.</a:t>
            </a:r>
          </a:p>
          <a:p>
            <a:pPr lvl="1"/>
            <a:r>
              <a:rPr lang="en-US" dirty="0"/>
              <a:t>With dynamic NAT, a single inside address is translated to a single outside address.</a:t>
            </a:r>
          </a:p>
          <a:p>
            <a:pPr lvl="1"/>
            <a:r>
              <a:rPr lang="en-US" dirty="0"/>
              <a:t>The pool must be large enough to accommodate all inside devices.</a:t>
            </a:r>
          </a:p>
          <a:p>
            <a:pPr lvl="1"/>
            <a:r>
              <a:rPr lang="en-US" dirty="0"/>
              <a:t>A device is unable to communicate to any external networks if no addresses are available in the pool.</a:t>
            </a:r>
          </a:p>
        </p:txBody>
      </p:sp>
    </p:spTree>
    <p:extLst>
      <p:ext uri="{BB962C8B-B14F-4D97-AF65-F5344CB8AC3E}">
        <p14:creationId xmlns:p14="http://schemas.microsoft.com/office/powerpoint/2010/main" val="2664835298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Configuring NAT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Configuring Dynamic NAT 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348" y="1232592"/>
            <a:ext cx="8733677" cy="4926405"/>
          </a:xfrm>
        </p:spPr>
        <p:txBody>
          <a:bodyPr/>
          <a:lstStyle/>
          <a:p>
            <a:r>
              <a:rPr lang="en-US" dirty="0"/>
              <a:t>Configuring Dynamic NAT</a:t>
            </a:r>
          </a:p>
          <a:p>
            <a:pPr lvl="1"/>
            <a:r>
              <a:rPr lang="en-US" dirty="0"/>
              <a:t>Create the mapping between the inside local and outside local addresses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start-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end-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netmask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netmask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prefix-length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prefix-length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Create a standard ACL to permit those addresses to be translated</a:t>
            </a:r>
          </a:p>
          <a:p>
            <a:pPr lvl="2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access-list-number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permit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source-wildcard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lvl="1"/>
            <a:r>
              <a:rPr lang="en-US" dirty="0"/>
              <a:t>Bind the ACL to the pool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 source list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access-list-number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pool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</a:p>
          <a:p>
            <a:pPr lvl="1"/>
            <a:r>
              <a:rPr lang="en-US" dirty="0"/>
              <a:t>Identify the inside and outside interfaces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inside</a:t>
            </a:r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outside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723822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/>
              <a:t>Configuring NAT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Configuring Dynamic NAT 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2348" y="1232593"/>
            <a:ext cx="8733677" cy="228611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Analyzing Dynamic NAT</a:t>
            </a:r>
          </a:p>
          <a:p>
            <a:r>
              <a:rPr lang="en-US" dirty="0"/>
              <a:t>Verifying Dynamic NAT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show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 verbose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statistics</a:t>
            </a:r>
          </a:p>
          <a:p>
            <a:pPr marL="22860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clear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translations *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098" y="3686841"/>
            <a:ext cx="3517848" cy="28999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6601" y="3686841"/>
            <a:ext cx="3424453" cy="2805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48757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Acad-4F_PPT-WHT_060408">
  <a:themeElements>
    <a:clrScheme name="Oct_2006_Cisco White Template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Oct_2006_Cisco White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t_2006_Cisco White Template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31197</TotalTime>
  <Pages>28</Pages>
  <Words>915</Words>
  <Application>Microsoft Office PowerPoint</Application>
  <PresentationFormat>On-screen Show (4:3)</PresentationFormat>
  <Paragraphs>192</Paragraphs>
  <Slides>16</Slides>
  <Notes>16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Ｐゴシック</vt:lpstr>
      <vt:lpstr>Arial</vt:lpstr>
      <vt:lpstr>Courier New</vt:lpstr>
      <vt:lpstr>Wingdings</vt:lpstr>
      <vt:lpstr>PPT-TMPLT-WHT_C</vt:lpstr>
      <vt:lpstr>NetAcad-4F_PPT-WHT_060408</vt:lpstr>
      <vt:lpstr>Chapter 9: NAT for IPv4</vt:lpstr>
      <vt:lpstr>NAT Operation NAT Characteristics</vt:lpstr>
      <vt:lpstr>NAT Operation Types of NAT</vt:lpstr>
      <vt:lpstr>NAT Operation NAT Advantages</vt:lpstr>
      <vt:lpstr>9.2 Configuring NAT</vt:lpstr>
      <vt:lpstr>Configuring NAT Configuring Static NAT</vt:lpstr>
      <vt:lpstr>Configuring NAT Configuring Dynamic NAT</vt:lpstr>
      <vt:lpstr>Configuring NAT Configuring Dynamic NAT (Cont.)</vt:lpstr>
      <vt:lpstr>Configuring NAT Configuring Dynamic NAT (Cont.)</vt:lpstr>
      <vt:lpstr>Configuring NAT Configuring Port Address Translations (PAT)</vt:lpstr>
      <vt:lpstr>Configuring NAT Configuring Port Address Translations (PAT) (Cont.)</vt:lpstr>
      <vt:lpstr>Configuring NAT Configuring Port Address Translations (PAT) (Cont.)</vt:lpstr>
      <vt:lpstr>9.3 Troubleshooting NAT</vt:lpstr>
      <vt:lpstr>Troubleshooting NAT Troubleshooting NAT Configurations</vt:lpstr>
      <vt:lpstr>Section 9.1 New Terms and Commands</vt:lpstr>
      <vt:lpstr>Section 9.2 New Terms and Commands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 PC v4.0 Chapter 1</dc:title>
  <dc:creator>Karen Alderson</dc:creator>
  <cp:lastModifiedBy>CC</cp:lastModifiedBy>
  <cp:revision>1056</cp:revision>
  <cp:lastPrinted>1999-01-27T00:54:54Z</cp:lastPrinted>
  <dcterms:created xsi:type="dcterms:W3CDTF">2006-10-23T15:07:30Z</dcterms:created>
  <dcterms:modified xsi:type="dcterms:W3CDTF">2018-04-26T03:37:28Z</dcterms:modified>
</cp:coreProperties>
</file>