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1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94227-EC65-43FE-BC54-BFAF1FD221EF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7E4FD-D091-45E2-8BC4-E41B29609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XML and XML Rules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1</a:t>
            </a:r>
          </a:p>
          <a:p>
            <a:r>
              <a:rPr lang="en-US" dirty="0" smtClean="0"/>
              <a:t>Web site: http://fog.ccsf.edu/~hyip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consists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/>
              <a:t>XML Declaration (first line): </a:t>
            </a:r>
            <a:r>
              <a:rPr lang="en-US" dirty="0"/>
              <a:t>specifies version of XML that you are using.</a:t>
            </a:r>
          </a:p>
          <a:p>
            <a:pPr lvl="0"/>
            <a:r>
              <a:rPr lang="en-US" b="1" dirty="0"/>
              <a:t>Root element (second line): </a:t>
            </a:r>
            <a:r>
              <a:rPr lang="en-US" dirty="0"/>
              <a:t>describes the data part of the document, and there can be only one root element.</a:t>
            </a:r>
          </a:p>
          <a:p>
            <a:pPr lvl="0"/>
            <a:r>
              <a:rPr lang="en-US" b="1" dirty="0"/>
              <a:t>Child element (third line): </a:t>
            </a:r>
            <a:r>
              <a:rPr lang="en-US" dirty="0"/>
              <a:t>describes the root element in more detail.  &lt;phone&gt; element contains an attribute called “format” which is the format of the phone. Attributes are used to include additional information to the element, without adding text to the element itself.</a:t>
            </a:r>
          </a:p>
          <a:p>
            <a:pPr lvl="0"/>
            <a:r>
              <a:rPr lang="en-US" b="1" dirty="0"/>
              <a:t>Last element (last line) </a:t>
            </a:r>
            <a:r>
              <a:rPr lang="en-US" dirty="0"/>
              <a:t>is the closing tag of the root element.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 and Well-form XML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/>
              <a:t>&lt;?xml version="1.0</a:t>
            </a:r>
            <a:r>
              <a:rPr lang="en-US" dirty="0" smtClean="0"/>
              <a:t>"?&gt;   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&lt;</a:t>
            </a:r>
            <a:r>
              <a:rPr lang="en-US" dirty="0"/>
              <a:t>contact&gt;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dirty="0"/>
              <a:t>friend&gt;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dirty="0"/>
              <a:t>name&gt;Name 1&lt;/name&gt;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dirty="0"/>
              <a:t>phone format="dash"&gt;415-123-4567&lt;/phone&gt;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dirty="0"/>
              <a:t>email&gt;name1@abc.com&lt;/email&gt;</a:t>
            </a:r>
          </a:p>
          <a:p>
            <a:pPr>
              <a:buNone/>
            </a:pPr>
            <a:r>
              <a:rPr lang="en-US" dirty="0" smtClean="0"/>
              <a:t>		&lt;/</a:t>
            </a:r>
            <a:r>
              <a:rPr lang="en-US" dirty="0"/>
              <a:t>friend&gt;</a:t>
            </a:r>
          </a:p>
          <a:p>
            <a:pPr>
              <a:buNone/>
            </a:pPr>
            <a:r>
              <a:rPr lang="en-US" dirty="0" smtClean="0"/>
              <a:t>		&lt;</a:t>
            </a:r>
            <a:r>
              <a:rPr lang="en-US" dirty="0"/>
              <a:t>friend&gt;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dirty="0"/>
              <a:t>name&gt;Name 2&lt;/name&gt;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dirty="0"/>
              <a:t>phone format="dash"&gt;415-234-5678&lt;/phone&gt;</a:t>
            </a:r>
          </a:p>
          <a:p>
            <a:pPr>
              <a:buNone/>
            </a:pPr>
            <a:r>
              <a:rPr lang="en-US" dirty="0" smtClean="0"/>
              <a:t>			&lt;</a:t>
            </a:r>
            <a:r>
              <a:rPr lang="en-US" dirty="0"/>
              <a:t>email&gt;name2@abc.com&lt;/email&gt;</a:t>
            </a:r>
          </a:p>
          <a:p>
            <a:pPr>
              <a:buNone/>
            </a:pPr>
            <a:r>
              <a:rPr lang="en-US" dirty="0" smtClean="0"/>
              <a:t>		&lt;/</a:t>
            </a:r>
            <a:r>
              <a:rPr lang="en-US" dirty="0"/>
              <a:t>friend&gt;</a:t>
            </a:r>
          </a:p>
          <a:p>
            <a:pPr>
              <a:buNone/>
            </a:pPr>
            <a:r>
              <a:rPr lang="en-US" dirty="0" smtClean="0"/>
              <a:t>	&lt;/</a:t>
            </a:r>
            <a:r>
              <a:rPr lang="en-US" dirty="0"/>
              <a:t>contact&gt;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XML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A root element is required</a:t>
            </a:r>
            <a:r>
              <a:rPr lang="en-US" dirty="0" smtClean="0"/>
              <a:t>.</a:t>
            </a:r>
          </a:p>
          <a:p>
            <a:pPr marL="514350" lvl="0" indent="-514350">
              <a:buAutoNum type="arabicPeriod" startAt="2"/>
            </a:pPr>
            <a:r>
              <a:rPr lang="en-US" dirty="0" smtClean="0"/>
              <a:t>Closing </a:t>
            </a:r>
            <a:r>
              <a:rPr lang="en-US" dirty="0"/>
              <a:t>tags are required. </a:t>
            </a:r>
            <a:endParaRPr lang="en-US" dirty="0" smtClean="0"/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Empty elements can use a separate closing tag, or an all-in-one opening and closing tag with a slash before the final </a:t>
            </a:r>
            <a:r>
              <a:rPr lang="en-US" dirty="0" smtClean="0"/>
              <a:t>&gt;.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 startAt="2"/>
            </a:pPr>
            <a:r>
              <a:rPr lang="en-US" dirty="0" smtClean="0"/>
              <a:t>Elements must be properly nested</a:t>
            </a:r>
            <a:r>
              <a:rPr lang="en-US" dirty="0" smtClean="0"/>
              <a:t>.</a:t>
            </a:r>
          </a:p>
          <a:p>
            <a:pPr marL="914400" lvl="1" indent="-514350">
              <a:buFont typeface="Wingdings" pitchFamily="2" charset="2"/>
              <a:buChar char="Ø"/>
            </a:pPr>
            <a:r>
              <a:rPr lang="en-US" dirty="0" smtClean="0"/>
              <a:t>If you start element A, then start element B, you must first close element B before </a:t>
            </a:r>
            <a:r>
              <a:rPr lang="en-US" dirty="0" err="1" smtClean="0"/>
              <a:t>clsing</a:t>
            </a:r>
            <a:r>
              <a:rPr lang="en-US" dirty="0" smtClean="0"/>
              <a:t> element A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 startAt="2"/>
            </a:pPr>
            <a:r>
              <a:rPr lang="en-US" dirty="0" smtClean="0"/>
              <a:t>Case matters.</a:t>
            </a:r>
          </a:p>
          <a:p>
            <a:pPr marL="514350" indent="-514350">
              <a:buFont typeface="Arial" pitchFamily="34" charset="0"/>
              <a:buAutoNum type="arabicPeriod" startAt="2"/>
            </a:pPr>
            <a:r>
              <a:rPr lang="en-US" dirty="0" smtClean="0"/>
              <a:t>Values must be enclosed in quotation marks</a:t>
            </a:r>
            <a:r>
              <a:rPr lang="en-US" dirty="0" smtClean="0"/>
              <a:t>.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An </a:t>
            </a:r>
            <a:r>
              <a:rPr lang="en-US" dirty="0"/>
              <a:t>attribute’s value must always be enclosed in either matching single or double quotation marks.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223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XML and XML Rules</vt:lpstr>
      <vt:lpstr>XML consists of</vt:lpstr>
      <vt:lpstr>Valid and Well-form XML</vt:lpstr>
      <vt:lpstr>XML Rules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XML and XML Rules</dc:title>
  <dc:creator>Hans</dc:creator>
  <cp:lastModifiedBy>Hans</cp:lastModifiedBy>
  <cp:revision>3</cp:revision>
  <dcterms:created xsi:type="dcterms:W3CDTF">2016-02-01T23:05:39Z</dcterms:created>
  <dcterms:modified xsi:type="dcterms:W3CDTF">2016-02-02T17:15:49Z</dcterms:modified>
</cp:coreProperties>
</file>