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3E5D1-F0F9-4E7F-AD65-B37D77105A06}" type="datetimeFigureOut">
              <a:rPr lang="en-US" smtClean="0"/>
              <a:pPr/>
              <a:t>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3E5D1-F0F9-4E7F-AD65-B37D77105A06}" type="datetimeFigureOut">
              <a:rPr lang="en-US" smtClean="0"/>
              <a:pPr/>
              <a:t>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3E5D1-F0F9-4E7F-AD65-B37D77105A06}" type="datetimeFigureOut">
              <a:rPr lang="en-US" smtClean="0"/>
              <a:pPr/>
              <a:t>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3E5D1-F0F9-4E7F-AD65-B37D77105A06}" type="datetimeFigureOut">
              <a:rPr lang="en-US" smtClean="0"/>
              <a:pPr/>
              <a:t>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3E5D1-F0F9-4E7F-AD65-B37D77105A06}" type="datetimeFigureOut">
              <a:rPr lang="en-US" smtClean="0"/>
              <a:pPr/>
              <a:t>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3E5D1-F0F9-4E7F-AD65-B37D77105A06}" type="datetimeFigureOut">
              <a:rPr lang="en-US" smtClean="0"/>
              <a:pPr/>
              <a:t>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C289D-3E48-4D66-A288-0A72570924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Well Formed XML</a:t>
            </a:r>
            <a:endParaRPr lang="en-US" dirty="0"/>
          </a:p>
        </p:txBody>
      </p:sp>
      <p:sp>
        <p:nvSpPr>
          <p:cNvPr id="3" name="Subtitle 2"/>
          <p:cNvSpPr>
            <a:spLocks noGrp="1"/>
          </p:cNvSpPr>
          <p:nvPr>
            <p:ph type="subTitle" idx="1"/>
          </p:nvPr>
        </p:nvSpPr>
        <p:spPr/>
        <p:txBody>
          <a:bodyPr/>
          <a:lstStyle/>
          <a:p>
            <a:r>
              <a:rPr lang="en-US" dirty="0" smtClean="0"/>
              <a:t>Week </a:t>
            </a:r>
            <a:r>
              <a:rPr lang="en-US" dirty="0" smtClean="0"/>
              <a:t>2</a:t>
            </a:r>
          </a:p>
          <a:p>
            <a:r>
              <a:rPr lang="en-US" dirty="0" smtClean="0"/>
              <a:t>Web site: http://fog.ccsf.edu/~hyip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XML Elements</a:t>
            </a:r>
            <a:endParaRPr lang="en-US" dirty="0"/>
          </a:p>
        </p:txBody>
      </p:sp>
      <p:sp>
        <p:nvSpPr>
          <p:cNvPr id="3" name="Content Placeholder 2"/>
          <p:cNvSpPr>
            <a:spLocks noGrp="1"/>
          </p:cNvSpPr>
          <p:nvPr>
            <p:ph idx="1"/>
          </p:nvPr>
        </p:nvSpPr>
        <p:spPr/>
        <p:txBody>
          <a:bodyPr>
            <a:normAutofit fontScale="77500" lnSpcReduction="20000"/>
          </a:bodyPr>
          <a:lstStyle/>
          <a:p>
            <a:r>
              <a:rPr lang="en-US" dirty="0"/>
              <a:t>An XML element is the most basic unit of your document. It can contain text, attributes, and other elements.</a:t>
            </a:r>
          </a:p>
          <a:p>
            <a:r>
              <a:rPr lang="en-US" dirty="0"/>
              <a:t>An element has an opening tag with a name written between less than (&lt;) and greater than (&gt;) signs. An element is generally concluded with a closing tag, comprised of the same name preceded with a forward slash, enclosed in the familiar less than and greater than signs.  [Except empty element which may be “self-closing”]</a:t>
            </a:r>
          </a:p>
          <a:p>
            <a:pPr>
              <a:buNone/>
            </a:pPr>
            <a:r>
              <a:rPr lang="en-US" dirty="0"/>
              <a:t> </a:t>
            </a:r>
          </a:p>
          <a:p>
            <a:r>
              <a:rPr lang="en-US" dirty="0"/>
              <a:t>&lt;phone&gt;415-123-4567&lt;/phone&gt;</a:t>
            </a:r>
          </a:p>
          <a:p>
            <a:r>
              <a:rPr lang="en-US" dirty="0"/>
              <a:t>&lt;</a:t>
            </a:r>
            <a:r>
              <a:rPr lang="en-US" dirty="0" err="1"/>
              <a:t>open_tag</a:t>
            </a:r>
            <a:r>
              <a:rPr lang="en-US" dirty="0"/>
              <a:t>&gt;      content      &lt;/</a:t>
            </a:r>
            <a:r>
              <a:rPr lang="en-US" dirty="0" err="1"/>
              <a:t>closing_tag</a:t>
            </a:r>
            <a:r>
              <a:rPr lang="en-US" dirty="0"/>
              <a:t>&gt;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Attributes, and Values</a:t>
            </a:r>
            <a:endParaRPr lang="en-US" dirty="0"/>
          </a:p>
        </p:txBody>
      </p:sp>
      <p:sp>
        <p:nvSpPr>
          <p:cNvPr id="3" name="Content Placeholder 2"/>
          <p:cNvSpPr>
            <a:spLocks noGrp="1"/>
          </p:cNvSpPr>
          <p:nvPr>
            <p:ph idx="1"/>
          </p:nvPr>
        </p:nvSpPr>
        <p:spPr/>
        <p:txBody>
          <a:bodyPr>
            <a:normAutofit fontScale="85000" lnSpcReduction="10000"/>
          </a:bodyPr>
          <a:lstStyle/>
          <a:p>
            <a:r>
              <a:rPr lang="en-US" dirty="0"/>
              <a:t>Elements may have attributes. Attributes are contained within an element’s opening tag with quotation mark delimited value that further describe the purpose and content of the particular element. Information contained in an attribute is generally considered metadata – that is, information about the data in the element. An element has have as many attributes as desired, as long as each has a unique name.</a:t>
            </a:r>
          </a:p>
          <a:p>
            <a:pPr>
              <a:buNone/>
            </a:pPr>
            <a:endParaRPr lang="en-US" dirty="0"/>
          </a:p>
          <a:p>
            <a:r>
              <a:rPr lang="en-US" dirty="0"/>
              <a:t>&lt;phone format= "dash "&gt;415-123-4567&lt;/phone&gt;</a:t>
            </a:r>
          </a:p>
          <a:p>
            <a:r>
              <a:rPr lang="en-US" dirty="0"/>
              <a:t>&lt;</a:t>
            </a:r>
            <a:r>
              <a:rPr lang="en-US" dirty="0" err="1"/>
              <a:t>open_tag</a:t>
            </a:r>
            <a:r>
              <a:rPr lang="en-US" dirty="0"/>
              <a:t> attribute= "value "&gt; content &lt;/</a:t>
            </a:r>
            <a:r>
              <a:rPr lang="en-US" dirty="0" err="1"/>
              <a:t>close_tag</a:t>
            </a:r>
            <a:r>
              <a:rPr lang="en-US" dirty="0"/>
              <a:t>&gt;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Space</a:t>
            </a:r>
            <a:endParaRPr lang="en-US" dirty="0"/>
          </a:p>
        </p:txBody>
      </p:sp>
      <p:sp>
        <p:nvSpPr>
          <p:cNvPr id="3" name="Content Placeholder 2"/>
          <p:cNvSpPr>
            <a:spLocks noGrp="1"/>
          </p:cNvSpPr>
          <p:nvPr>
            <p:ph idx="1"/>
          </p:nvPr>
        </p:nvSpPr>
        <p:spPr/>
        <p:txBody>
          <a:bodyPr/>
          <a:lstStyle/>
          <a:p>
            <a:r>
              <a:rPr lang="en-US" dirty="0" smtClean="0"/>
              <a:t>You </a:t>
            </a:r>
            <a:r>
              <a:rPr lang="en-US" dirty="0"/>
              <a:t>can add extra white space (tab, blank, new line), </a:t>
            </a:r>
            <a:r>
              <a:rPr lang="en-US" b="1" dirty="0"/>
              <a:t>around </a:t>
            </a:r>
            <a:r>
              <a:rPr lang="en-US" dirty="0"/>
              <a:t>the elements in you XML code to make it easier to edit and view. While extra white space is visible in the file and when passed to other applications, it is ignored by the XML processor.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Write XML</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1.  </a:t>
            </a:r>
            <a:r>
              <a:rPr lang="en-US" b="1" dirty="0" smtClean="0"/>
              <a:t>XML </a:t>
            </a:r>
            <a:r>
              <a:rPr lang="en-US" b="1" dirty="0"/>
              <a:t>declaration: </a:t>
            </a:r>
            <a:r>
              <a:rPr lang="en-US" dirty="0"/>
              <a:t>XML declaration declares the version of XML that you are using.</a:t>
            </a:r>
          </a:p>
          <a:p>
            <a:pPr>
              <a:buNone/>
            </a:pPr>
            <a:r>
              <a:rPr lang="en-US" dirty="0"/>
              <a:t>&lt;?xml version="1.0" encoding="utf-8"?&gt;</a:t>
            </a:r>
          </a:p>
          <a:p>
            <a:pPr>
              <a:buNone/>
            </a:pPr>
            <a:r>
              <a:rPr lang="en-US" dirty="0"/>
              <a:t> </a:t>
            </a:r>
          </a:p>
          <a:p>
            <a:pPr lvl="0">
              <a:buNone/>
            </a:pPr>
            <a:r>
              <a:rPr lang="en-US" dirty="0" smtClean="0"/>
              <a:t>2.  </a:t>
            </a:r>
            <a:r>
              <a:rPr lang="en-US" b="1" dirty="0" smtClean="0"/>
              <a:t>Root </a:t>
            </a:r>
            <a:r>
              <a:rPr lang="en-US" b="1" dirty="0"/>
              <a:t>element: </a:t>
            </a:r>
            <a:r>
              <a:rPr lang="en-US" dirty="0"/>
              <a:t>XML document must have one, and only one, root element.</a:t>
            </a:r>
          </a:p>
          <a:p>
            <a:pPr>
              <a:buNone/>
            </a:pPr>
            <a:r>
              <a:rPr lang="en-US" dirty="0" smtClean="0"/>
              <a:t>  &lt;</a:t>
            </a:r>
            <a:r>
              <a:rPr lang="en-US" dirty="0"/>
              <a:t>contact&gt;</a:t>
            </a:r>
          </a:p>
          <a:p>
            <a:pPr>
              <a:buNone/>
            </a:pPr>
            <a:r>
              <a:rPr lang="en-US" dirty="0" smtClean="0"/>
              <a:t>  &lt;/</a:t>
            </a:r>
            <a:r>
              <a:rPr lang="en-US" dirty="0"/>
              <a:t>contact&gt;</a:t>
            </a:r>
          </a:p>
          <a:p>
            <a:pPr>
              <a:buNone/>
            </a:pPr>
            <a:r>
              <a:rPr lang="en-US" dirty="0"/>
              <a:t> </a:t>
            </a:r>
          </a:p>
          <a:p>
            <a:pPr lvl="0">
              <a:buNone/>
            </a:pPr>
            <a:r>
              <a:rPr lang="en-US" dirty="0" smtClean="0"/>
              <a:t>3.  </a:t>
            </a:r>
            <a:r>
              <a:rPr lang="en-US" b="1" dirty="0" smtClean="0"/>
              <a:t>Child </a:t>
            </a:r>
            <a:r>
              <a:rPr lang="en-US" b="1" dirty="0"/>
              <a:t>elements: </a:t>
            </a:r>
            <a:r>
              <a:rPr lang="en-US" dirty="0"/>
              <a:t>When creating child elements, use names that clearly identify the content so that it is easier to process the information at a later date.</a:t>
            </a:r>
          </a:p>
          <a:p>
            <a:pPr>
              <a:buNone/>
            </a:pPr>
            <a:r>
              <a:rPr lang="en-US" dirty="0"/>
              <a:t>&lt;contact&gt;</a:t>
            </a:r>
          </a:p>
          <a:p>
            <a:pPr>
              <a:buNone/>
            </a:pPr>
            <a:r>
              <a:rPr lang="en-US" dirty="0" smtClean="0"/>
              <a:t>	&lt;</a:t>
            </a:r>
            <a:r>
              <a:rPr lang="en-US" dirty="0"/>
              <a:t>friend&gt;     &lt;/friend&gt;</a:t>
            </a:r>
          </a:p>
          <a:p>
            <a:pPr>
              <a:buNone/>
            </a:pPr>
            <a:r>
              <a:rPr lang="en-US" dirty="0" smtClean="0"/>
              <a:t>	&lt;</a:t>
            </a:r>
            <a:r>
              <a:rPr lang="en-US" dirty="0"/>
              <a:t>friend&gt;     &lt;/friend&gt;</a:t>
            </a:r>
          </a:p>
          <a:p>
            <a:pPr>
              <a:buNone/>
            </a:pPr>
            <a:r>
              <a:rPr lang="en-US" dirty="0"/>
              <a:t>&lt;/contact&gt;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Write XML  (continue…)</a:t>
            </a:r>
            <a:endParaRPr lang="en-US" dirty="0"/>
          </a:p>
        </p:txBody>
      </p:sp>
      <p:sp>
        <p:nvSpPr>
          <p:cNvPr id="3" name="Content Placeholder 2"/>
          <p:cNvSpPr>
            <a:spLocks noGrp="1"/>
          </p:cNvSpPr>
          <p:nvPr>
            <p:ph idx="1"/>
          </p:nvPr>
        </p:nvSpPr>
        <p:spPr/>
        <p:txBody>
          <a:bodyPr>
            <a:normAutofit lnSpcReduction="10000"/>
          </a:bodyPr>
          <a:lstStyle/>
          <a:p>
            <a:pPr lvl="0">
              <a:buNone/>
            </a:pPr>
            <a:r>
              <a:rPr lang="en-US" sz="2200" dirty="0" smtClean="0"/>
              <a:t>4.  </a:t>
            </a:r>
            <a:r>
              <a:rPr lang="en-US" sz="2200" b="1" dirty="0" smtClean="0"/>
              <a:t>Nest </a:t>
            </a:r>
            <a:r>
              <a:rPr lang="en-US" sz="2200" b="1" dirty="0"/>
              <a:t>elements: </a:t>
            </a:r>
            <a:r>
              <a:rPr lang="en-US" sz="2200" dirty="0"/>
              <a:t>The ability to nest multiple levels of child elements enables you to identify and work with individual parts of your data and establish a hierarchical relationship between these individual parts.</a:t>
            </a:r>
          </a:p>
          <a:p>
            <a:pPr>
              <a:buNone/>
            </a:pPr>
            <a:r>
              <a:rPr lang="en-US" sz="2200" dirty="0"/>
              <a:t>&lt;contact&gt;</a:t>
            </a:r>
          </a:p>
          <a:p>
            <a:pPr>
              <a:buNone/>
            </a:pPr>
            <a:r>
              <a:rPr lang="en-US" sz="2200" dirty="0" smtClean="0"/>
              <a:t>	&lt;</a:t>
            </a:r>
            <a:r>
              <a:rPr lang="en-US" sz="2200" dirty="0"/>
              <a:t>friend&gt; </a:t>
            </a:r>
          </a:p>
          <a:p>
            <a:pPr>
              <a:buNone/>
            </a:pPr>
            <a:r>
              <a:rPr lang="en-US" sz="2200" dirty="0" smtClean="0"/>
              <a:t>		&lt;</a:t>
            </a:r>
            <a:r>
              <a:rPr lang="en-US" sz="2200" dirty="0"/>
              <a:t>name&gt;Name 1&lt;/name&gt;</a:t>
            </a:r>
          </a:p>
          <a:p>
            <a:pPr>
              <a:buNone/>
            </a:pPr>
            <a:r>
              <a:rPr lang="en-US" sz="2200" dirty="0" smtClean="0"/>
              <a:t>	&lt;/</a:t>
            </a:r>
            <a:r>
              <a:rPr lang="en-US" sz="2200" dirty="0"/>
              <a:t>friend&gt;</a:t>
            </a:r>
          </a:p>
          <a:p>
            <a:pPr>
              <a:buNone/>
            </a:pPr>
            <a:r>
              <a:rPr lang="en-US" sz="2200" dirty="0"/>
              <a:t>    	&lt;friend&gt;     </a:t>
            </a:r>
          </a:p>
          <a:p>
            <a:pPr>
              <a:buNone/>
            </a:pPr>
            <a:r>
              <a:rPr lang="en-US" sz="2200" dirty="0" smtClean="0"/>
              <a:t>    </a:t>
            </a:r>
            <a:r>
              <a:rPr lang="en-US" sz="2200" dirty="0"/>
              <a:t>		&lt;name&gt;Name 2&lt;/name&gt;</a:t>
            </a:r>
          </a:p>
          <a:p>
            <a:pPr>
              <a:buNone/>
            </a:pPr>
            <a:r>
              <a:rPr lang="en-US" sz="2200" dirty="0" smtClean="0"/>
              <a:t>	&lt;/</a:t>
            </a:r>
            <a:r>
              <a:rPr lang="en-US" sz="2200" dirty="0"/>
              <a:t>friend&gt;</a:t>
            </a:r>
          </a:p>
          <a:p>
            <a:pPr>
              <a:buNone/>
            </a:pPr>
            <a:r>
              <a:rPr lang="en-US" sz="2200" dirty="0"/>
              <a:t>&lt;/contact&gt;</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Write XML (continue…)</a:t>
            </a:r>
            <a:endParaRPr lang="en-US" dirty="0"/>
          </a:p>
        </p:txBody>
      </p:sp>
      <p:sp>
        <p:nvSpPr>
          <p:cNvPr id="3" name="Content Placeholder 2"/>
          <p:cNvSpPr>
            <a:spLocks noGrp="1"/>
          </p:cNvSpPr>
          <p:nvPr>
            <p:ph idx="1"/>
          </p:nvPr>
        </p:nvSpPr>
        <p:spPr/>
        <p:txBody>
          <a:bodyPr>
            <a:normAutofit/>
          </a:bodyPr>
          <a:lstStyle/>
          <a:p>
            <a:pPr lvl="0">
              <a:buNone/>
            </a:pPr>
            <a:r>
              <a:rPr lang="en-US" sz="2000" dirty="0" smtClean="0"/>
              <a:t>5.  </a:t>
            </a:r>
            <a:r>
              <a:rPr lang="en-US" sz="2000" b="1" dirty="0" smtClean="0"/>
              <a:t>Adding </a:t>
            </a:r>
            <a:r>
              <a:rPr lang="en-US" sz="2000" b="1" dirty="0"/>
              <a:t>attributes: </a:t>
            </a:r>
            <a:r>
              <a:rPr lang="en-US" sz="2000" dirty="0"/>
              <a:t>An attribute stores additional information about an element, without adding text to the element’s content itself. Attributes are known as “name-value pairs”, and are contained within the opening tag of any element.</a:t>
            </a:r>
          </a:p>
          <a:p>
            <a:pPr>
              <a:buNone/>
            </a:pPr>
            <a:r>
              <a:rPr lang="en-US" sz="2000" dirty="0"/>
              <a:t>&lt;phone format="dash"&gt;415-123-4567&lt;/phone&gt;</a:t>
            </a:r>
          </a:p>
          <a:p>
            <a:pPr>
              <a:buNone/>
            </a:pPr>
            <a:r>
              <a:rPr lang="en-US" sz="2000" dirty="0"/>
              <a:t> </a:t>
            </a:r>
          </a:p>
          <a:p>
            <a:pPr lvl="0">
              <a:buNone/>
            </a:pPr>
            <a:r>
              <a:rPr lang="en-US" sz="2000" dirty="0" smtClean="0"/>
              <a:t>6.  </a:t>
            </a:r>
            <a:r>
              <a:rPr lang="en-US" sz="2000" b="1" dirty="0" smtClean="0"/>
              <a:t>Using </a:t>
            </a:r>
            <a:r>
              <a:rPr lang="en-US" sz="2000" b="1" dirty="0"/>
              <a:t>empty element: </a:t>
            </a:r>
            <a:r>
              <a:rPr lang="en-US" sz="2000" dirty="0"/>
              <a:t>Empty elements are elements that do not have any content of their own. Instead, they will have attributes to store data about the element. </a:t>
            </a:r>
          </a:p>
          <a:p>
            <a:pPr>
              <a:buNone/>
            </a:pPr>
            <a:r>
              <a:rPr lang="en-US" sz="2000" dirty="0"/>
              <a:t>&lt;picture file="name1.jpg" </a:t>
            </a:r>
            <a:r>
              <a:rPr lang="en-US" sz="2000" dirty="0" smtClean="0"/>
              <a:t>/&gt;</a:t>
            </a:r>
          </a:p>
          <a:p>
            <a:pPr lvl="0"/>
            <a:endParaRPr lang="en-US" sz="2000" dirty="0" smtClean="0"/>
          </a:p>
          <a:p>
            <a:pPr lvl="0">
              <a:buNone/>
            </a:pPr>
            <a:r>
              <a:rPr lang="en-US" sz="2000" dirty="0" smtClean="0"/>
              <a:t>7.  </a:t>
            </a:r>
            <a:r>
              <a:rPr lang="en-US" sz="2000" b="1" dirty="0" smtClean="0"/>
              <a:t>Writing </a:t>
            </a:r>
            <a:r>
              <a:rPr lang="en-US" sz="2000" b="1" dirty="0"/>
              <a:t>comments: </a:t>
            </a:r>
            <a:r>
              <a:rPr lang="en-US" sz="2000" dirty="0"/>
              <a:t>They will not be parsed by the processor.</a:t>
            </a:r>
          </a:p>
          <a:p>
            <a:pPr>
              <a:buNone/>
            </a:pPr>
            <a:r>
              <a:rPr lang="en-US" sz="2000" dirty="0"/>
              <a:t>&lt;!-- comments here --&gt;</a:t>
            </a:r>
          </a:p>
          <a:p>
            <a:endParaRPr lang="en-US" dirty="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Write XML (continue…)</a:t>
            </a:r>
            <a:endParaRPr lang="en-US" dirty="0"/>
          </a:p>
        </p:txBody>
      </p:sp>
      <p:sp>
        <p:nvSpPr>
          <p:cNvPr id="3" name="Content Placeholder 2"/>
          <p:cNvSpPr>
            <a:spLocks noGrp="1"/>
          </p:cNvSpPr>
          <p:nvPr>
            <p:ph idx="1"/>
          </p:nvPr>
        </p:nvSpPr>
        <p:spPr/>
        <p:txBody>
          <a:bodyPr>
            <a:normAutofit fontScale="92500" lnSpcReduction="10000"/>
          </a:bodyPr>
          <a:lstStyle/>
          <a:p>
            <a:pPr lvl="0">
              <a:buNone/>
            </a:pPr>
            <a:r>
              <a:rPr lang="en-US" sz="2200" dirty="0" smtClean="0"/>
              <a:t>8.  </a:t>
            </a:r>
            <a:r>
              <a:rPr lang="en-US" sz="2200" b="1" dirty="0" smtClean="0"/>
              <a:t>Predefined </a:t>
            </a:r>
            <a:r>
              <a:rPr lang="en-US" sz="2200" b="1" dirty="0"/>
              <a:t>entities: </a:t>
            </a:r>
            <a:r>
              <a:rPr lang="en-US" sz="2200" dirty="0"/>
              <a:t>Entities are </a:t>
            </a:r>
            <a:r>
              <a:rPr lang="en-US" sz="2200" dirty="0" err="1"/>
              <a:t>autotext</a:t>
            </a:r>
            <a:r>
              <a:rPr lang="en-US" sz="2200" dirty="0"/>
              <a:t>; a way of entering text into an XML document without typing it all out. In XML, there are only five predefined entities. </a:t>
            </a:r>
          </a:p>
          <a:p>
            <a:endParaRPr lang="en-US" sz="2000" dirty="0" smtClean="0"/>
          </a:p>
          <a:p>
            <a:pPr>
              <a:buNone/>
            </a:pPr>
            <a:endParaRPr lang="en-US" sz="2000" dirty="0" smtClean="0"/>
          </a:p>
          <a:p>
            <a:pPr>
              <a:buNone/>
            </a:pPr>
            <a:endParaRPr lang="en-US" sz="2000" dirty="0"/>
          </a:p>
          <a:p>
            <a:pPr>
              <a:buNone/>
            </a:pPr>
            <a:endParaRPr lang="en-US" sz="2000" dirty="0" smtClean="0"/>
          </a:p>
          <a:p>
            <a:pPr>
              <a:buNone/>
            </a:pPr>
            <a:endParaRPr lang="en-US" sz="2000" dirty="0"/>
          </a:p>
          <a:p>
            <a:pPr>
              <a:buNone/>
            </a:pPr>
            <a:endParaRPr lang="en-US" sz="2000" dirty="0" smtClean="0"/>
          </a:p>
          <a:p>
            <a:pPr>
              <a:buNone/>
            </a:pPr>
            <a:endParaRPr lang="en-US" sz="2000" dirty="0"/>
          </a:p>
          <a:p>
            <a:pPr>
              <a:buNone/>
            </a:pPr>
            <a:endParaRPr lang="en-US" sz="2000" dirty="0" smtClean="0"/>
          </a:p>
          <a:p>
            <a:pPr>
              <a:buNone/>
            </a:pPr>
            <a:endParaRPr lang="en-US" sz="2000" dirty="0"/>
          </a:p>
          <a:p>
            <a:pPr>
              <a:buNone/>
            </a:pPr>
            <a:endParaRPr lang="en-US" sz="2000" dirty="0"/>
          </a:p>
          <a:p>
            <a:pPr>
              <a:buNone/>
            </a:pPr>
            <a:r>
              <a:rPr lang="en-US" sz="2000" dirty="0"/>
              <a:t>&lt;</a:t>
            </a:r>
            <a:r>
              <a:rPr lang="en-US" sz="2000" dirty="0" err="1"/>
              <a:t>annual_salary</a:t>
            </a:r>
            <a:r>
              <a:rPr lang="en-US" sz="2000" dirty="0"/>
              <a:t>&gt;&amp;</a:t>
            </a:r>
            <a:r>
              <a:rPr lang="en-US" sz="2000" dirty="0" err="1"/>
              <a:t>lt</a:t>
            </a:r>
            <a:r>
              <a:rPr lang="en-US" sz="2000" dirty="0"/>
              <a:t>; 100,000&lt;/</a:t>
            </a:r>
            <a:r>
              <a:rPr lang="en-US" sz="2000" dirty="0" err="1"/>
              <a:t>annual_salary</a:t>
            </a:r>
            <a:r>
              <a:rPr lang="en-US" sz="2000" dirty="0"/>
              <a:t>&gt;</a:t>
            </a:r>
          </a:p>
          <a:p>
            <a:pPr>
              <a:buNone/>
            </a:pPr>
            <a:endParaRPr lang="en-US" sz="2000" dirty="0"/>
          </a:p>
        </p:txBody>
      </p:sp>
      <p:graphicFrame>
        <p:nvGraphicFramePr>
          <p:cNvPr id="5" name="Table 4"/>
          <p:cNvGraphicFramePr>
            <a:graphicFrameLocks noGrp="1"/>
          </p:cNvGraphicFramePr>
          <p:nvPr/>
        </p:nvGraphicFramePr>
        <p:xfrm>
          <a:off x="914400" y="2895600"/>
          <a:ext cx="6096000" cy="222504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Predefined Entity</a:t>
                      </a:r>
                      <a:endParaRPr lang="en-US" dirty="0"/>
                    </a:p>
                  </a:txBody>
                  <a:tcPr/>
                </a:tc>
                <a:tc>
                  <a:txBody>
                    <a:bodyPr/>
                    <a:lstStyle/>
                    <a:p>
                      <a:r>
                        <a:rPr lang="en-US" dirty="0" smtClean="0"/>
                        <a:t>Charter</a:t>
                      </a:r>
                      <a:endParaRPr lang="en-US" dirty="0"/>
                    </a:p>
                  </a:txBody>
                  <a:tcPr/>
                </a:tc>
              </a:tr>
              <a:tr h="370840">
                <a:tc>
                  <a:txBody>
                    <a:bodyPr/>
                    <a:lstStyle/>
                    <a:p>
                      <a:r>
                        <a:rPr lang="en-US" dirty="0" smtClean="0"/>
                        <a:t>&amp;amp;</a:t>
                      </a:r>
                      <a:endParaRPr lang="en-US" dirty="0"/>
                    </a:p>
                  </a:txBody>
                  <a:tcPr/>
                </a:tc>
                <a:tc>
                  <a:txBody>
                    <a:bodyPr/>
                    <a:lstStyle/>
                    <a:p>
                      <a:r>
                        <a:rPr lang="en-US" dirty="0" smtClean="0"/>
                        <a:t>&amp;</a:t>
                      </a:r>
                      <a:endParaRPr lang="en-US" dirty="0"/>
                    </a:p>
                  </a:txBody>
                  <a:tcPr/>
                </a:tc>
              </a:tr>
              <a:tr h="370840">
                <a:tc>
                  <a:txBody>
                    <a:bodyPr/>
                    <a:lstStyle/>
                    <a:p>
                      <a:r>
                        <a:rPr lang="en-US" dirty="0" smtClean="0"/>
                        <a:t>&amp;</a:t>
                      </a:r>
                      <a:r>
                        <a:rPr lang="en-US" dirty="0" err="1" smtClean="0"/>
                        <a:t>lt</a:t>
                      </a:r>
                      <a:r>
                        <a:rPr lang="en-US" dirty="0" smtClean="0"/>
                        <a:t>;</a:t>
                      </a:r>
                      <a:endParaRPr lang="en-US" dirty="0"/>
                    </a:p>
                  </a:txBody>
                  <a:tcPr/>
                </a:tc>
                <a:tc>
                  <a:txBody>
                    <a:bodyPr/>
                    <a:lstStyle/>
                    <a:p>
                      <a:r>
                        <a:rPr lang="en-US" dirty="0" smtClean="0"/>
                        <a:t>&lt;</a:t>
                      </a:r>
                      <a:endParaRPr lang="en-US" dirty="0"/>
                    </a:p>
                  </a:txBody>
                  <a:tcPr/>
                </a:tc>
              </a:tr>
              <a:tr h="370840">
                <a:tc>
                  <a:txBody>
                    <a:bodyPr/>
                    <a:lstStyle/>
                    <a:p>
                      <a:r>
                        <a:rPr lang="en-US" dirty="0" smtClean="0"/>
                        <a:t>&amp;</a:t>
                      </a:r>
                      <a:r>
                        <a:rPr lang="en-US" dirty="0" err="1" smtClean="0"/>
                        <a:t>gt</a:t>
                      </a:r>
                      <a:r>
                        <a:rPr lang="en-US" dirty="0" smtClean="0"/>
                        <a:t>;</a:t>
                      </a:r>
                      <a:endParaRPr lang="en-US" dirty="0"/>
                    </a:p>
                  </a:txBody>
                  <a:tcPr/>
                </a:tc>
                <a:tc>
                  <a:txBody>
                    <a:bodyPr/>
                    <a:lstStyle/>
                    <a:p>
                      <a:r>
                        <a:rPr lang="en-US" dirty="0" smtClean="0"/>
                        <a:t>&gt;</a:t>
                      </a:r>
                      <a:endParaRPr lang="en-US" dirty="0"/>
                    </a:p>
                  </a:txBody>
                  <a:tcPr/>
                </a:tc>
              </a:tr>
              <a:tr h="370840">
                <a:tc>
                  <a:txBody>
                    <a:bodyPr/>
                    <a:lstStyle/>
                    <a:p>
                      <a:r>
                        <a:rPr lang="en-US" dirty="0" smtClean="0"/>
                        <a:t>&amp;</a:t>
                      </a:r>
                      <a:r>
                        <a:rPr lang="en-US" dirty="0" err="1" smtClean="0"/>
                        <a:t>quot</a:t>
                      </a:r>
                      <a:r>
                        <a:rPr lang="en-US" dirty="0" smtClean="0"/>
                        <a:t>;</a:t>
                      </a:r>
                      <a:endParaRPr lang="en-US" dirty="0"/>
                    </a:p>
                  </a:txBody>
                  <a:tcPr/>
                </a:tc>
                <a:tc>
                  <a:txBody>
                    <a:bodyPr/>
                    <a:lstStyle/>
                    <a:p>
                      <a:r>
                        <a:rPr lang="en-US" sz="1800" kern="1200" dirty="0" smtClean="0">
                          <a:solidFill>
                            <a:schemeClr val="dk1"/>
                          </a:solidFill>
                          <a:latin typeface="+mn-lt"/>
                          <a:ea typeface="+mn-ea"/>
                          <a:cs typeface="+mn-cs"/>
                        </a:rPr>
                        <a:t>"</a:t>
                      </a:r>
                      <a:endParaRPr lang="en-US" dirty="0"/>
                    </a:p>
                  </a:txBody>
                  <a:tcPr/>
                </a:tc>
              </a:tr>
              <a:tr h="370840">
                <a:tc>
                  <a:txBody>
                    <a:bodyPr/>
                    <a:lstStyle/>
                    <a:p>
                      <a:r>
                        <a:rPr lang="en-US" dirty="0" smtClean="0"/>
                        <a:t>&amp;</a:t>
                      </a:r>
                      <a:r>
                        <a:rPr lang="en-US" dirty="0" err="1" smtClean="0"/>
                        <a:t>apos</a:t>
                      </a:r>
                      <a:r>
                        <a:rPr lang="en-US" dirty="0" smtClean="0"/>
                        <a:t>;</a:t>
                      </a:r>
                      <a:endParaRPr lang="en-US" dirty="0"/>
                    </a:p>
                  </a:txBody>
                  <a:tcPr/>
                </a:tc>
                <a:tc>
                  <a:txBody>
                    <a:bodyPr/>
                    <a:lstStyle/>
                    <a:p>
                      <a:r>
                        <a:rPr lang="en-US" sz="1800" kern="1200" dirty="0" smtClean="0">
                          <a:solidFill>
                            <a:schemeClr val="dk1"/>
                          </a:solidFill>
                          <a:latin typeface="+mn-lt"/>
                          <a:ea typeface="+mn-ea"/>
                          <a:cs typeface="+mn-cs"/>
                        </a:rPr>
                        <a:t>'</a:t>
                      </a:r>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Write XML (continue…)</a:t>
            </a:r>
            <a:endParaRPr lang="en-US" dirty="0"/>
          </a:p>
        </p:txBody>
      </p:sp>
      <p:sp>
        <p:nvSpPr>
          <p:cNvPr id="3" name="Content Placeholder 2"/>
          <p:cNvSpPr>
            <a:spLocks noGrp="1"/>
          </p:cNvSpPr>
          <p:nvPr>
            <p:ph idx="1"/>
          </p:nvPr>
        </p:nvSpPr>
        <p:spPr/>
        <p:txBody>
          <a:bodyPr>
            <a:normAutofit fontScale="62500" lnSpcReduction="20000"/>
          </a:bodyPr>
          <a:lstStyle/>
          <a:p>
            <a:pPr lvl="0">
              <a:buNone/>
            </a:pPr>
            <a:r>
              <a:rPr lang="en-US" dirty="0" smtClean="0"/>
              <a:t>9.  </a:t>
            </a:r>
            <a:r>
              <a:rPr lang="en-US" b="1" dirty="0" smtClean="0"/>
              <a:t>Displaying </a:t>
            </a:r>
            <a:r>
              <a:rPr lang="en-US" b="1" dirty="0"/>
              <a:t>elements as text: </a:t>
            </a:r>
            <a:r>
              <a:rPr lang="en-US" dirty="0"/>
              <a:t>If you want to write about XML elements and attributes in your XML documents, you will want to keep the XML processor from interpreting them, and instead just display them a regular text. To do this, you enclose such information in </a:t>
            </a:r>
            <a:r>
              <a:rPr lang="en-US" b="1" dirty="0"/>
              <a:t>CDATA section</a:t>
            </a:r>
            <a:r>
              <a:rPr lang="en-US" dirty="0"/>
              <a:t>.</a:t>
            </a:r>
          </a:p>
          <a:p>
            <a:pPr>
              <a:buNone/>
            </a:pPr>
            <a:r>
              <a:rPr lang="en-US" dirty="0"/>
              <a:t>&lt;address&gt;</a:t>
            </a:r>
          </a:p>
          <a:p>
            <a:pPr>
              <a:buNone/>
            </a:pPr>
            <a:r>
              <a:rPr lang="en-US" dirty="0" smtClean="0"/>
              <a:t>	&lt;![</a:t>
            </a:r>
            <a:r>
              <a:rPr lang="en-US" dirty="0"/>
              <a:t>CDATA[</a:t>
            </a:r>
          </a:p>
          <a:p>
            <a:pPr>
              <a:buNone/>
            </a:pPr>
            <a:r>
              <a:rPr lang="en-US" dirty="0" smtClean="0"/>
              <a:t>		&lt;</a:t>
            </a:r>
            <a:r>
              <a:rPr lang="en-US" dirty="0" err="1"/>
              <a:t>home_address</a:t>
            </a:r>
            <a:r>
              <a:rPr lang="en-US" dirty="0"/>
              <a:t>&gt;</a:t>
            </a:r>
          </a:p>
          <a:p>
            <a:pPr>
              <a:buNone/>
            </a:pPr>
            <a:r>
              <a:rPr lang="en-US" dirty="0" smtClean="0"/>
              <a:t>			&lt;</a:t>
            </a:r>
            <a:r>
              <a:rPr lang="en-US" dirty="0"/>
              <a:t>addr1&gt;Address 11&lt;/addr1&gt;</a:t>
            </a:r>
          </a:p>
          <a:p>
            <a:pPr>
              <a:buNone/>
            </a:pPr>
            <a:r>
              <a:rPr lang="en-US" dirty="0" smtClean="0"/>
              <a:t>			&lt;</a:t>
            </a:r>
            <a:r>
              <a:rPr lang="en-US" dirty="0"/>
              <a:t>addr2&gt;Address 12&lt;/addr2&gt;</a:t>
            </a:r>
          </a:p>
          <a:p>
            <a:pPr>
              <a:buNone/>
            </a:pPr>
            <a:r>
              <a:rPr lang="en-US" dirty="0" smtClean="0"/>
              <a:t>			&lt;</a:t>
            </a:r>
            <a:r>
              <a:rPr lang="en-US" dirty="0"/>
              <a:t>city&gt;San Francisco&lt;/city&gt;</a:t>
            </a:r>
          </a:p>
          <a:p>
            <a:pPr>
              <a:buNone/>
            </a:pPr>
            <a:r>
              <a:rPr lang="en-US" dirty="0" smtClean="0"/>
              <a:t>			&lt;</a:t>
            </a:r>
            <a:r>
              <a:rPr lang="en-US" dirty="0"/>
              <a:t>state&gt;CA&lt;/state&gt;</a:t>
            </a:r>
          </a:p>
          <a:p>
            <a:pPr>
              <a:buNone/>
            </a:pPr>
            <a:r>
              <a:rPr lang="en-US" dirty="0" smtClean="0"/>
              <a:t>			&lt;</a:t>
            </a:r>
            <a:r>
              <a:rPr lang="en-US" dirty="0"/>
              <a:t>zip&gt;94132&lt;/zip&gt;</a:t>
            </a:r>
          </a:p>
          <a:p>
            <a:pPr>
              <a:buNone/>
            </a:pPr>
            <a:r>
              <a:rPr lang="en-US" dirty="0" smtClean="0"/>
              <a:t>		&lt;/</a:t>
            </a:r>
            <a:r>
              <a:rPr lang="en-US" dirty="0" err="1"/>
              <a:t>home_address</a:t>
            </a:r>
            <a:r>
              <a:rPr lang="en-US" dirty="0"/>
              <a:t>&gt;</a:t>
            </a:r>
          </a:p>
          <a:p>
            <a:pPr>
              <a:buNone/>
            </a:pPr>
            <a:r>
              <a:rPr lang="en-US" dirty="0" smtClean="0"/>
              <a:t>	]]&gt;</a:t>
            </a:r>
            <a:endParaRPr lang="en-US" dirty="0"/>
          </a:p>
          <a:p>
            <a:pPr>
              <a:buNone/>
            </a:pPr>
            <a:r>
              <a:rPr lang="en-US" dirty="0"/>
              <a:t>&lt;/address&gt;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527</Words>
  <Application>Microsoft Office PowerPoint</Application>
  <PresentationFormat>On-screen Show (4:3)</PresentationFormat>
  <Paragraphs>86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Well Formed XML</vt:lpstr>
      <vt:lpstr>XML Elements</vt:lpstr>
      <vt:lpstr>XML Attributes, and Values</vt:lpstr>
      <vt:lpstr>White Space</vt:lpstr>
      <vt:lpstr>How to Write XML</vt:lpstr>
      <vt:lpstr>How to Write XML  (continue…)</vt:lpstr>
      <vt:lpstr>How to Write XML (continue…)</vt:lpstr>
      <vt:lpstr>How to Write XML (continue…)</vt:lpstr>
      <vt:lpstr>How to Write XML (continue…)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 Formed XML</dc:title>
  <dc:creator>Hans</dc:creator>
  <cp:lastModifiedBy>Hans</cp:lastModifiedBy>
  <cp:revision>4</cp:revision>
  <dcterms:created xsi:type="dcterms:W3CDTF">2016-02-01T23:15:25Z</dcterms:created>
  <dcterms:modified xsi:type="dcterms:W3CDTF">2016-02-02T17:17:49Z</dcterms:modified>
</cp:coreProperties>
</file>