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t>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t>‹#›</a:t>
            </a:fld>
            <a:endParaRPr lang="en-US"/>
          </a:p>
        </p:txBody>
      </p:sp>
    </p:spTree>
    <p:extLst>
      <p:ext uri="{BB962C8B-B14F-4D97-AF65-F5344CB8AC3E}">
        <p14:creationId xmlns:p14="http://schemas.microsoft.com/office/powerpoint/2010/main"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772935-D866-41AF-8D3C-881AD185C7D1}" type="slidenum">
              <a:rPr lang="en-US" smtClean="0"/>
              <a:t>2</a:t>
            </a:fld>
            <a:endParaRPr lang="en-US"/>
          </a:p>
        </p:txBody>
      </p:sp>
    </p:spTree>
    <p:extLst>
      <p:ext uri="{BB962C8B-B14F-4D97-AF65-F5344CB8AC3E}">
        <p14:creationId xmlns:p14="http://schemas.microsoft.com/office/powerpoint/2010/main" val="299097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Namespaces</a:t>
            </a:r>
            <a:endParaRPr lang="en-US" dirty="0"/>
          </a:p>
        </p:txBody>
      </p:sp>
      <p:sp>
        <p:nvSpPr>
          <p:cNvPr id="3" name="Subtitle 2"/>
          <p:cNvSpPr>
            <a:spLocks noGrp="1"/>
          </p:cNvSpPr>
          <p:nvPr>
            <p:ph type="subTitle" idx="1"/>
          </p:nvPr>
        </p:nvSpPr>
        <p:spPr/>
        <p:txBody>
          <a:bodyPr/>
          <a:lstStyle/>
          <a:p>
            <a:r>
              <a:rPr lang="en-US" dirty="0" smtClean="0"/>
              <a:t>Week 3</a:t>
            </a:r>
          </a:p>
          <a:p>
            <a:r>
              <a:rPr lang="en-US" dirty="0" smtClean="0"/>
              <a:t>Web site: http://fog.ccsf.edu/~hyip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Namespaces</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Element Name Collision: </a:t>
            </a:r>
            <a:r>
              <a:rPr lang="en-US" dirty="0" smtClean="0"/>
              <a:t>If you want to combine some of your XML documents with someone else’s, you find out that they have used some of the same names for elements that you have. </a:t>
            </a:r>
          </a:p>
          <a:p>
            <a:r>
              <a:rPr lang="en-US" dirty="0" smtClean="0"/>
              <a:t>The solution to this problem is to group the element names from each XML document into its own space. This format would provide a way to distinguish elements in one group of XML documents from the other.</a:t>
            </a:r>
          </a:p>
          <a:p>
            <a:r>
              <a:rPr lang="en-US" dirty="0" smtClean="0"/>
              <a:t>This group of element names, is actually called a namespace, and the identifier is called a namespace name. [Namespace names are written in the form of a URI (Uniform Resource Identifier)]</a:t>
            </a:r>
          </a:p>
          <a:p>
            <a:pPr>
              <a:buNone/>
            </a:pPr>
            <a:r>
              <a:rPr lang="en-US" dirty="0" smtClean="0"/>
              <a:t>		</a:t>
            </a:r>
            <a:r>
              <a:rPr lang="en-US" dirty="0" err="1" smtClean="0"/>
              <a:t>xmlns</a:t>
            </a:r>
            <a:r>
              <a:rPr lang="en-US" dirty="0" smtClean="0"/>
              <a:t>="namespace name"</a:t>
            </a:r>
          </a:p>
          <a:p>
            <a:pPr>
              <a:buNone/>
            </a:pPr>
            <a:r>
              <a:rPr lang="en-US" dirty="0" smtClean="0"/>
              <a:t>		</a:t>
            </a:r>
            <a:r>
              <a:rPr lang="en-US" dirty="0" err="1" smtClean="0"/>
              <a:t>xmlns</a:t>
            </a:r>
            <a:r>
              <a:rPr lang="en-US" dirty="0" smtClean="0"/>
              <a:t>="http://hills.ccsf.edu/~hyip/cnit131a/some_name"</a:t>
            </a:r>
          </a:p>
          <a:p>
            <a:pPr>
              <a:buNone/>
            </a:pPr>
            <a:endParaRPr lang="en-US" dirty="0" smtClean="0"/>
          </a:p>
          <a:p>
            <a:r>
              <a:rPr lang="en-US" dirty="0" smtClean="0"/>
              <a:t>A namespace name should be in the form of an URI, or URL format. The URL does not have to (and typically will not), point to an actual file</a:t>
            </a:r>
            <a:r>
              <a:rPr lang="en-US" dirty="0" smtClean="0"/>
              <a:t>.</a:t>
            </a:r>
          </a:p>
          <a:p>
            <a:r>
              <a:rPr lang="en-US" dirty="0" smtClean="0"/>
              <a:t>NOTE: </a:t>
            </a:r>
            <a:r>
              <a:rPr lang="en-US" dirty="0" err="1" smtClean="0"/>
              <a:t>uri</a:t>
            </a:r>
            <a:r>
              <a:rPr lang="en-US" dirty="0" smtClean="0"/>
              <a:t> </a:t>
            </a:r>
            <a:r>
              <a:rPr lang="en-US" dirty="0"/>
              <a:t>= is a Uniform Resource Identifier (URI) – a string of characters that uniquely identifies a resource, which in this case is the declared namespace.</a:t>
            </a:r>
          </a:p>
          <a:p>
            <a:endParaRPr lang="en-US" dirty="0" smtClean="0"/>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Declaring a Default Namespace</a:t>
            </a:r>
            <a:endParaRPr lang="en-US" dirty="0"/>
          </a:p>
        </p:txBody>
      </p:sp>
      <p:sp>
        <p:nvSpPr>
          <p:cNvPr id="3" name="Content Placeholder 2"/>
          <p:cNvSpPr>
            <a:spLocks noGrp="1"/>
          </p:cNvSpPr>
          <p:nvPr>
            <p:ph idx="1"/>
          </p:nvPr>
        </p:nvSpPr>
        <p:spPr/>
        <p:txBody>
          <a:bodyPr>
            <a:normAutofit lnSpcReduction="10000"/>
          </a:bodyPr>
          <a:lstStyle/>
          <a:p>
            <a:r>
              <a:rPr lang="en-US" dirty="0" smtClean="0"/>
              <a:t>Once you have designed a namespace name, you can declare it as the default namespace for your XML document. </a:t>
            </a:r>
          </a:p>
          <a:p>
            <a:r>
              <a:rPr lang="en-US" dirty="0" smtClean="0"/>
              <a:t>Or you can define at the element level.</a:t>
            </a:r>
          </a:p>
          <a:p>
            <a:pPr>
              <a:buNone/>
            </a:pPr>
            <a:r>
              <a:rPr lang="en-US" sz="2200" dirty="0" smtClean="0"/>
              <a:t>&lt;root </a:t>
            </a:r>
            <a:r>
              <a:rPr lang="en-US" sz="2200" dirty="0" err="1" smtClean="0"/>
              <a:t>xmlns</a:t>
            </a:r>
            <a:r>
              <a:rPr lang="en-US" sz="2200" dirty="0" smtClean="0"/>
              <a:t>="http://hills.ccsf.edu/~hyip/cnit131a/ns1"&gt;</a:t>
            </a:r>
          </a:p>
          <a:p>
            <a:pPr>
              <a:buNone/>
            </a:pPr>
            <a:r>
              <a:rPr lang="en-US" sz="2200" dirty="0" smtClean="0"/>
              <a:t>	&lt;child1&gt;Data1&lt;/child1&gt;</a:t>
            </a:r>
          </a:p>
          <a:p>
            <a:pPr>
              <a:buNone/>
            </a:pPr>
            <a:r>
              <a:rPr lang="en-US" sz="2200" dirty="0" smtClean="0"/>
              <a:t>	&lt;child2 </a:t>
            </a:r>
            <a:r>
              <a:rPr lang="en-US" sz="2200" dirty="0" err="1" smtClean="0"/>
              <a:t>xmlns</a:t>
            </a:r>
            <a:r>
              <a:rPr lang="en-US" sz="2200" dirty="0" smtClean="0"/>
              <a:t>="http://hills.ccsf.edu/~hyip/cnit131a/ns2"&gt;</a:t>
            </a:r>
          </a:p>
          <a:p>
            <a:pPr>
              <a:buNone/>
            </a:pPr>
            <a:r>
              <a:rPr lang="en-US" sz="2200" dirty="0" smtClean="0"/>
              <a:t>		&lt;child2_child&gt;Data2&lt;/child2_child&gt;</a:t>
            </a:r>
          </a:p>
          <a:p>
            <a:pPr>
              <a:buNone/>
            </a:pPr>
            <a:r>
              <a:rPr lang="en-US" sz="2200" dirty="0" smtClean="0"/>
              <a:t>	&lt;/child2&gt;</a:t>
            </a:r>
          </a:p>
          <a:p>
            <a:pPr>
              <a:buNone/>
            </a:pPr>
            <a:r>
              <a:rPr lang="en-US" sz="2200" dirty="0" smtClean="0"/>
              <a:t>&lt;/root&gt;</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Declaring a Namespace Name Prefix</a:t>
            </a:r>
            <a:endParaRPr lang="en-US" dirty="0"/>
          </a:p>
        </p:txBody>
      </p:sp>
      <p:sp>
        <p:nvSpPr>
          <p:cNvPr id="3" name="Content Placeholder 2"/>
          <p:cNvSpPr>
            <a:spLocks noGrp="1"/>
          </p:cNvSpPr>
          <p:nvPr>
            <p:ph idx="1"/>
          </p:nvPr>
        </p:nvSpPr>
        <p:spPr/>
        <p:txBody>
          <a:bodyPr>
            <a:normAutofit fontScale="47500" lnSpcReduction="20000"/>
          </a:bodyPr>
          <a:lstStyle/>
          <a:p>
            <a:r>
              <a:rPr lang="en-US" sz="4500" dirty="0" smtClean="0"/>
              <a:t>Declaring a default namespace for an element applies to all the element’s children. You can also choose to label specific individual elements in your document with a namespace, and not affect other elements. To do so, you can declare a special nickname, or prefix, for the namespace, and then use that prefix to label the individual elements specifically.</a:t>
            </a:r>
          </a:p>
          <a:p>
            <a:pPr>
              <a:buNone/>
            </a:pPr>
            <a:endParaRPr lang="en-US" sz="2800" dirty="0" smtClean="0"/>
          </a:p>
          <a:p>
            <a:pPr>
              <a:buNone/>
            </a:pPr>
            <a:r>
              <a:rPr lang="en-US" sz="3600" dirty="0" smtClean="0"/>
              <a:t>&lt;root </a:t>
            </a:r>
            <a:r>
              <a:rPr lang="en-US" sz="3600" dirty="0" err="1" smtClean="0"/>
              <a:t>xmlns</a:t>
            </a:r>
            <a:r>
              <a:rPr lang="en-US" sz="3600" dirty="0" smtClean="0"/>
              <a:t>="http://hills.ccsf.edu/~hyip/cnit131a/ns1"</a:t>
            </a:r>
          </a:p>
          <a:p>
            <a:pPr>
              <a:buNone/>
            </a:pPr>
            <a:r>
              <a:rPr lang="en-US" sz="3600" dirty="0" smtClean="0"/>
              <a:t>	 </a:t>
            </a:r>
            <a:r>
              <a:rPr lang="en-US" sz="3600" dirty="0" err="1" smtClean="0"/>
              <a:t>xmlns:pfx</a:t>
            </a:r>
            <a:r>
              <a:rPr lang="en-US" sz="3600" dirty="0" smtClean="0"/>
              <a:t>="http://hills.ccsf.edu/~hyip/cnit131a/ns2"&gt; </a:t>
            </a:r>
          </a:p>
          <a:p>
            <a:pPr>
              <a:buNone/>
            </a:pPr>
            <a:r>
              <a:rPr lang="en-US" sz="3600" dirty="0" smtClean="0"/>
              <a:t>	&lt;child1&gt;Data1&lt;/child1&gt;</a:t>
            </a:r>
          </a:p>
          <a:p>
            <a:pPr>
              <a:buNone/>
            </a:pPr>
            <a:r>
              <a:rPr lang="en-US" sz="3600" dirty="0" smtClean="0"/>
              <a:t>	&lt;pfx:child2&gt;</a:t>
            </a:r>
          </a:p>
          <a:p>
            <a:pPr>
              <a:buNone/>
            </a:pPr>
            <a:r>
              <a:rPr lang="en-US" sz="3600" dirty="0" smtClean="0"/>
              <a:t>		&lt;pfx:child2_child&gt;Data2&lt;/pfx:child2_child&gt;</a:t>
            </a:r>
          </a:p>
          <a:p>
            <a:pPr>
              <a:buNone/>
            </a:pPr>
            <a:r>
              <a:rPr lang="en-US" sz="3600" dirty="0" smtClean="0"/>
              <a:t>	&lt;/pfx:child2&gt;</a:t>
            </a:r>
          </a:p>
          <a:p>
            <a:pPr>
              <a:buNone/>
            </a:pPr>
            <a:r>
              <a:rPr lang="en-US" sz="3600" dirty="0" smtClean="0"/>
              <a:t>&lt;/root&gt;</a:t>
            </a:r>
          </a:p>
          <a:p>
            <a:endParaRPr lang="en-US" sz="2600" dirty="0" smtClean="0"/>
          </a:p>
          <a:p>
            <a:pPr>
              <a:buNone/>
            </a:pP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Labeling Elements with a Namespace Prefix</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Once you have declared a prefix for a namespace name, you can use that prefix to label individual elements. In this way, you can assign these elements to different namespaces in your XML, without affecting the siblings or children of those elements.</a:t>
            </a:r>
          </a:p>
          <a:p>
            <a:endParaRPr lang="en-US" sz="2400" dirty="0" smtClean="0"/>
          </a:p>
          <a:p>
            <a:pPr>
              <a:buNone/>
            </a:pPr>
            <a:r>
              <a:rPr lang="en-US" sz="2400" dirty="0" smtClean="0"/>
              <a:t>&lt;</a:t>
            </a:r>
            <a:r>
              <a:rPr lang="en-US" sz="2400" dirty="0" err="1" smtClean="0"/>
              <a:t>apfx:root</a:t>
            </a:r>
            <a:r>
              <a:rPr lang="en-US" sz="2400" dirty="0" smtClean="0"/>
              <a:t> </a:t>
            </a:r>
            <a:r>
              <a:rPr lang="en-US" sz="2400" dirty="0" err="1" smtClean="0"/>
              <a:t>xmlns:apfx</a:t>
            </a:r>
            <a:r>
              <a:rPr lang="en-US" sz="2400" dirty="0" smtClean="0"/>
              <a:t>="http://hills.ccsf.edu/~hyip/cnit131a/ns1"</a:t>
            </a:r>
          </a:p>
          <a:p>
            <a:pPr>
              <a:buNone/>
            </a:pPr>
            <a:r>
              <a:rPr lang="en-US" sz="2400" dirty="0" smtClean="0"/>
              <a:t>	 </a:t>
            </a:r>
            <a:r>
              <a:rPr lang="en-US" sz="2400" dirty="0" err="1" smtClean="0"/>
              <a:t>xmlns:pfx</a:t>
            </a:r>
            <a:r>
              <a:rPr lang="en-US" sz="2400" dirty="0" smtClean="0"/>
              <a:t>="http://hills.ccsf.edu/~hyip/cnit131a/ns2"&gt; </a:t>
            </a:r>
          </a:p>
          <a:p>
            <a:pPr>
              <a:buNone/>
            </a:pPr>
            <a:r>
              <a:rPr lang="en-US" sz="2400" dirty="0" smtClean="0"/>
              <a:t>	&lt;apfx:child1&gt;Data1&lt;/apfx:child1&gt;</a:t>
            </a:r>
          </a:p>
          <a:p>
            <a:pPr>
              <a:buNone/>
            </a:pPr>
            <a:r>
              <a:rPr lang="en-US" sz="2400" dirty="0" smtClean="0"/>
              <a:t>	&lt;pfx:child2&gt;</a:t>
            </a:r>
          </a:p>
          <a:p>
            <a:pPr>
              <a:buNone/>
            </a:pPr>
            <a:r>
              <a:rPr lang="en-US" sz="2400" dirty="0" smtClean="0"/>
              <a:t>		&lt;pfx:child2_child&gt;Data2&lt;/pfx:child2_child&gt;</a:t>
            </a:r>
          </a:p>
          <a:p>
            <a:pPr>
              <a:buNone/>
            </a:pPr>
            <a:r>
              <a:rPr lang="en-US" sz="2400" dirty="0" smtClean="0"/>
              <a:t>	&lt;/pfx:child2&gt;</a:t>
            </a:r>
          </a:p>
          <a:p>
            <a:pPr>
              <a:buNone/>
            </a:pPr>
            <a:r>
              <a:rPr lang="en-US" sz="2400" dirty="0" smtClean="0"/>
              <a:t>&lt;/</a:t>
            </a:r>
            <a:r>
              <a:rPr lang="en-US" sz="2400" dirty="0" err="1" smtClean="0"/>
              <a:t>apfx:root</a:t>
            </a:r>
            <a:r>
              <a:rPr lang="en-US" sz="2400" dirty="0" smtClean="0"/>
              <a:t>&gt;</a:t>
            </a:r>
          </a:p>
          <a:p>
            <a:endParaRPr lang="en-US" sz="24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Namespaces Affect Attributes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While you could associate an attribute with a specific namespace by prefixing it with the appropriate prefix. It is almost never necessary. Attributes are already made unique by the element that contains them.</a:t>
            </a:r>
          </a:p>
          <a:p>
            <a:r>
              <a:rPr lang="en-US" dirty="0" smtClean="0"/>
              <a:t>Although quite uncommon, there are </a:t>
            </a:r>
            <a:r>
              <a:rPr lang="en-US" dirty="0" err="1" smtClean="0"/>
              <a:t>caases</a:t>
            </a:r>
            <a:r>
              <a:rPr lang="en-US" dirty="0" smtClean="0"/>
              <a:t> where you would need to associate an attribute with a specific namespace, by pre-pending it with the appropriate prefix. For example, you need to combine two elements from different namespaces into a single element, and both have an attribute with the same name. In this case, you would need to differentiate each attribute, since a single element cannot have multiple attributes with the same name. By prefixing each attribute with their respective namespace prefix, you would be creating unique attributes, because an XML processor considers the prefix part of an attribute’s name.</a:t>
            </a:r>
          </a:p>
          <a:p>
            <a:endParaRPr lang="en-US" dirty="0"/>
          </a:p>
          <a:p>
            <a:pPr marL="0" indent="0">
              <a:buNone/>
            </a:pPr>
            <a:r>
              <a:rPr lang="en-US" dirty="0" smtClean="0"/>
              <a:t>XML 1:</a:t>
            </a:r>
          </a:p>
          <a:p>
            <a:pPr marL="0" indent="0">
              <a:buNone/>
            </a:pPr>
            <a:r>
              <a:rPr lang="en-US" dirty="0"/>
              <a:t>	</a:t>
            </a:r>
            <a:r>
              <a:rPr lang="en-US" dirty="0" smtClean="0"/>
              <a:t>&lt;picture file="filename.jpg" w="200" h="200" /&gt;</a:t>
            </a:r>
          </a:p>
          <a:p>
            <a:pPr marL="0" indent="0">
              <a:buNone/>
            </a:pPr>
            <a:r>
              <a:rPr lang="en-US" dirty="0" smtClean="0"/>
              <a:t>XML 2:</a:t>
            </a:r>
          </a:p>
          <a:p>
            <a:pPr marL="0" indent="0">
              <a:buNone/>
            </a:pPr>
            <a:r>
              <a:rPr lang="en-US" dirty="0"/>
              <a:t>	</a:t>
            </a:r>
            <a:r>
              <a:rPr lang="en-US" dirty="0" smtClean="0"/>
              <a:t>&lt;picture file="../local/filename.jpg" /&gt;</a:t>
            </a:r>
          </a:p>
          <a:p>
            <a:pPr marL="0" indent="0">
              <a:buNone/>
            </a:pPr>
            <a:r>
              <a:rPr lang="en-US" dirty="0" smtClean="0"/>
              <a:t>Combined XML:</a:t>
            </a:r>
          </a:p>
          <a:p>
            <a:pPr marL="0" indent="0">
              <a:buNone/>
            </a:pPr>
            <a:r>
              <a:rPr lang="en-US" dirty="0"/>
              <a:t>	</a:t>
            </a:r>
            <a:r>
              <a:rPr lang="en-US" dirty="0" smtClean="0"/>
              <a:t>&lt;picture </a:t>
            </a:r>
            <a:r>
              <a:rPr lang="en-US" dirty="0" err="1" smtClean="0"/>
              <a:t>apfx:file</a:t>
            </a:r>
            <a:r>
              <a:rPr lang="en-US" dirty="0" smtClean="0"/>
              <a:t>="</a:t>
            </a:r>
            <a:r>
              <a:rPr lang="en-US" dirty="0"/>
              <a:t>filename.jpg" </a:t>
            </a:r>
            <a:r>
              <a:rPr lang="en-US" smtClean="0"/>
              <a:t>pfx:file</a:t>
            </a:r>
            <a:r>
              <a:rPr lang="en-US" dirty="0"/>
              <a:t>="../local/filename.jpg" </a:t>
            </a:r>
            <a:r>
              <a:rPr lang="en-US" dirty="0" err="1" smtClean="0"/>
              <a:t>apfx:w</a:t>
            </a:r>
            <a:r>
              <a:rPr lang="en-US" dirty="0"/>
              <a:t>="200" </a:t>
            </a:r>
            <a:r>
              <a:rPr lang="en-US" dirty="0" err="1" smtClean="0"/>
              <a:t>apfx:h</a:t>
            </a:r>
            <a:r>
              <a:rPr lang="en-US" dirty="0"/>
              <a:t>="200"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 about URI</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Understanding URIs</a:t>
            </a:r>
            <a:endParaRPr lang="en-US" dirty="0"/>
          </a:p>
          <a:p>
            <a:pPr lvl="1">
              <a:buFont typeface="Wingdings" panose="05000000000000000000" pitchFamily="2" charset="2"/>
              <a:buChar char="Ø"/>
            </a:pPr>
            <a:r>
              <a:rPr lang="en-US" dirty="0"/>
              <a:t>The URI in the namespace looks like a Web address you might use in creating a link to a Web site; however, that’s not its purpose. The purpose of a URI is to provide a unique string of characters identifying a resource.</a:t>
            </a:r>
          </a:p>
          <a:p>
            <a:pPr lvl="1">
              <a:buFont typeface="Wingdings" panose="05000000000000000000" pitchFamily="2" charset="2"/>
              <a:buChar char="Ø"/>
            </a:pPr>
            <a:r>
              <a:rPr lang="en-US" dirty="0"/>
              <a:t>One version of a URI is Uniform Resource Locator (URL), which is used to identify the location of a resource on the Web. (such as web page)</a:t>
            </a:r>
          </a:p>
          <a:p>
            <a:pPr lvl="1">
              <a:buFont typeface="Wingdings" panose="05000000000000000000" pitchFamily="2" charset="2"/>
              <a:buChar char="Ø"/>
            </a:pPr>
            <a:r>
              <a:rPr lang="en-US" dirty="0"/>
              <a:t>Note that the URI doesn’t actually have to point to a real site on the Web.</a:t>
            </a:r>
          </a:p>
          <a:p>
            <a:pPr lvl="1">
              <a:buFont typeface="Wingdings" panose="05000000000000000000" pitchFamily="2" charset="2"/>
              <a:buChar char="Ø"/>
            </a:pPr>
            <a:r>
              <a:rPr lang="en-US" dirty="0"/>
              <a:t>Another type of URI is a Uniform Resource Name or URN. A URN provides a persistent name for a resource, independent of that resource’s location. URNs take the form:</a:t>
            </a:r>
          </a:p>
          <a:p>
            <a:pPr lvl="1">
              <a:buFont typeface="Wingdings" panose="05000000000000000000" pitchFamily="2" charset="2"/>
              <a:buChar char="Ø"/>
            </a:pPr>
            <a:r>
              <a:rPr lang="en-US" dirty="0" err="1"/>
              <a:t>urn:NID:NSS</a:t>
            </a:r>
            <a:endParaRPr lang="en-US" dirty="0"/>
          </a:p>
          <a:p>
            <a:pPr lvl="1">
              <a:buFont typeface="Wingdings" panose="05000000000000000000" pitchFamily="2" charset="2"/>
              <a:buChar char="Ø"/>
            </a:pPr>
            <a:r>
              <a:rPr lang="en-US" dirty="0"/>
              <a:t>NID is the namespace identifier and NSS is a text string specific to that namespace. The NID indicates how to interpret the text string in the NSS. For example, the following URN uniquely identifies a book by its ISBN number:</a:t>
            </a:r>
          </a:p>
          <a:p>
            <a:pPr lvl="1">
              <a:buFont typeface="Wingdings" panose="05000000000000000000" pitchFamily="2" charset="2"/>
              <a:buChar char="Ø"/>
            </a:pPr>
            <a:r>
              <a:rPr lang="en-US" dirty="0"/>
              <a:t>urn:isbn:0-619-01969-7</a:t>
            </a:r>
          </a:p>
          <a:p>
            <a:pPr lvl="1">
              <a:buFont typeface="Wingdings" panose="05000000000000000000" pitchFamily="2" charset="2"/>
              <a:buChar char="Ø"/>
            </a:pPr>
            <a:r>
              <a:rPr lang="en-US" dirty="0"/>
              <a:t>NOTE: URL can be thought of as a unique address of a specific location, a URN can be thought of as a unique name that is associated with a specific item. Currently URNs are rarely used in place of URLs, but this may change in the future.</a:t>
            </a:r>
          </a:p>
          <a:p>
            <a:pPr lvl="1">
              <a:buFont typeface="Wingdings" panose="05000000000000000000" pitchFamily="2" charset="2"/>
              <a:buChar char="Ø"/>
            </a:pPr>
            <a:r>
              <a:rPr lang="en-US" dirty="0"/>
              <a:t>Using URLs or URNs is widely accepted in declaring namespaces, but nothing prevents you from using almost any unique string identifier. The main requirement is that a URI be unique so as not to be confused with the URIs of other namespaces.</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206414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745</Words>
  <Application>Microsoft Office PowerPoint</Application>
  <PresentationFormat>On-screen Show (4:3)</PresentationFormat>
  <Paragraphs>65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XML Namespaces</vt:lpstr>
      <vt:lpstr>XML Namespaces</vt:lpstr>
      <vt:lpstr>Declaring a Default Namespace</vt:lpstr>
      <vt:lpstr>Declaring a Namespace Name Prefix</vt:lpstr>
      <vt:lpstr>Labeling Elements with a Namespace Prefix</vt:lpstr>
      <vt:lpstr>How Namespaces Affect Attributes</vt:lpstr>
      <vt:lpstr>Additional Information about URI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YIP, HANS C</cp:lastModifiedBy>
  <cp:revision>13</cp:revision>
  <dcterms:created xsi:type="dcterms:W3CDTF">2016-02-01T23:15:25Z</dcterms:created>
  <dcterms:modified xsi:type="dcterms:W3CDTF">2016-02-08T21:16:12Z</dcterms:modified>
</cp:coreProperties>
</file>