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95D5A1-A266-448B-9C5D-08340C099E68}" type="datetimeFigureOut">
              <a:rPr lang="en-US" smtClean="0"/>
              <a:pPr/>
              <a:t>2/22/2016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772935-D866-41AF-8D3C-881AD185C7D1}" type="slidenum">
              <a:rPr lang="en-US" smtClean="0"/>
              <a:pPr/>
              <a:t>‹#›</a:t>
            </a:fld>
            <a:endParaRPr lang="en-US"/>
          </a:p>
        </p:txBody>
      </p:sp>
    </p:spTree>
    <p:extLst>
      <p:ext uri="{BB962C8B-B14F-4D97-AF65-F5344CB8AC3E}">
        <p14:creationId xmlns="" xmlns:p14="http://schemas.microsoft.com/office/powerpoint/2010/main" val="1063714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C3E5D1-F0F9-4E7F-AD65-B37D77105A06}" type="datetimeFigureOut">
              <a:rPr lang="en-US" smtClean="0"/>
              <a:pPr/>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3E5D1-F0F9-4E7F-AD65-B37D77105A06}" type="datetimeFigureOut">
              <a:rPr lang="en-US" smtClean="0"/>
              <a:pPr/>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3E5D1-F0F9-4E7F-AD65-B37D77105A06}" type="datetimeFigureOut">
              <a:rPr lang="en-US" smtClean="0"/>
              <a:pPr/>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3E5D1-F0F9-4E7F-AD65-B37D77105A06}" type="datetimeFigureOut">
              <a:rPr lang="en-US" smtClean="0"/>
              <a:pPr/>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C3E5D1-F0F9-4E7F-AD65-B37D77105A06}" type="datetimeFigureOut">
              <a:rPr lang="en-US" smtClean="0"/>
              <a:pPr/>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C3E5D1-F0F9-4E7F-AD65-B37D77105A06}" type="datetimeFigureOut">
              <a:rPr lang="en-US" smtClean="0"/>
              <a:pPr/>
              <a:t>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C3E5D1-F0F9-4E7F-AD65-B37D77105A06}" type="datetimeFigureOut">
              <a:rPr lang="en-US" smtClean="0"/>
              <a:pPr/>
              <a:t>2/22/2016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C3E5D1-F0F9-4E7F-AD65-B37D77105A06}" type="datetimeFigureOut">
              <a:rPr lang="en-US" smtClean="0"/>
              <a:pPr/>
              <a:t>2/22/2016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3E5D1-F0F9-4E7F-AD65-B37D77105A06}" type="datetimeFigureOut">
              <a:rPr lang="en-US" smtClean="0"/>
              <a:pPr/>
              <a:t>2/22/2016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3E5D1-F0F9-4E7F-AD65-B37D77105A06}" type="datetimeFigureOut">
              <a:rPr lang="en-US" smtClean="0"/>
              <a:pPr/>
              <a:t>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3E5D1-F0F9-4E7F-AD65-B37D77105A06}" type="datetimeFigureOut">
              <a:rPr lang="en-US" smtClean="0"/>
              <a:pPr/>
              <a:t>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0C289D-3E48-4D66-A288-0A72570924A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3E5D1-F0F9-4E7F-AD65-B37D77105A06}" type="datetimeFigureOut">
              <a:rPr lang="en-US" smtClean="0"/>
              <a:pPr/>
              <a:t>2/22/2016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0C289D-3E48-4D66-A288-0A72570924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XML DTD</a:t>
            </a:r>
            <a:endParaRPr lang="en-US" dirty="0"/>
          </a:p>
        </p:txBody>
      </p:sp>
      <p:sp>
        <p:nvSpPr>
          <p:cNvPr id="3" name="Subtitle 2"/>
          <p:cNvSpPr>
            <a:spLocks noGrp="1"/>
          </p:cNvSpPr>
          <p:nvPr>
            <p:ph type="subTitle" idx="1"/>
          </p:nvPr>
        </p:nvSpPr>
        <p:spPr/>
        <p:txBody>
          <a:bodyPr/>
          <a:lstStyle/>
          <a:p>
            <a:r>
              <a:rPr lang="en-US" dirty="0" smtClean="0"/>
              <a:t>Week 4</a:t>
            </a:r>
          </a:p>
          <a:p>
            <a:r>
              <a:rPr lang="en-US" dirty="0" smtClean="0"/>
              <a:t>Web site: http://fog.ccsf.edu/~hyip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DTD sample</a:t>
            </a:r>
            <a:endParaRPr lang="en-US" dirty="0"/>
          </a:p>
        </p:txBody>
      </p:sp>
      <p:sp>
        <p:nvSpPr>
          <p:cNvPr id="3" name="Content Placeholder 2"/>
          <p:cNvSpPr>
            <a:spLocks noGrp="1"/>
          </p:cNvSpPr>
          <p:nvPr>
            <p:ph idx="1"/>
          </p:nvPr>
        </p:nvSpPr>
        <p:spPr/>
        <p:txBody>
          <a:bodyPr>
            <a:normAutofit fontScale="25000" lnSpcReduction="20000"/>
          </a:bodyPr>
          <a:lstStyle/>
          <a:p>
            <a:pPr>
              <a:buNone/>
            </a:pPr>
            <a:r>
              <a:rPr lang="en-US" sz="7200" dirty="0" smtClean="0"/>
              <a:t>&lt;?xml version="1.0" encoding="UTF-8" standalone="yes"?&gt;</a:t>
            </a:r>
          </a:p>
          <a:p>
            <a:pPr>
              <a:buNone/>
            </a:pPr>
            <a:r>
              <a:rPr lang="en-US" sz="7200" dirty="0" smtClean="0"/>
              <a:t>&lt;!--</a:t>
            </a:r>
          </a:p>
          <a:p>
            <a:pPr>
              <a:buNone/>
            </a:pPr>
            <a:r>
              <a:rPr lang="en-US" sz="7200" dirty="0" smtClean="0"/>
              <a:t>	2015-10-23</a:t>
            </a:r>
          </a:p>
          <a:p>
            <a:pPr>
              <a:buNone/>
            </a:pPr>
            <a:r>
              <a:rPr lang="en-US" sz="7200" dirty="0" smtClean="0"/>
              <a:t>	sample internal DTD</a:t>
            </a:r>
          </a:p>
          <a:p>
            <a:pPr>
              <a:buNone/>
            </a:pPr>
            <a:r>
              <a:rPr lang="en-US" sz="7200" dirty="0" smtClean="0"/>
              <a:t>--&gt;</a:t>
            </a:r>
          </a:p>
          <a:p>
            <a:pPr>
              <a:buNone/>
            </a:pPr>
            <a:r>
              <a:rPr lang="en-US" sz="7200" dirty="0" smtClean="0"/>
              <a:t>&lt;!DOCTYPE customer</a:t>
            </a:r>
          </a:p>
          <a:p>
            <a:pPr>
              <a:buNone/>
            </a:pPr>
            <a:r>
              <a:rPr lang="en-US" sz="7200" dirty="0" smtClean="0"/>
              <a:t>[</a:t>
            </a:r>
          </a:p>
          <a:p>
            <a:pPr>
              <a:buNone/>
            </a:pPr>
            <a:r>
              <a:rPr lang="en-US" sz="7200" dirty="0" smtClean="0"/>
              <a:t>	&lt;!ELEMENT customer (name, phone, email)&gt;</a:t>
            </a:r>
          </a:p>
          <a:p>
            <a:pPr>
              <a:buNone/>
            </a:pPr>
            <a:r>
              <a:rPr lang="en-US" sz="7200" dirty="0" smtClean="0"/>
              <a:t>	&lt;!ELEMENT name (#PCDATA)&gt;</a:t>
            </a:r>
          </a:p>
          <a:p>
            <a:pPr>
              <a:buNone/>
            </a:pPr>
            <a:r>
              <a:rPr lang="en-US" sz="7200" dirty="0" smtClean="0"/>
              <a:t>	&lt;!ELEMENT phone (#PCDATA)&gt;</a:t>
            </a:r>
          </a:p>
          <a:p>
            <a:pPr>
              <a:buNone/>
            </a:pPr>
            <a:r>
              <a:rPr lang="en-US" sz="7200" dirty="0" smtClean="0"/>
              <a:t>	&lt;!ELEMENT email (#PCDATA)&gt;</a:t>
            </a:r>
          </a:p>
          <a:p>
            <a:pPr>
              <a:buNone/>
            </a:pPr>
            <a:r>
              <a:rPr lang="en-US" sz="7200" dirty="0" smtClean="0"/>
              <a:t>]&gt;</a:t>
            </a:r>
          </a:p>
          <a:p>
            <a:pPr>
              <a:buNone/>
            </a:pPr>
            <a:r>
              <a:rPr lang="en-US" sz="7200" dirty="0" smtClean="0"/>
              <a:t>&lt;customer&gt;</a:t>
            </a:r>
          </a:p>
          <a:p>
            <a:pPr>
              <a:buNone/>
            </a:pPr>
            <a:r>
              <a:rPr lang="en-US" sz="7200" dirty="0" smtClean="0"/>
              <a:t>	&lt;name&gt;John Smith&lt;/name&gt;</a:t>
            </a:r>
          </a:p>
          <a:p>
            <a:pPr>
              <a:buNone/>
            </a:pPr>
            <a:r>
              <a:rPr lang="en-US" sz="7200" dirty="0" smtClean="0"/>
              <a:t>	&lt;phone&gt;(415) 123-4567&lt;/phone&gt;</a:t>
            </a:r>
          </a:p>
          <a:p>
            <a:pPr>
              <a:buNone/>
            </a:pPr>
            <a:r>
              <a:rPr lang="en-US" sz="7200" dirty="0" smtClean="0"/>
              <a:t>	&lt;email&gt;jsmith@abc.com&lt;/email&gt;</a:t>
            </a:r>
          </a:p>
          <a:p>
            <a:pPr>
              <a:buNone/>
            </a:pPr>
            <a:r>
              <a:rPr lang="en-US" sz="7200" dirty="0" smtClean="0"/>
              <a:t>&lt;/customer&gt;</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Combined External and Internal DTD (add one additional element)</a:t>
            </a:r>
            <a:endParaRPr lang="en-US" dirty="0"/>
          </a:p>
        </p:txBody>
      </p:sp>
      <p:sp>
        <p:nvSpPr>
          <p:cNvPr id="3" name="Content Placeholder 2"/>
          <p:cNvSpPr>
            <a:spLocks noGrp="1"/>
          </p:cNvSpPr>
          <p:nvPr>
            <p:ph idx="1"/>
          </p:nvPr>
        </p:nvSpPr>
        <p:spPr/>
        <p:txBody>
          <a:bodyPr>
            <a:normAutofit fontScale="55000" lnSpcReduction="20000"/>
          </a:bodyPr>
          <a:lstStyle/>
          <a:p>
            <a:pPr>
              <a:buNone/>
            </a:pPr>
            <a:r>
              <a:rPr lang="en-US" dirty="0" smtClean="0"/>
              <a:t>&lt;?xml version="1.0"?&gt;</a:t>
            </a:r>
          </a:p>
          <a:p>
            <a:pPr>
              <a:buNone/>
            </a:pPr>
            <a:r>
              <a:rPr lang="en-US" dirty="0" smtClean="0"/>
              <a:t>&lt;!--</a:t>
            </a:r>
          </a:p>
          <a:p>
            <a:pPr>
              <a:buNone/>
            </a:pPr>
            <a:r>
              <a:rPr lang="en-US" dirty="0" smtClean="0"/>
              <a:t>	2015-10-23</a:t>
            </a:r>
          </a:p>
          <a:p>
            <a:pPr>
              <a:buNone/>
            </a:pPr>
            <a:r>
              <a:rPr lang="en-US" dirty="0" smtClean="0"/>
              <a:t>	sample combined external/internal DTDs</a:t>
            </a:r>
          </a:p>
          <a:p>
            <a:pPr>
              <a:buNone/>
            </a:pPr>
            <a:r>
              <a:rPr lang="en-US" dirty="0" smtClean="0"/>
              <a:t>--&gt;</a:t>
            </a:r>
          </a:p>
          <a:p>
            <a:pPr>
              <a:buNone/>
            </a:pPr>
            <a:r>
              <a:rPr lang="en-US" dirty="0" smtClean="0"/>
              <a:t>&lt;!DOCTYPE customer SYSTEM "01_external_dtd_sample.dtd"</a:t>
            </a:r>
          </a:p>
          <a:p>
            <a:pPr>
              <a:buNone/>
            </a:pPr>
            <a:r>
              <a:rPr lang="en-US" dirty="0" smtClean="0"/>
              <a:t>[</a:t>
            </a:r>
          </a:p>
          <a:p>
            <a:pPr>
              <a:buNone/>
            </a:pPr>
            <a:r>
              <a:rPr lang="en-US" dirty="0" smtClean="0"/>
              <a:t>	&lt;!ELEMENT address (#PCDATA)&gt;</a:t>
            </a:r>
          </a:p>
          <a:p>
            <a:pPr>
              <a:buNone/>
            </a:pPr>
            <a:r>
              <a:rPr lang="en-US" dirty="0" smtClean="0"/>
              <a:t>]&gt;</a:t>
            </a:r>
          </a:p>
          <a:p>
            <a:pPr>
              <a:buNone/>
            </a:pPr>
            <a:r>
              <a:rPr lang="en-US" dirty="0" smtClean="0"/>
              <a:t>&lt;customer&gt;</a:t>
            </a:r>
          </a:p>
          <a:p>
            <a:pPr>
              <a:buNone/>
            </a:pPr>
            <a:r>
              <a:rPr lang="en-US" dirty="0" smtClean="0"/>
              <a:t>	&lt;name&gt;John Smith&lt;/name&gt;</a:t>
            </a:r>
          </a:p>
          <a:p>
            <a:pPr>
              <a:buNone/>
            </a:pPr>
            <a:r>
              <a:rPr lang="en-US" dirty="0" smtClean="0"/>
              <a:t>	&lt;phone&gt;(415) 123-4567&lt;/phone&gt;</a:t>
            </a:r>
          </a:p>
          <a:p>
            <a:pPr>
              <a:buNone/>
            </a:pPr>
            <a:r>
              <a:rPr lang="en-US" dirty="0" smtClean="0"/>
              <a:t>	&lt;email&gt;jsmith@abc.com&lt;/email&gt;</a:t>
            </a:r>
          </a:p>
          <a:p>
            <a:pPr>
              <a:buNone/>
            </a:pPr>
            <a:r>
              <a:rPr lang="en-US" dirty="0" smtClean="0"/>
              <a:t>	&lt;address&gt;123 Street, San Francisco, CA 94123&lt;/address&gt;</a:t>
            </a:r>
          </a:p>
          <a:p>
            <a:pPr>
              <a:buNone/>
            </a:pPr>
            <a:r>
              <a:rPr lang="en-US" dirty="0" smtClean="0"/>
              <a:t>&lt;/customer&gt;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Naming a Public External DTD (External Public Use)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If your DTD will be used by others (public), you should name your DTDs in a standard way; using a formal public identifier, or FPI.</a:t>
            </a:r>
          </a:p>
          <a:p>
            <a:r>
              <a:rPr lang="en-US" dirty="0" smtClean="0"/>
              <a:t>An XML parser could then use the FPI to find the latest version of the DTD on a public web server</a:t>
            </a:r>
            <a:r>
              <a:rPr lang="en-US" dirty="0" smtClean="0"/>
              <a:t>.</a:t>
            </a:r>
          </a:p>
          <a:p>
            <a:pPr lvl="1">
              <a:buNone/>
            </a:pPr>
            <a:endParaRPr lang="en-US" dirty="0" smtClean="0"/>
          </a:p>
          <a:p>
            <a:pPr lvl="1">
              <a:buNone/>
            </a:pPr>
            <a:r>
              <a:rPr lang="en-US" dirty="0" smtClean="0"/>
              <a:t>&lt;!DOCTYPE </a:t>
            </a:r>
            <a:r>
              <a:rPr lang="en-US" dirty="0" err="1" smtClean="0"/>
              <a:t>root_name</a:t>
            </a:r>
            <a:r>
              <a:rPr lang="en-US" dirty="0" smtClean="0"/>
              <a:t> PUBLIC "id" "</a:t>
            </a:r>
            <a:r>
              <a:rPr lang="en-US" dirty="0" err="1" smtClean="0"/>
              <a:t>uri</a:t>
            </a:r>
            <a:r>
              <a:rPr lang="en-US" dirty="0" smtClean="0"/>
              <a:t>"&gt;</a:t>
            </a:r>
            <a:endParaRPr lang="en-US" dirty="0" smtClean="0"/>
          </a:p>
          <a:p>
            <a:pPr lvl="1">
              <a:buNone/>
            </a:pPr>
            <a:endParaRPr lang="en-US" dirty="0" smtClean="0"/>
          </a:p>
          <a:p>
            <a:r>
              <a:rPr lang="en-US" dirty="0" smtClean="0"/>
              <a:t>For example XHTML:</a:t>
            </a:r>
          </a:p>
          <a:p>
            <a:pPr lvl="1">
              <a:buNone/>
            </a:pPr>
            <a:r>
              <a:rPr lang="en-US" dirty="0" smtClean="0"/>
              <a:t>&lt;!DOCTYPE html PUBLIC "-//w3c//DTD XHTML 1.0 Strict//EN"  "http://www.w3.org/TR/xhtml/DTD/xhtml1-strict.dtd"&gt;</a:t>
            </a:r>
          </a:p>
          <a:p>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name an external </a:t>
            </a:r>
            <a:r>
              <a:rPr lang="en-US" dirty="0" smtClean="0"/>
              <a:t>DTD id</a:t>
            </a:r>
            <a:endParaRPr lang="en-US" dirty="0"/>
          </a:p>
        </p:txBody>
      </p:sp>
      <p:sp>
        <p:nvSpPr>
          <p:cNvPr id="3" name="Content Placeholder 2"/>
          <p:cNvSpPr>
            <a:spLocks noGrp="1"/>
          </p:cNvSpPr>
          <p:nvPr>
            <p:ph idx="1"/>
          </p:nvPr>
        </p:nvSpPr>
        <p:spPr/>
        <p:txBody>
          <a:bodyPr>
            <a:normAutofit fontScale="55000" lnSpcReduction="20000"/>
          </a:bodyPr>
          <a:lstStyle/>
          <a:p>
            <a:pPr marL="514350" indent="-514350">
              <a:buFont typeface="+mj-lt"/>
              <a:buAutoNum type="arabicPeriod"/>
            </a:pPr>
            <a:r>
              <a:rPr lang="en-US" sz="3800" dirty="0" smtClean="0"/>
              <a:t>Type </a:t>
            </a:r>
          </a:p>
          <a:p>
            <a:pPr marL="914400" lvl="1" indent="-514350">
              <a:buNone/>
            </a:pPr>
            <a:r>
              <a:rPr lang="en-US" sz="3800" dirty="0" smtClean="0"/>
              <a:t>	-//, if your DTD is not a recognized standard (this is most common), or</a:t>
            </a:r>
          </a:p>
          <a:p>
            <a:pPr marL="914400" lvl="1" indent="-514350">
              <a:buNone/>
            </a:pPr>
            <a:r>
              <a:rPr lang="en-US" sz="3800" dirty="0" smtClean="0"/>
              <a:t>	+//, if your DTD is an approved non-ISO standard, or</a:t>
            </a:r>
          </a:p>
          <a:p>
            <a:pPr marL="914400" lvl="1" indent="-514350">
              <a:buNone/>
            </a:pPr>
            <a:r>
              <a:rPr lang="en-US" sz="3800" dirty="0" smtClean="0"/>
              <a:t>	ISO//, if your DTD is an approved ISO standard.</a:t>
            </a:r>
          </a:p>
          <a:p>
            <a:pPr marL="514350" indent="-514350">
              <a:buFont typeface="+mj-lt"/>
              <a:buAutoNum type="arabicPeriod"/>
            </a:pPr>
            <a:r>
              <a:rPr lang="en-US" sz="3800" dirty="0" smtClean="0"/>
              <a:t>Then, type owner//, where owner identifies the person or organization who wrote and will maintain the DTD.</a:t>
            </a:r>
          </a:p>
          <a:p>
            <a:pPr marL="514350" indent="-514350">
              <a:buFont typeface="+mj-lt"/>
              <a:buAutoNum type="arabicPeriod"/>
            </a:pPr>
            <a:r>
              <a:rPr lang="en-US" sz="3800" dirty="0" smtClean="0"/>
              <a:t>Next, type DTD description//, where description is a reference to the DTD and should contain a unique element, such as a version number.</a:t>
            </a:r>
          </a:p>
          <a:p>
            <a:pPr marL="514350" indent="-514350">
              <a:buFont typeface="+mj-lt"/>
              <a:buAutoNum type="arabicPeriod"/>
            </a:pPr>
            <a:r>
              <a:rPr lang="en-US" sz="3800" dirty="0" smtClean="0"/>
              <a:t>Finally, type XX, where XX is the two-letter abbreviation for the language the DTD uses.</a:t>
            </a:r>
          </a:p>
          <a:p>
            <a:pPr marL="914400" lvl="1" indent="-514350">
              <a:buNone/>
            </a:pPr>
            <a:r>
              <a:rPr lang="en-US" dirty="0" smtClean="0"/>
              <a:t>	</a:t>
            </a:r>
          </a:p>
          <a:p>
            <a:pPr marL="914400" lvl="1" indent="-514350">
              <a:buNone/>
            </a:pPr>
            <a:r>
              <a:rPr lang="en-US" dirty="0" smtClean="0"/>
              <a:t>	-//</a:t>
            </a:r>
            <a:r>
              <a:rPr lang="en-US" dirty="0" err="1" smtClean="0"/>
              <a:t>myowner</a:t>
            </a:r>
            <a:r>
              <a:rPr lang="en-US" dirty="0" smtClean="0"/>
              <a:t>/DTD </a:t>
            </a:r>
            <a:r>
              <a:rPr lang="en-US" dirty="0" err="1" smtClean="0"/>
              <a:t>myowner</a:t>
            </a:r>
            <a:r>
              <a:rPr lang="en-US" dirty="0" smtClean="0"/>
              <a:t> description 2.0//EN</a:t>
            </a:r>
          </a:p>
          <a:p>
            <a:pPr marL="914400" lvl="1" indent="-514350">
              <a:buNone/>
            </a:pPr>
            <a:r>
              <a:rPr lang="en-US" dirty="0" smtClean="0"/>
              <a:t>	+//</a:t>
            </a:r>
            <a:r>
              <a:rPr lang="en-US" dirty="0" err="1" smtClean="0"/>
              <a:t>myowner</a:t>
            </a:r>
            <a:r>
              <a:rPr lang="en-US" dirty="0" smtClean="0"/>
              <a:t>/DTD </a:t>
            </a:r>
            <a:r>
              <a:rPr lang="en-US" dirty="0" err="1" smtClean="0"/>
              <a:t>myowner</a:t>
            </a:r>
            <a:r>
              <a:rPr lang="en-US" dirty="0" smtClean="0"/>
              <a:t> description 2.0//EN</a:t>
            </a:r>
          </a:p>
          <a:p>
            <a:pPr marL="914400" lvl="1" indent="-514350">
              <a:buNone/>
            </a:pPr>
            <a:r>
              <a:rPr lang="en-US" dirty="0" smtClean="0"/>
              <a:t>	ISO//</a:t>
            </a:r>
            <a:r>
              <a:rPr lang="en-US" dirty="0" err="1" smtClean="0"/>
              <a:t>myowner</a:t>
            </a:r>
            <a:r>
              <a:rPr lang="en-US" dirty="0" smtClean="0"/>
              <a:t>/DTD </a:t>
            </a:r>
            <a:r>
              <a:rPr lang="en-US" dirty="0" err="1" smtClean="0"/>
              <a:t>myowner</a:t>
            </a:r>
            <a:r>
              <a:rPr lang="en-US" dirty="0" smtClean="0"/>
              <a:t> description 2.0//</a:t>
            </a:r>
            <a:r>
              <a:rPr lang="en-US" dirty="0" smtClean="0"/>
              <a:t>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XML file with External DTD (External Public Use)</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&lt;?xml version="1.0" encoding="UTF-8" standalone="no"?&gt;</a:t>
            </a:r>
          </a:p>
          <a:p>
            <a:pPr>
              <a:buNone/>
            </a:pPr>
            <a:r>
              <a:rPr lang="en-US" dirty="0" smtClean="0"/>
              <a:t>&lt;!--</a:t>
            </a:r>
          </a:p>
          <a:p>
            <a:pPr>
              <a:buNone/>
            </a:pPr>
            <a:r>
              <a:rPr lang="en-US" dirty="0" smtClean="0"/>
              <a:t>	2015-10-23</a:t>
            </a:r>
          </a:p>
          <a:p>
            <a:pPr>
              <a:buNone/>
            </a:pPr>
            <a:r>
              <a:rPr lang="en-US" dirty="0" smtClean="0"/>
              <a:t>	sample external DTD</a:t>
            </a:r>
          </a:p>
          <a:p>
            <a:pPr>
              <a:buNone/>
            </a:pPr>
            <a:r>
              <a:rPr lang="en-US" dirty="0" smtClean="0"/>
              <a:t>--&gt;</a:t>
            </a:r>
          </a:p>
          <a:p>
            <a:pPr>
              <a:buNone/>
            </a:pPr>
            <a:r>
              <a:rPr lang="en-US" dirty="0" smtClean="0"/>
              <a:t>&lt;!DOCTYPE customer PUBLIC “-//</a:t>
            </a:r>
            <a:r>
              <a:rPr lang="en-US" dirty="0" err="1" smtClean="0"/>
              <a:t>myowner</a:t>
            </a:r>
            <a:r>
              <a:rPr lang="en-US" dirty="0" smtClean="0"/>
              <a:t>//DTD customer 2.0//EN" "http://www.myowner/dtd/ 01_external_dtd_sample.dtd"&gt;</a:t>
            </a:r>
          </a:p>
          <a:p>
            <a:pPr>
              <a:buNone/>
            </a:pPr>
            <a:endParaRPr lang="en-US" dirty="0" smtClean="0"/>
          </a:p>
          <a:p>
            <a:pPr>
              <a:buNone/>
            </a:pPr>
            <a:r>
              <a:rPr lang="en-US" dirty="0" smtClean="0"/>
              <a:t>&lt;customer&gt;</a:t>
            </a:r>
          </a:p>
          <a:p>
            <a:pPr>
              <a:buNone/>
            </a:pPr>
            <a:r>
              <a:rPr lang="en-US" dirty="0" smtClean="0"/>
              <a:t>	&lt;name&gt;John Smith&lt;/name&gt;</a:t>
            </a:r>
          </a:p>
          <a:p>
            <a:pPr>
              <a:buNone/>
            </a:pPr>
            <a:r>
              <a:rPr lang="en-US" dirty="0" smtClean="0"/>
              <a:t>	&lt;phone&gt;(415) 123-4567&lt;/phone&gt;</a:t>
            </a:r>
          </a:p>
          <a:p>
            <a:pPr>
              <a:buNone/>
            </a:pPr>
            <a:r>
              <a:rPr lang="en-US" dirty="0" smtClean="0"/>
              <a:t>	&lt;email&gt;jsmith@abc.com&lt;/email&gt;</a:t>
            </a:r>
          </a:p>
          <a:p>
            <a:pPr>
              <a:buNone/>
            </a:pPr>
            <a:r>
              <a:rPr lang="en-US" dirty="0" smtClean="0"/>
              <a:t>&lt;/customer&gt;</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DTD Declaration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schema rules for each element in an XML document are defined using &lt;!ELEMENT&gt; declarations in the DTD.</a:t>
            </a:r>
          </a:p>
          <a:p>
            <a:r>
              <a:rPr lang="en-US" dirty="0" smtClean="0"/>
              <a:t>These rules specify which elements can be nested within other elements, and the allowable content for each element, using this syntax:</a:t>
            </a:r>
          </a:p>
          <a:p>
            <a:endParaRPr lang="en-US" dirty="0" smtClean="0"/>
          </a:p>
          <a:p>
            <a:pPr lvl="1">
              <a:buNone/>
            </a:pPr>
            <a:r>
              <a:rPr lang="en-US" dirty="0" smtClean="0"/>
              <a:t>	&lt;!ELEMENT </a:t>
            </a:r>
            <a:r>
              <a:rPr lang="en-US" dirty="0" err="1" smtClean="0"/>
              <a:t>element</a:t>
            </a:r>
            <a:r>
              <a:rPr lang="en-US" dirty="0" smtClean="0"/>
              <a:t>-name allowable-content&gt;</a:t>
            </a:r>
          </a:p>
          <a:p>
            <a:pPr lvl="1">
              <a:buNone/>
            </a:pPr>
            <a:endParaRPr lang="en-US" dirty="0" smtClean="0"/>
          </a:p>
          <a:p>
            <a:r>
              <a:rPr lang="en-US" dirty="0" smtClean="0"/>
              <a:t>There must be precisely one &lt;!ELEMENT&gt; declaration for each element and each declaration must contain the element name exactly as it appears in the XML document.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DTD Declaration (continue…)</a:t>
            </a:r>
            <a:endParaRPr lang="en-US" dirty="0"/>
          </a:p>
        </p:txBody>
      </p:sp>
      <p:sp>
        <p:nvSpPr>
          <p:cNvPr id="3" name="Content Placeholder 2"/>
          <p:cNvSpPr>
            <a:spLocks noGrp="1"/>
          </p:cNvSpPr>
          <p:nvPr>
            <p:ph idx="1"/>
          </p:nvPr>
        </p:nvSpPr>
        <p:spPr>
          <a:xfrm>
            <a:off x="381000" y="1676400"/>
            <a:ext cx="8229600" cy="4525963"/>
          </a:xfrm>
        </p:spPr>
        <p:txBody>
          <a:bodyPr/>
          <a:lstStyle/>
          <a:p>
            <a:pPr>
              <a:buNone/>
            </a:pPr>
            <a:endParaRPr lang="en-US" dirty="0" smtClean="0"/>
          </a:p>
          <a:p>
            <a:pPr>
              <a:buNone/>
            </a:pPr>
            <a:endParaRPr lang="en-US" dirty="0" smtClean="0"/>
          </a:p>
          <a:p>
            <a:pPr>
              <a:buNone/>
            </a:pPr>
            <a:endParaRPr lang="en-US" dirty="0" smtClean="0"/>
          </a:p>
          <a:p>
            <a:endParaRPr lang="en-US" sz="2400" dirty="0" smtClean="0"/>
          </a:p>
          <a:p>
            <a:endParaRPr lang="en-US" sz="2400" dirty="0" smtClean="0"/>
          </a:p>
          <a:p>
            <a:endParaRPr lang="en-US" sz="2400" dirty="0" smtClean="0"/>
          </a:p>
          <a:p>
            <a:r>
              <a:rPr lang="en-US" sz="2400" dirty="0" smtClean="0"/>
              <a:t>NOTE: A declaration that allows an element to contain ANY content defeats the purpose of creating a schema against which an XML document can be verified, so is best avoided.</a:t>
            </a:r>
          </a:p>
        </p:txBody>
      </p:sp>
      <p:graphicFrame>
        <p:nvGraphicFramePr>
          <p:cNvPr id="4" name="Table 3"/>
          <p:cNvGraphicFramePr>
            <a:graphicFrameLocks noGrp="1"/>
          </p:cNvGraphicFramePr>
          <p:nvPr/>
        </p:nvGraphicFramePr>
        <p:xfrm>
          <a:off x="1371600" y="1524000"/>
          <a:ext cx="6096000" cy="266192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Content</a:t>
                      </a:r>
                      <a:endParaRPr lang="en-US" dirty="0"/>
                    </a:p>
                  </a:txBody>
                  <a:tcPr/>
                </a:tc>
                <a:tc>
                  <a:txBody>
                    <a:bodyPr/>
                    <a:lstStyle/>
                    <a:p>
                      <a:r>
                        <a:rPr lang="en-US" dirty="0" smtClean="0"/>
                        <a:t>Description</a:t>
                      </a:r>
                      <a:endParaRPr lang="en-US" dirty="0"/>
                    </a:p>
                  </a:txBody>
                  <a:tcPr/>
                </a:tc>
              </a:tr>
              <a:tr h="370840">
                <a:tc>
                  <a:txBody>
                    <a:bodyPr/>
                    <a:lstStyle/>
                    <a:p>
                      <a:r>
                        <a:rPr lang="en-US" dirty="0" smtClean="0"/>
                        <a:t>EMPTY</a:t>
                      </a:r>
                      <a:endParaRPr lang="en-US" dirty="0"/>
                    </a:p>
                  </a:txBody>
                  <a:tcPr/>
                </a:tc>
                <a:tc>
                  <a:txBody>
                    <a:bodyPr/>
                    <a:lstStyle/>
                    <a:p>
                      <a:r>
                        <a:rPr lang="en-US" dirty="0" smtClean="0"/>
                        <a:t>An empty element</a:t>
                      </a:r>
                      <a:r>
                        <a:rPr lang="en-US" baseline="0" dirty="0" smtClean="0"/>
                        <a:t>, such as &lt;</a:t>
                      </a:r>
                      <a:r>
                        <a:rPr lang="en-US" baseline="0" dirty="0" err="1" smtClean="0"/>
                        <a:t>pic</a:t>
                      </a:r>
                      <a:r>
                        <a:rPr lang="en-US" baseline="0" dirty="0" smtClean="0"/>
                        <a:t> id="p3" /&gt;</a:t>
                      </a:r>
                      <a:endParaRPr lang="en-US" dirty="0"/>
                    </a:p>
                  </a:txBody>
                  <a:tcPr/>
                </a:tc>
              </a:tr>
              <a:tr h="370840">
                <a:tc>
                  <a:txBody>
                    <a:bodyPr/>
                    <a:lstStyle/>
                    <a:p>
                      <a:r>
                        <a:rPr lang="en-US" dirty="0" smtClean="0"/>
                        <a:t>ANY</a:t>
                      </a:r>
                      <a:endParaRPr lang="en-US" dirty="0"/>
                    </a:p>
                  </a:txBody>
                  <a:tcPr/>
                </a:tc>
                <a:tc>
                  <a:txBody>
                    <a:bodyPr/>
                    <a:lstStyle/>
                    <a:p>
                      <a:r>
                        <a:rPr lang="en-US" dirty="0" smtClean="0"/>
                        <a:t>Any content is allowed</a:t>
                      </a:r>
                      <a:endParaRPr lang="en-US" dirty="0"/>
                    </a:p>
                  </a:txBody>
                  <a:tcPr/>
                </a:tc>
              </a:tr>
              <a:tr h="370840">
                <a:tc>
                  <a:txBody>
                    <a:bodyPr/>
                    <a:lstStyle/>
                    <a:p>
                      <a:r>
                        <a:rPr lang="en-US" dirty="0" smtClean="0"/>
                        <a:t>(#PCDATA)</a:t>
                      </a:r>
                      <a:endParaRPr lang="en-US" dirty="0"/>
                    </a:p>
                  </a:txBody>
                  <a:tcPr/>
                </a:tc>
                <a:tc>
                  <a:txBody>
                    <a:bodyPr/>
                    <a:lstStyle/>
                    <a:p>
                      <a:r>
                        <a:rPr lang="en-US" dirty="0" smtClean="0"/>
                        <a:t>Text content is allowed (Parsed Character DATA)</a:t>
                      </a:r>
                      <a:endParaRPr lang="en-US" dirty="0"/>
                    </a:p>
                  </a:txBody>
                  <a:tcPr/>
                </a:tc>
              </a:tr>
              <a:tr h="370840">
                <a:tc>
                  <a:txBody>
                    <a:bodyPr/>
                    <a:lstStyle/>
                    <a:p>
                      <a:r>
                        <a:rPr lang="en-US" dirty="0" smtClean="0"/>
                        <a:t>(</a:t>
                      </a:r>
                      <a:r>
                        <a:rPr lang="en-US" dirty="0" err="1" smtClean="0"/>
                        <a:t>tagname</a:t>
                      </a:r>
                      <a:r>
                        <a:rPr lang="en-US" dirty="0" smtClean="0"/>
                        <a:t>)</a:t>
                      </a:r>
                      <a:endParaRPr lang="en-US" dirty="0"/>
                    </a:p>
                  </a:txBody>
                  <a:tcPr/>
                </a:tc>
                <a:tc>
                  <a:txBody>
                    <a:bodyPr/>
                    <a:lstStyle/>
                    <a:p>
                      <a:r>
                        <a:rPr lang="en-US" dirty="0" smtClean="0"/>
                        <a:t>A nested child element is allowed)</a:t>
                      </a:r>
                      <a:endParaRPr lang="en-US"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DTD Declaration (continue…)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To define an empty element:</a:t>
            </a:r>
          </a:p>
          <a:p>
            <a:pPr lvl="1">
              <a:buNone/>
            </a:pPr>
            <a:r>
              <a:rPr lang="en-US" dirty="0" smtClean="0"/>
              <a:t>&lt;!ELEMENT </a:t>
            </a:r>
            <a:r>
              <a:rPr lang="en-US" dirty="0" err="1" smtClean="0"/>
              <a:t>tag_name</a:t>
            </a:r>
            <a:r>
              <a:rPr lang="en-US" dirty="0" smtClean="0"/>
              <a:t> EMPTY&gt;</a:t>
            </a:r>
          </a:p>
          <a:p>
            <a:r>
              <a:rPr lang="en-US" dirty="0" smtClean="0"/>
              <a:t>To define an element that can contain anything:</a:t>
            </a:r>
          </a:p>
          <a:p>
            <a:pPr lvl="1">
              <a:buNone/>
            </a:pPr>
            <a:r>
              <a:rPr lang="en-US" dirty="0" smtClean="0"/>
              <a:t>&lt;!ELEMENT </a:t>
            </a:r>
            <a:r>
              <a:rPr lang="en-US" dirty="0" err="1" smtClean="0"/>
              <a:t>tag_name</a:t>
            </a:r>
            <a:r>
              <a:rPr lang="en-US" dirty="0" smtClean="0"/>
              <a:t> ANY&gt;</a:t>
            </a:r>
          </a:p>
          <a:p>
            <a:r>
              <a:rPr lang="en-US" dirty="0" smtClean="0"/>
              <a:t>To define an element that only contains text:</a:t>
            </a:r>
          </a:p>
          <a:p>
            <a:pPr lvl="1">
              <a:buNone/>
            </a:pPr>
            <a:r>
              <a:rPr lang="en-US" dirty="0" smtClean="0"/>
              <a:t>&lt;!ELEMENT </a:t>
            </a:r>
            <a:r>
              <a:rPr lang="en-US" dirty="0" err="1" smtClean="0"/>
              <a:t>tag_name</a:t>
            </a:r>
            <a:r>
              <a:rPr lang="en-US" dirty="0" smtClean="0"/>
              <a:t> (#PCDATA)&gt;</a:t>
            </a:r>
          </a:p>
          <a:p>
            <a:r>
              <a:rPr lang="en-US" dirty="0" smtClean="0"/>
              <a:t>To define an element to contain one child element:</a:t>
            </a:r>
          </a:p>
          <a:p>
            <a:pPr lvl="1">
              <a:buNone/>
            </a:pPr>
            <a:r>
              <a:rPr lang="en-US" dirty="0" smtClean="0"/>
              <a:t>&lt;!ELEMENT </a:t>
            </a:r>
            <a:r>
              <a:rPr lang="en-US" dirty="0" err="1" smtClean="0"/>
              <a:t>tag_name</a:t>
            </a:r>
            <a:r>
              <a:rPr lang="en-US" dirty="0" smtClean="0"/>
              <a:t> (</a:t>
            </a:r>
            <a:r>
              <a:rPr lang="en-US" dirty="0" err="1" smtClean="0"/>
              <a:t>child_name</a:t>
            </a:r>
            <a:r>
              <a:rPr lang="en-US" dirty="0" smtClean="0"/>
              <a:t>)&gt;</a:t>
            </a:r>
          </a:p>
          <a:p>
            <a:r>
              <a:rPr lang="en-US" b="1" dirty="0" smtClean="0"/>
              <a:t>(Refer to chapter 2, page 28-29)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Specifying Element Sequence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An &lt;!ELEMENT&gt; declaration in a DTD schema can specify a rule that multiple different child elements must be nested within a parent element.</a:t>
            </a:r>
          </a:p>
          <a:p>
            <a:r>
              <a:rPr lang="en-US" dirty="0" smtClean="0"/>
              <a:t>The tag name of each child element to be nested is specified in a comma-separated list, in the same sequential order that the elements should appear in the XML document.</a:t>
            </a:r>
          </a:p>
          <a:p>
            <a:r>
              <a:rPr lang="en-US" dirty="0" smtClean="0"/>
              <a:t>The entire list must be contained within parentheses in the &lt;!ELEMENT&gt; declaration of the parent element. </a:t>
            </a:r>
          </a:p>
          <a:p>
            <a:r>
              <a:rPr lang="en-US" dirty="0" smtClean="0"/>
              <a:t>To define an element with children:</a:t>
            </a:r>
          </a:p>
          <a:p>
            <a:pPr lvl="1">
              <a:buNone/>
            </a:pPr>
            <a:r>
              <a:rPr lang="en-US" dirty="0" smtClean="0"/>
              <a:t>	&lt;!ELEMENT </a:t>
            </a:r>
            <a:r>
              <a:rPr lang="en-US" dirty="0" err="1" smtClean="0"/>
              <a:t>tag_name</a:t>
            </a:r>
            <a:r>
              <a:rPr lang="en-US" dirty="0" smtClean="0"/>
              <a:t>(child1, child2, child3)&gt;</a:t>
            </a:r>
          </a:p>
          <a:p>
            <a:r>
              <a:rPr lang="en-US" dirty="0" smtClean="0"/>
              <a:t>This rule defines a sequence of child elements that should each appear exactly once within one parent element.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Controlling Element Occurrence</a:t>
            </a:r>
            <a:endParaRPr lang="en-US" dirty="0"/>
          </a:p>
        </p:txBody>
      </p:sp>
      <p:sp>
        <p:nvSpPr>
          <p:cNvPr id="3" name="Content Placeholder 2"/>
          <p:cNvSpPr>
            <a:spLocks noGrp="1"/>
          </p:cNvSpPr>
          <p:nvPr>
            <p:ph idx="1"/>
          </p:nvPr>
        </p:nvSpPr>
        <p:spPr/>
        <p:txBody>
          <a:bodyPr/>
          <a:lstStyle/>
          <a:p>
            <a:r>
              <a:rPr lang="en-US" sz="1600" dirty="0" smtClean="0"/>
              <a:t>Child elements that are specified in an &lt;!ELEMENT&gt; declaration are normally allowed to occur exactly once within the parent element.</a:t>
            </a:r>
          </a:p>
          <a:p>
            <a:r>
              <a:rPr lang="en-US" sz="1600" dirty="0" smtClean="0"/>
              <a:t>The number of allowable occurrences can be changed, however, by adding a special “occurrence indicator” symbol after the child element name in the declaration.</a:t>
            </a:r>
          </a:p>
          <a:p>
            <a:pPr>
              <a:buNone/>
            </a:pPr>
            <a:endParaRPr lang="en-US" dirty="0" smtClean="0"/>
          </a:p>
        </p:txBody>
      </p:sp>
      <p:graphicFrame>
        <p:nvGraphicFramePr>
          <p:cNvPr id="4" name="Table 3"/>
          <p:cNvGraphicFramePr>
            <a:graphicFrameLocks noGrp="1"/>
          </p:cNvGraphicFramePr>
          <p:nvPr/>
        </p:nvGraphicFramePr>
        <p:xfrm>
          <a:off x="457200" y="2819401"/>
          <a:ext cx="8077200" cy="3801867"/>
        </p:xfrm>
        <a:graphic>
          <a:graphicData uri="http://schemas.openxmlformats.org/drawingml/2006/table">
            <a:tbl>
              <a:tblPr firstRow="1" bandRow="1">
                <a:tableStyleId>{5C22544A-7EE6-4342-B048-85BDC9FD1C3A}</a:tableStyleId>
              </a:tblPr>
              <a:tblGrid>
                <a:gridCol w="4038600"/>
                <a:gridCol w="4038600"/>
              </a:tblGrid>
              <a:tr h="349744">
                <a:tc>
                  <a:txBody>
                    <a:bodyPr/>
                    <a:lstStyle/>
                    <a:p>
                      <a:r>
                        <a:rPr lang="en-US" dirty="0" smtClean="0"/>
                        <a:t>Indicator</a:t>
                      </a:r>
                      <a:endParaRPr lang="en-US" dirty="0"/>
                    </a:p>
                  </a:txBody>
                  <a:tcPr/>
                </a:tc>
                <a:tc>
                  <a:txBody>
                    <a:bodyPr/>
                    <a:lstStyle/>
                    <a:p>
                      <a:r>
                        <a:rPr lang="en-US" dirty="0" smtClean="0"/>
                        <a:t>Description</a:t>
                      </a:r>
                      <a:endParaRPr lang="en-US" dirty="0"/>
                    </a:p>
                  </a:txBody>
                  <a:tcPr/>
                </a:tc>
              </a:tr>
              <a:tr h="1136669">
                <a:tc>
                  <a:txBody>
                    <a:bodyPr/>
                    <a:lstStyle/>
                    <a:p>
                      <a:r>
                        <a:rPr lang="en-US" dirty="0" smtClean="0"/>
                        <a:t>+</a:t>
                      </a:r>
                      <a:endParaRPr lang="en-US" dirty="0"/>
                    </a:p>
                  </a:txBody>
                  <a:tcPr/>
                </a:tc>
                <a:tc>
                  <a:txBody>
                    <a:bodyPr/>
                    <a:lstStyle/>
                    <a:p>
                      <a:r>
                        <a:rPr lang="en-US" dirty="0" smtClean="0"/>
                        <a:t>Allows the element to appear one or more times within the parent element. It must be included,</a:t>
                      </a:r>
                      <a:r>
                        <a:rPr lang="en-US" baseline="0" dirty="0" smtClean="0"/>
                        <a:t> and it can be repeated indefinitely</a:t>
                      </a:r>
                      <a:endParaRPr lang="en-US" dirty="0"/>
                    </a:p>
                  </a:txBody>
                  <a:tcPr/>
                </a:tc>
              </a:tr>
              <a:tr h="1239938">
                <a:tc>
                  <a:txBody>
                    <a:bodyPr/>
                    <a:lstStyle/>
                    <a:p>
                      <a:r>
                        <a:rPr lang="en-US" dirty="0" smtClean="0"/>
                        <a:t>*</a:t>
                      </a:r>
                      <a:endParaRPr lang="en-US" dirty="0"/>
                    </a:p>
                  </a:txBody>
                  <a:tcPr/>
                </a:tc>
                <a:tc>
                  <a:txBody>
                    <a:bodyPr/>
                    <a:lstStyle/>
                    <a:p>
                      <a:r>
                        <a:rPr lang="en-US" dirty="0" smtClean="0"/>
                        <a:t>Allows the element</a:t>
                      </a:r>
                      <a:r>
                        <a:rPr lang="en-US" baseline="0" dirty="0" smtClean="0"/>
                        <a:t> to appear zero or more times within the parent element. It is optional, but if included it can be repeated indefinitely</a:t>
                      </a:r>
                      <a:endParaRPr lang="en-US" dirty="0"/>
                    </a:p>
                  </a:txBody>
                  <a:tcPr/>
                </a:tc>
              </a:tr>
              <a:tr h="1007449">
                <a:tc>
                  <a:txBody>
                    <a:bodyPr/>
                    <a:lstStyle/>
                    <a:p>
                      <a:r>
                        <a:rPr lang="en-US" dirty="0" smtClean="0"/>
                        <a:t>?</a:t>
                      </a:r>
                      <a:endParaRPr lang="en-US" dirty="0"/>
                    </a:p>
                  </a:txBody>
                  <a:tcPr/>
                </a:tc>
                <a:tc>
                  <a:txBody>
                    <a:bodyPr/>
                    <a:lstStyle/>
                    <a:p>
                      <a:r>
                        <a:rPr lang="en-US" dirty="0" smtClean="0"/>
                        <a:t>Allows the element to appear zero or just once within the parent.</a:t>
                      </a:r>
                      <a:r>
                        <a:rPr lang="en-US" baseline="0" dirty="0" smtClean="0"/>
                        <a:t> It is optional, but if included it cannot be repeated</a:t>
                      </a:r>
                      <a:endParaRPr lang="en-US" dirty="0"/>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XML Document Type Definition (DTD)</a:t>
            </a:r>
            <a:endParaRPr lang="en-US" dirty="0"/>
          </a:p>
        </p:txBody>
      </p:sp>
      <p:sp>
        <p:nvSpPr>
          <p:cNvPr id="3" name="Content Placeholder 2"/>
          <p:cNvSpPr>
            <a:spLocks noGrp="1"/>
          </p:cNvSpPr>
          <p:nvPr>
            <p:ph idx="1"/>
          </p:nvPr>
        </p:nvSpPr>
        <p:spPr/>
        <p:txBody>
          <a:bodyPr/>
          <a:lstStyle/>
          <a:p>
            <a:r>
              <a:rPr lang="en-US" dirty="0" smtClean="0"/>
              <a:t>There are two principle systems for writing schema: </a:t>
            </a:r>
            <a:r>
              <a:rPr lang="en-US" b="1" dirty="0" smtClean="0"/>
              <a:t>DTD</a:t>
            </a:r>
            <a:r>
              <a:rPr lang="en-US" dirty="0" smtClean="0"/>
              <a:t> and </a:t>
            </a:r>
            <a:r>
              <a:rPr lang="en-US" b="1" dirty="0" smtClean="0"/>
              <a:t>XML Schema </a:t>
            </a:r>
          </a:p>
          <a:p>
            <a:r>
              <a:rPr lang="en-US" dirty="0" smtClean="0"/>
              <a:t>A </a:t>
            </a:r>
            <a:r>
              <a:rPr lang="en-US" b="1" dirty="0" smtClean="0"/>
              <a:t>DTD</a:t>
            </a:r>
            <a:r>
              <a:rPr lang="en-US" dirty="0" smtClean="0"/>
              <a:t>, or </a:t>
            </a:r>
            <a:r>
              <a:rPr lang="en-US" b="1" dirty="0" smtClean="0"/>
              <a:t>Document Type Definition</a:t>
            </a:r>
            <a:r>
              <a:rPr lang="en-US" dirty="0" smtClean="0"/>
              <a:t>, is an older, but widely used system with a peculiar and limited syntax</a:t>
            </a:r>
          </a:p>
          <a:p>
            <a:r>
              <a:rPr lang="en-US" b="1" dirty="0" smtClean="0"/>
              <a:t>XML Schema</a:t>
            </a:r>
            <a:r>
              <a:rPr lang="en-US" dirty="0" smtClean="0"/>
              <a:t> is written in XML itself, and more powerful than a DTD</a:t>
            </a:r>
            <a:endParaRPr lang="en-US" dirty="0"/>
          </a:p>
        </p:txBody>
      </p:sp>
    </p:spTree>
    <p:extLst>
      <p:ext uri="{BB962C8B-B14F-4D97-AF65-F5344CB8AC3E}">
        <p14:creationId xmlns="" xmlns:p14="http://schemas.microsoft.com/office/powerpoint/2010/main" val="392703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Controlling Element Occurrence Sample</a:t>
            </a:r>
            <a:endParaRPr lang="en-US" dirty="0"/>
          </a:p>
        </p:txBody>
      </p:sp>
      <p:sp>
        <p:nvSpPr>
          <p:cNvPr id="3" name="Content Placeholder 2"/>
          <p:cNvSpPr>
            <a:spLocks noGrp="1"/>
          </p:cNvSpPr>
          <p:nvPr>
            <p:ph idx="1"/>
          </p:nvPr>
        </p:nvSpPr>
        <p:spPr/>
        <p:txBody>
          <a:bodyPr>
            <a:noAutofit/>
          </a:bodyPr>
          <a:lstStyle/>
          <a:p>
            <a:pPr>
              <a:buNone/>
            </a:pPr>
            <a:r>
              <a:rPr lang="en-US" sz="1600" dirty="0" smtClean="0"/>
              <a:t>&lt;?xml version="1.0" encoding="UTF-8" standalone="yes"?&gt;</a:t>
            </a:r>
          </a:p>
          <a:p>
            <a:pPr>
              <a:buNone/>
            </a:pPr>
            <a:r>
              <a:rPr lang="en-US" sz="1600" dirty="0" smtClean="0"/>
              <a:t>&lt;!DOCTYPE contacts</a:t>
            </a:r>
          </a:p>
          <a:p>
            <a:pPr>
              <a:buNone/>
            </a:pPr>
            <a:r>
              <a:rPr lang="en-US" sz="1600" dirty="0" smtClean="0"/>
              <a:t>[</a:t>
            </a:r>
          </a:p>
          <a:p>
            <a:pPr>
              <a:buNone/>
            </a:pPr>
            <a:r>
              <a:rPr lang="en-US" sz="1600" dirty="0" smtClean="0"/>
              <a:t>	&lt;!ELEMENT contacts (title*, forename, surname)+ &gt;</a:t>
            </a:r>
          </a:p>
          <a:p>
            <a:pPr>
              <a:buNone/>
            </a:pPr>
            <a:r>
              <a:rPr lang="en-US" sz="1600" dirty="0" smtClean="0"/>
              <a:t>	&lt;!ELEMENT title (#PCDATA)&gt;</a:t>
            </a:r>
          </a:p>
          <a:p>
            <a:pPr>
              <a:buNone/>
            </a:pPr>
            <a:r>
              <a:rPr lang="en-US" sz="1600" dirty="0" smtClean="0"/>
              <a:t>	&lt;!ELEMENT forename (#PCDATA)&gt;</a:t>
            </a:r>
          </a:p>
          <a:p>
            <a:pPr>
              <a:buNone/>
            </a:pPr>
            <a:r>
              <a:rPr lang="en-US" sz="1600" dirty="0" smtClean="0"/>
              <a:t>	&lt;!ELEMENT surname (#PCDATA)&gt;</a:t>
            </a:r>
          </a:p>
          <a:p>
            <a:pPr>
              <a:buNone/>
            </a:pPr>
            <a:r>
              <a:rPr lang="en-US" sz="1600" dirty="0" smtClean="0"/>
              <a:t>]&gt;</a:t>
            </a:r>
          </a:p>
          <a:p>
            <a:pPr>
              <a:buNone/>
            </a:pPr>
            <a:r>
              <a:rPr lang="en-US" sz="1600" dirty="0" smtClean="0"/>
              <a:t>&lt;contacts&gt;</a:t>
            </a:r>
          </a:p>
          <a:p>
            <a:pPr>
              <a:buNone/>
            </a:pPr>
            <a:r>
              <a:rPr lang="en-US" sz="1600" dirty="0" smtClean="0"/>
              <a:t>	&lt;title&gt;</a:t>
            </a:r>
            <a:r>
              <a:rPr lang="en-US" sz="1600" dirty="0" err="1" smtClean="0"/>
              <a:t>Mr</a:t>
            </a:r>
            <a:r>
              <a:rPr lang="en-US" sz="1600" dirty="0" smtClean="0"/>
              <a:t>&lt;/title&gt;</a:t>
            </a:r>
          </a:p>
          <a:p>
            <a:pPr>
              <a:buNone/>
            </a:pPr>
            <a:r>
              <a:rPr lang="en-US" sz="1600" dirty="0" smtClean="0"/>
              <a:t>	&lt;forename&gt;John&lt;/forename&gt;</a:t>
            </a:r>
          </a:p>
          <a:p>
            <a:pPr>
              <a:buNone/>
            </a:pPr>
            <a:r>
              <a:rPr lang="en-US" sz="1600" dirty="0" smtClean="0"/>
              <a:t>	&lt;surname&gt;Smith&lt;/surname&gt;</a:t>
            </a:r>
          </a:p>
          <a:p>
            <a:pPr>
              <a:buNone/>
            </a:pPr>
            <a:endParaRPr lang="en-US" sz="1600" dirty="0" smtClean="0"/>
          </a:p>
          <a:p>
            <a:pPr>
              <a:buNone/>
            </a:pPr>
            <a:r>
              <a:rPr lang="en-US" sz="1600" dirty="0" smtClean="0"/>
              <a:t>	&lt;forename&gt;Sally&lt;/forename&gt;</a:t>
            </a:r>
          </a:p>
          <a:p>
            <a:pPr>
              <a:buNone/>
            </a:pPr>
            <a:r>
              <a:rPr lang="en-US" sz="1600" dirty="0" smtClean="0"/>
              <a:t>	&lt;surname&gt;James&lt;/surname&gt;</a:t>
            </a:r>
          </a:p>
          <a:p>
            <a:pPr>
              <a:buNone/>
            </a:pPr>
            <a:endParaRPr lang="en-US" sz="1600" dirty="0" smtClean="0"/>
          </a:p>
          <a:p>
            <a:pPr>
              <a:buNone/>
            </a:pPr>
            <a:r>
              <a:rPr lang="en-US" sz="1600" dirty="0" smtClean="0"/>
              <a:t>&lt;/contacts&gt;</a:t>
            </a:r>
            <a:endParaRPr lang="en-US"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Allowing Alternative Elements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 element may sometimes be required to allow a choice of child element – so allowable alternatives may be specified within its &lt;!ELEMENT&gt; declaration in a DTD schema.</a:t>
            </a:r>
          </a:p>
          <a:p>
            <a:r>
              <a:rPr lang="en-US" dirty="0" smtClean="0"/>
              <a:t>The alternative child element names are separated by a “|” pipe character, which is often used to represent the </a:t>
            </a:r>
            <a:r>
              <a:rPr lang="en-US" dirty="0" err="1" smtClean="0"/>
              <a:t>boolean</a:t>
            </a:r>
            <a:r>
              <a:rPr lang="en-US" dirty="0" smtClean="0"/>
              <a:t> OR operator.</a:t>
            </a:r>
          </a:p>
          <a:p>
            <a:r>
              <a:rPr lang="en-US" dirty="0" smtClean="0"/>
              <a:t>The entire alternative statement must be surrounded by parentheses – to indicate that a choice is allowable. </a:t>
            </a:r>
          </a:p>
          <a:p>
            <a:r>
              <a:rPr lang="en-US" dirty="0" smtClean="0"/>
              <a:t>See chapter 2 page 34 – </a:t>
            </a:r>
            <a:r>
              <a:rPr lang="en-US" smtClean="0"/>
              <a:t>35 sample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Alternative Element Sample – xml file</a:t>
            </a:r>
            <a:endParaRPr lang="en-US" dirty="0"/>
          </a:p>
        </p:txBody>
      </p:sp>
      <p:sp>
        <p:nvSpPr>
          <p:cNvPr id="3" name="Content Placeholder 2"/>
          <p:cNvSpPr>
            <a:spLocks noGrp="1"/>
          </p:cNvSpPr>
          <p:nvPr>
            <p:ph idx="1"/>
          </p:nvPr>
        </p:nvSpPr>
        <p:spPr/>
        <p:txBody>
          <a:bodyPr>
            <a:noAutofit/>
          </a:bodyPr>
          <a:lstStyle/>
          <a:p>
            <a:pPr>
              <a:buNone/>
            </a:pPr>
            <a:r>
              <a:rPr lang="en-US" sz="1600" dirty="0" smtClean="0"/>
              <a:t>&lt;?xml version="1.0" encoding="UTF-8" ?&gt;</a:t>
            </a:r>
          </a:p>
          <a:p>
            <a:pPr>
              <a:buNone/>
            </a:pPr>
            <a:endParaRPr lang="en-US" sz="1600" dirty="0" smtClean="0"/>
          </a:p>
          <a:p>
            <a:pPr>
              <a:buNone/>
            </a:pPr>
            <a:r>
              <a:rPr lang="en-US" sz="1600" dirty="0" smtClean="0"/>
              <a:t>&lt;!DOCTYPE doc SYSTEM "05_alternative_element.dtd"&gt;</a:t>
            </a:r>
          </a:p>
          <a:p>
            <a:pPr>
              <a:buNone/>
            </a:pPr>
            <a:endParaRPr lang="en-US" sz="1600" dirty="0" smtClean="0"/>
          </a:p>
          <a:p>
            <a:pPr>
              <a:buNone/>
            </a:pPr>
            <a:r>
              <a:rPr lang="en-US" sz="1600" dirty="0" smtClean="0"/>
              <a:t>&lt;doc&gt;</a:t>
            </a:r>
          </a:p>
          <a:p>
            <a:pPr>
              <a:buNone/>
            </a:pPr>
            <a:r>
              <a:rPr lang="en-US" sz="1600" dirty="0" smtClean="0"/>
              <a:t>&lt;</a:t>
            </a:r>
            <a:r>
              <a:rPr lang="en-US" sz="1600" dirty="0" err="1" smtClean="0"/>
              <a:t>desc</a:t>
            </a:r>
            <a:r>
              <a:rPr lang="en-US" sz="1600" dirty="0" smtClean="0"/>
              <a:t>&gt;This is a description for the xml file, and it requires an external </a:t>
            </a:r>
            <a:r>
              <a:rPr lang="en-US" sz="1600" dirty="0" err="1" smtClean="0"/>
              <a:t>dtd</a:t>
            </a:r>
            <a:r>
              <a:rPr lang="en-US" sz="1600" dirty="0" smtClean="0"/>
              <a:t> file.</a:t>
            </a:r>
          </a:p>
          <a:p>
            <a:pPr>
              <a:buNone/>
            </a:pPr>
            <a:r>
              <a:rPr lang="en-US" sz="1600" dirty="0" smtClean="0"/>
              <a:t>Description is only occurred once. &lt;/</a:t>
            </a:r>
            <a:r>
              <a:rPr lang="en-US" sz="1600" dirty="0" err="1" smtClean="0"/>
              <a:t>desc</a:t>
            </a:r>
            <a:r>
              <a:rPr lang="en-US" sz="1600" dirty="0" smtClean="0"/>
              <a:t>&gt;</a:t>
            </a:r>
          </a:p>
          <a:p>
            <a:pPr>
              <a:buNone/>
            </a:pPr>
            <a:endParaRPr lang="en-US" sz="1600" dirty="0" smtClean="0"/>
          </a:p>
          <a:p>
            <a:pPr>
              <a:buNone/>
            </a:pPr>
            <a:r>
              <a:rPr lang="en-US" sz="1600" dirty="0" smtClean="0"/>
              <a:t>&lt;image&gt;</a:t>
            </a:r>
          </a:p>
          <a:p>
            <a:pPr>
              <a:buNone/>
            </a:pPr>
            <a:r>
              <a:rPr lang="en-US" sz="1600" dirty="0" smtClean="0"/>
              <a:t>&lt;</a:t>
            </a:r>
            <a:r>
              <a:rPr lang="en-US" sz="1600" dirty="0" err="1" smtClean="0"/>
              <a:t>src</a:t>
            </a:r>
            <a:r>
              <a:rPr lang="en-US" sz="1600" dirty="0" smtClean="0"/>
              <a:t>&gt;img1.jpg&lt;/</a:t>
            </a:r>
            <a:r>
              <a:rPr lang="en-US" sz="1600" dirty="0" err="1" smtClean="0"/>
              <a:t>src</a:t>
            </a:r>
            <a:r>
              <a:rPr lang="en-US" sz="1600" dirty="0" smtClean="0"/>
              <a:t>&gt;</a:t>
            </a:r>
          </a:p>
          <a:p>
            <a:pPr>
              <a:buNone/>
            </a:pPr>
            <a:r>
              <a:rPr lang="en-US" sz="1600" dirty="0" smtClean="0"/>
              <a:t>&lt;/image&gt;</a:t>
            </a:r>
          </a:p>
          <a:p>
            <a:pPr>
              <a:buNone/>
            </a:pPr>
            <a:endParaRPr lang="en-US" sz="1600" dirty="0" smtClean="0"/>
          </a:p>
          <a:p>
            <a:pPr>
              <a:buNone/>
            </a:pPr>
            <a:r>
              <a:rPr lang="en-US" sz="1600" dirty="0" smtClean="0"/>
              <a:t>&lt;image&gt;</a:t>
            </a:r>
          </a:p>
          <a:p>
            <a:pPr>
              <a:buNone/>
            </a:pPr>
            <a:r>
              <a:rPr lang="en-US" sz="1600" dirty="0" smtClean="0"/>
              <a:t>&lt;alt&gt;The existing image is not able to display instead this alternative text will be displayed.&lt;/alt&gt;</a:t>
            </a:r>
          </a:p>
          <a:p>
            <a:pPr>
              <a:buNone/>
            </a:pPr>
            <a:r>
              <a:rPr lang="en-US" sz="1600" dirty="0" smtClean="0"/>
              <a:t>&lt;/image&gt;</a:t>
            </a:r>
          </a:p>
          <a:p>
            <a:pPr>
              <a:buNone/>
            </a:pPr>
            <a:r>
              <a:rPr lang="en-US" sz="1600" dirty="0" smtClean="0"/>
              <a:t>&lt;/doc&gt;</a:t>
            </a:r>
            <a:endParaRPr lang="en-US"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Alternative Element Sample – </a:t>
            </a:r>
            <a:r>
              <a:rPr lang="en-US" dirty="0" err="1" smtClean="0"/>
              <a:t>dtd</a:t>
            </a:r>
            <a:r>
              <a:rPr lang="en-US" dirty="0" smtClean="0"/>
              <a:t> file</a:t>
            </a:r>
            <a:endParaRPr lang="en-US" dirty="0"/>
          </a:p>
        </p:txBody>
      </p:sp>
      <p:sp>
        <p:nvSpPr>
          <p:cNvPr id="3" name="Content Placeholder 2"/>
          <p:cNvSpPr>
            <a:spLocks noGrp="1"/>
          </p:cNvSpPr>
          <p:nvPr>
            <p:ph idx="1"/>
          </p:nvPr>
        </p:nvSpPr>
        <p:spPr/>
        <p:txBody>
          <a:bodyPr/>
          <a:lstStyle/>
          <a:p>
            <a:pPr>
              <a:buNone/>
            </a:pPr>
            <a:r>
              <a:rPr lang="en-US" dirty="0" smtClean="0"/>
              <a:t>&lt;!ELEMENT doc (</a:t>
            </a:r>
            <a:r>
              <a:rPr lang="en-US" dirty="0" err="1" smtClean="0"/>
              <a:t>desc,image</a:t>
            </a:r>
            <a:r>
              <a:rPr lang="en-US" dirty="0" smtClean="0"/>
              <a:t>+)&gt;</a:t>
            </a:r>
          </a:p>
          <a:p>
            <a:pPr>
              <a:buNone/>
            </a:pPr>
            <a:r>
              <a:rPr lang="en-US" dirty="0" smtClean="0"/>
              <a:t>&lt;!ELEMENT image (</a:t>
            </a:r>
            <a:r>
              <a:rPr lang="en-US" dirty="0" err="1" smtClean="0"/>
              <a:t>src|alt</a:t>
            </a:r>
            <a:r>
              <a:rPr lang="en-US" dirty="0" smtClean="0"/>
              <a:t>)&gt;</a:t>
            </a:r>
          </a:p>
          <a:p>
            <a:pPr>
              <a:buNone/>
            </a:pPr>
            <a:r>
              <a:rPr lang="en-US" dirty="0" smtClean="0"/>
              <a:t>&lt;!ELEMENT </a:t>
            </a:r>
            <a:r>
              <a:rPr lang="en-US" dirty="0" err="1" smtClean="0"/>
              <a:t>desc</a:t>
            </a:r>
            <a:r>
              <a:rPr lang="en-US" dirty="0" smtClean="0"/>
              <a:t>  (#PCDATA)&gt;</a:t>
            </a:r>
          </a:p>
          <a:p>
            <a:pPr>
              <a:buNone/>
            </a:pPr>
            <a:r>
              <a:rPr lang="en-US" dirty="0" smtClean="0"/>
              <a:t>&lt;!ELEMENT </a:t>
            </a:r>
            <a:r>
              <a:rPr lang="en-US" dirty="0" err="1" smtClean="0"/>
              <a:t>src</a:t>
            </a:r>
            <a:r>
              <a:rPr lang="en-US" dirty="0" smtClean="0"/>
              <a:t>  (#PCDATA)&gt;</a:t>
            </a:r>
          </a:p>
          <a:p>
            <a:pPr>
              <a:buNone/>
            </a:pPr>
            <a:r>
              <a:rPr lang="en-US" dirty="0" smtClean="0"/>
              <a:t>&lt;!ELEMENT alt  (#PCDATA)&gt;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with DTDs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a:t>
            </a:r>
            <a:r>
              <a:rPr lang="en-US" b="1" dirty="0" smtClean="0"/>
              <a:t>DTD</a:t>
            </a:r>
            <a:r>
              <a:rPr lang="en-US" dirty="0" smtClean="0"/>
              <a:t> (Document Type Definition) is a set of rules that defines a custom markup language in XML. </a:t>
            </a:r>
          </a:p>
          <a:p>
            <a:r>
              <a:rPr lang="en-US" dirty="0" smtClean="0"/>
              <a:t>A DTD simply identifies </a:t>
            </a:r>
            <a:r>
              <a:rPr lang="en-US" b="1" dirty="0" smtClean="0"/>
              <a:t>elements</a:t>
            </a:r>
            <a:r>
              <a:rPr lang="en-US" dirty="0" smtClean="0"/>
              <a:t> and their </a:t>
            </a:r>
            <a:r>
              <a:rPr lang="en-US" b="1" dirty="0" smtClean="0"/>
              <a:t>attributes</a:t>
            </a:r>
            <a:r>
              <a:rPr lang="en-US" dirty="0" smtClean="0"/>
              <a:t>. </a:t>
            </a:r>
          </a:p>
          <a:p>
            <a:r>
              <a:rPr lang="en-US" dirty="0" smtClean="0"/>
              <a:t>If an XML document does not adhere to the rules defined by the DTD, it is not considered valid for that particular custom language.</a:t>
            </a:r>
          </a:p>
          <a:p>
            <a:r>
              <a:rPr lang="en-US" dirty="0" smtClean="0"/>
              <a:t>A DTD is a text-only document and is customarily saved with a .</a:t>
            </a:r>
            <a:r>
              <a:rPr lang="en-US" dirty="0" err="1" smtClean="0"/>
              <a:t>dtd</a:t>
            </a:r>
            <a:r>
              <a:rPr lang="en-US" dirty="0" smtClean="0"/>
              <a:t> extension. It is not an XML document itself and therefore, does not begin with the standard XML declaration.</a:t>
            </a:r>
          </a:p>
          <a:p>
            <a:endParaRPr lang="en-US" dirty="0"/>
          </a:p>
        </p:txBody>
      </p:sp>
    </p:spTree>
    <p:extLst>
      <p:ext uri="{BB962C8B-B14F-4D97-AF65-F5344CB8AC3E}">
        <p14:creationId xmlns="" xmlns:p14="http://schemas.microsoft.com/office/powerpoint/2010/main" val="2916095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with DTDs (continue…)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DTD defines </a:t>
            </a:r>
            <a:r>
              <a:rPr lang="en-US" b="1" dirty="0" smtClean="0"/>
              <a:t>rules</a:t>
            </a:r>
            <a:r>
              <a:rPr lang="en-US" dirty="0" smtClean="0"/>
              <a:t> for every element and attribute that can appear in an XML document.</a:t>
            </a:r>
          </a:p>
          <a:p>
            <a:r>
              <a:rPr lang="en-US" dirty="0" smtClean="0"/>
              <a:t>You must </a:t>
            </a:r>
            <a:r>
              <a:rPr lang="en-US" b="1" dirty="0" smtClean="0"/>
              <a:t>declare</a:t>
            </a:r>
            <a:r>
              <a:rPr lang="en-US" dirty="0" smtClean="0"/>
              <a:t> the DTD in your XML document in order to use it.</a:t>
            </a:r>
          </a:p>
          <a:p>
            <a:r>
              <a:rPr lang="en-US" dirty="0" smtClean="0"/>
              <a:t>Once this declaration is made, you can use various tools to validate the XML document against the DTD.</a:t>
            </a:r>
          </a:p>
          <a:p>
            <a:r>
              <a:rPr lang="en-US" dirty="0" smtClean="0"/>
              <a:t>This is the reason for creating a DTD to insure that a given XML document is constructed in a specific way as defined by the DTD.</a:t>
            </a:r>
          </a:p>
          <a:p>
            <a:r>
              <a:rPr lang="en-US" dirty="0" smtClean="0"/>
              <a:t>DTDs can be written and saved as </a:t>
            </a:r>
            <a:r>
              <a:rPr lang="en-US" b="1" dirty="0" smtClean="0"/>
              <a:t>separate files</a:t>
            </a:r>
            <a:r>
              <a:rPr lang="en-US" dirty="0" smtClean="0"/>
              <a:t>, or they can be written entirely </a:t>
            </a:r>
            <a:r>
              <a:rPr lang="en-US" b="1" dirty="0" smtClean="0"/>
              <a:t>inside</a:t>
            </a:r>
            <a:r>
              <a:rPr lang="en-US" dirty="0" smtClean="0"/>
              <a:t> an XML document.</a:t>
            </a:r>
          </a:p>
          <a:p>
            <a:r>
              <a:rPr lang="en-US" dirty="0" smtClean="0"/>
              <a:t>A benefit of writing </a:t>
            </a:r>
            <a:r>
              <a:rPr lang="en-US" b="1" dirty="0" smtClean="0"/>
              <a:t>internal DTD </a:t>
            </a:r>
            <a:r>
              <a:rPr lang="en-US" dirty="0" smtClean="0"/>
              <a:t>is that there is only one file to manage.</a:t>
            </a:r>
          </a:p>
          <a:p>
            <a:r>
              <a:rPr lang="en-US" dirty="0" smtClean="0"/>
              <a:t>A benefit of writing </a:t>
            </a:r>
            <a:r>
              <a:rPr lang="en-US" b="1" dirty="0" smtClean="0"/>
              <a:t>external DTD </a:t>
            </a:r>
            <a:r>
              <a:rPr lang="en-US" dirty="0" smtClean="0"/>
              <a:t>is that they can easily be used to validate many XML documents. They can be used by other people or companies who are generating XML documents to validate their documents before sending them to you, and vice versa.</a:t>
            </a:r>
            <a:endParaRPr lang="en-US" dirty="0"/>
          </a:p>
        </p:txBody>
      </p:sp>
    </p:spTree>
    <p:extLst>
      <p:ext uri="{BB962C8B-B14F-4D97-AF65-F5344CB8AC3E}">
        <p14:creationId xmlns="" xmlns:p14="http://schemas.microsoft.com/office/powerpoint/2010/main" val="3620146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DTD</a:t>
            </a:r>
            <a:endParaRPr lang="en-US" dirty="0"/>
          </a:p>
        </p:txBody>
      </p:sp>
      <p:sp>
        <p:nvSpPr>
          <p:cNvPr id="3" name="Content Placeholder 2"/>
          <p:cNvSpPr>
            <a:spLocks noGrp="1"/>
          </p:cNvSpPr>
          <p:nvPr>
            <p:ph idx="1"/>
          </p:nvPr>
        </p:nvSpPr>
        <p:spPr/>
        <p:txBody>
          <a:bodyPr/>
          <a:lstStyle/>
          <a:p>
            <a:r>
              <a:rPr lang="en-US" dirty="0" smtClean="0"/>
              <a:t>Define the rules for the DTD in a external file, then save the file as text only using an extension of .</a:t>
            </a:r>
            <a:r>
              <a:rPr lang="en-US" dirty="0" err="1" smtClean="0"/>
              <a:t>dtd</a:t>
            </a:r>
            <a:endParaRPr lang="en-US" dirty="0" smtClean="0"/>
          </a:p>
          <a:p>
            <a:r>
              <a:rPr lang="en-US" dirty="0" smtClean="0"/>
              <a:t>There are </a:t>
            </a:r>
            <a:r>
              <a:rPr lang="en-US" b="1" dirty="0" smtClean="0"/>
              <a:t>two</a:t>
            </a:r>
            <a:r>
              <a:rPr lang="en-US" dirty="0" smtClean="0"/>
              <a:t> kinds of external </a:t>
            </a:r>
            <a:r>
              <a:rPr lang="en-US" dirty="0" err="1" smtClean="0"/>
              <a:t>dtd</a:t>
            </a:r>
            <a:r>
              <a:rPr lang="en-US" dirty="0" smtClean="0"/>
              <a:t>:</a:t>
            </a:r>
          </a:p>
          <a:p>
            <a:pPr marL="914400" lvl="1" indent="-514350">
              <a:buFont typeface="+mj-lt"/>
              <a:buAutoNum type="arabicPeriod"/>
            </a:pPr>
            <a:r>
              <a:rPr lang="en-US" dirty="0" smtClean="0"/>
              <a:t>The DTD schema is only intended for </a:t>
            </a:r>
            <a:r>
              <a:rPr lang="en-US" b="1" dirty="0" smtClean="0"/>
              <a:t>internal private use.</a:t>
            </a:r>
          </a:p>
          <a:p>
            <a:pPr marL="914400" lvl="1" indent="-514350">
              <a:buFont typeface="+mj-lt"/>
              <a:buAutoNum type="arabicPeriod"/>
            </a:pPr>
            <a:r>
              <a:rPr lang="en-US" dirty="0" smtClean="0"/>
              <a:t>The DTD schema is intended for </a:t>
            </a:r>
            <a:r>
              <a:rPr lang="en-US" b="1" dirty="0" smtClean="0"/>
              <a:t>external public usage.</a:t>
            </a:r>
            <a:endParaRPr lang="en-US" b="1" dirty="0"/>
          </a:p>
        </p:txBody>
      </p:sp>
    </p:spTree>
    <p:extLst>
      <p:ext uri="{BB962C8B-B14F-4D97-AF65-F5344CB8AC3E}">
        <p14:creationId xmlns="" xmlns:p14="http://schemas.microsoft.com/office/powerpoint/2010/main" val="2664870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Declaring an External DTD (Internal Private Use)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Once you have created an external DTD, you need to refer to it within your XML document.</a:t>
            </a:r>
          </a:p>
          <a:p>
            <a:r>
              <a:rPr lang="en-US" dirty="0" smtClean="0"/>
              <a:t>You do this using a </a:t>
            </a:r>
            <a:r>
              <a:rPr lang="en-US" b="1" dirty="0" smtClean="0"/>
              <a:t>document type declaration </a:t>
            </a:r>
            <a:r>
              <a:rPr lang="en-US" dirty="0" smtClean="0"/>
              <a:t>which declares the DTD.</a:t>
            </a:r>
          </a:p>
          <a:p>
            <a:pPr>
              <a:buNone/>
            </a:pPr>
            <a:endParaRPr lang="en-US" dirty="0" smtClean="0"/>
          </a:p>
          <a:p>
            <a:pPr>
              <a:buNone/>
            </a:pPr>
            <a:r>
              <a:rPr lang="en-US" dirty="0" smtClean="0"/>
              <a:t>	&lt;?xml version="1.0" standalone ="no" ?&gt;</a:t>
            </a:r>
          </a:p>
          <a:p>
            <a:pPr>
              <a:buNone/>
            </a:pPr>
            <a:r>
              <a:rPr lang="en-US" dirty="0" smtClean="0"/>
              <a:t>	&lt;!DOCTYPE </a:t>
            </a:r>
            <a:r>
              <a:rPr lang="en-US" dirty="0" err="1" smtClean="0"/>
              <a:t>root_name</a:t>
            </a:r>
            <a:r>
              <a:rPr lang="en-US" dirty="0" smtClean="0"/>
              <a:t> SYSTEM "external_file.dtd"&gt;</a:t>
            </a:r>
          </a:p>
          <a:p>
            <a:pPr>
              <a:buNone/>
            </a:pPr>
            <a:r>
              <a:rPr lang="en-US" dirty="0" smtClean="0"/>
              <a:t> </a:t>
            </a:r>
          </a:p>
          <a:p>
            <a:r>
              <a:rPr lang="en-US" dirty="0" smtClean="0"/>
              <a:t>NOTE: In the XML declaration at the top of the document, add </a:t>
            </a:r>
            <a:r>
              <a:rPr lang="en-US" b="1" dirty="0" smtClean="0"/>
              <a:t>standalone="no". </a:t>
            </a:r>
            <a:r>
              <a:rPr lang="en-US" dirty="0" smtClean="0"/>
              <a:t>This tells the XML parser that the document will rely on an external file. In this case, the one that contain the DTD.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XML file with External DTD (Internal Private Use)</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&lt;?xml version="1.0" encoding="UTF-8" standalone="no"?&gt;</a:t>
            </a:r>
          </a:p>
          <a:p>
            <a:pPr>
              <a:buNone/>
            </a:pPr>
            <a:r>
              <a:rPr lang="en-US" dirty="0" smtClean="0"/>
              <a:t>&lt;!--</a:t>
            </a:r>
          </a:p>
          <a:p>
            <a:pPr>
              <a:buNone/>
            </a:pPr>
            <a:r>
              <a:rPr lang="en-US" dirty="0" smtClean="0"/>
              <a:t>	2015-10-23</a:t>
            </a:r>
          </a:p>
          <a:p>
            <a:pPr>
              <a:buNone/>
            </a:pPr>
            <a:r>
              <a:rPr lang="en-US" dirty="0" smtClean="0"/>
              <a:t>	sample external DTD</a:t>
            </a:r>
          </a:p>
          <a:p>
            <a:pPr>
              <a:buNone/>
            </a:pPr>
            <a:r>
              <a:rPr lang="en-US" dirty="0" smtClean="0"/>
              <a:t>--&gt;</a:t>
            </a:r>
          </a:p>
          <a:p>
            <a:pPr>
              <a:buNone/>
            </a:pPr>
            <a:r>
              <a:rPr lang="en-US" dirty="0" smtClean="0"/>
              <a:t>&lt;!DOCTYPE customer SYSTEM "01_external_dtd_sample.dtd"&gt;</a:t>
            </a:r>
          </a:p>
          <a:p>
            <a:pPr>
              <a:buNone/>
            </a:pPr>
            <a:endParaRPr lang="en-US" dirty="0" smtClean="0"/>
          </a:p>
          <a:p>
            <a:pPr>
              <a:buNone/>
            </a:pPr>
            <a:r>
              <a:rPr lang="en-US" dirty="0" smtClean="0"/>
              <a:t>&lt;customer&gt;</a:t>
            </a:r>
          </a:p>
          <a:p>
            <a:pPr>
              <a:buNone/>
            </a:pPr>
            <a:r>
              <a:rPr lang="en-US" dirty="0" smtClean="0"/>
              <a:t>	&lt;name&gt;John Smith&lt;/name&gt;</a:t>
            </a:r>
          </a:p>
          <a:p>
            <a:pPr>
              <a:buNone/>
            </a:pPr>
            <a:r>
              <a:rPr lang="en-US" dirty="0" smtClean="0"/>
              <a:t>	&lt;phone&gt;(415) 123-4567&lt;/phone&gt;</a:t>
            </a:r>
          </a:p>
          <a:p>
            <a:pPr>
              <a:buNone/>
            </a:pPr>
            <a:r>
              <a:rPr lang="en-US" dirty="0" smtClean="0"/>
              <a:t>	&lt;email&gt;jsmith@abc.com&lt;/email&gt;</a:t>
            </a:r>
          </a:p>
          <a:p>
            <a:pPr>
              <a:buNone/>
            </a:pPr>
            <a:r>
              <a:rPr lang="en-US" dirty="0" smtClean="0"/>
              <a:t>&lt;/customer&gt;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External DTD file (Internal Private Use)</a:t>
            </a:r>
            <a:endParaRPr lang="en-US" dirty="0"/>
          </a:p>
        </p:txBody>
      </p:sp>
      <p:sp>
        <p:nvSpPr>
          <p:cNvPr id="3" name="Content Placeholder 2"/>
          <p:cNvSpPr>
            <a:spLocks noGrp="1"/>
          </p:cNvSpPr>
          <p:nvPr>
            <p:ph idx="1"/>
          </p:nvPr>
        </p:nvSpPr>
        <p:spPr/>
        <p:txBody>
          <a:bodyPr/>
          <a:lstStyle/>
          <a:p>
            <a:pPr>
              <a:buNone/>
            </a:pPr>
            <a:r>
              <a:rPr lang="en-US" dirty="0" smtClean="0"/>
              <a:t>&lt;!ELEMENT customer (name, phone, email)&gt;</a:t>
            </a:r>
          </a:p>
          <a:p>
            <a:pPr>
              <a:buNone/>
            </a:pPr>
            <a:r>
              <a:rPr lang="en-US" dirty="0" smtClean="0"/>
              <a:t>&lt;!ELEMENT name (#PCDATA)&gt;</a:t>
            </a:r>
          </a:p>
          <a:p>
            <a:pPr>
              <a:buNone/>
            </a:pPr>
            <a:r>
              <a:rPr lang="en-US" dirty="0" smtClean="0"/>
              <a:t>&lt;!ELEMENT phone (#PCDATA)&gt;</a:t>
            </a:r>
          </a:p>
          <a:p>
            <a:pPr>
              <a:buNone/>
            </a:pPr>
            <a:r>
              <a:rPr lang="en-US" dirty="0" smtClean="0"/>
              <a:t>&lt;!ELEMENT email (#PCDATA)&gt;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Declaring and Creating an Internal DTD</a:t>
            </a:r>
            <a:endParaRPr lang="en-US" dirty="0"/>
          </a:p>
        </p:txBody>
      </p:sp>
      <p:sp>
        <p:nvSpPr>
          <p:cNvPr id="3" name="Content Placeholder 2"/>
          <p:cNvSpPr>
            <a:spLocks noGrp="1"/>
          </p:cNvSpPr>
          <p:nvPr>
            <p:ph idx="1"/>
          </p:nvPr>
        </p:nvSpPr>
        <p:spPr/>
        <p:txBody>
          <a:bodyPr>
            <a:normAutofit fontScale="40000" lnSpcReduction="20000"/>
          </a:bodyPr>
          <a:lstStyle/>
          <a:p>
            <a:r>
              <a:rPr lang="en-US" sz="5000" dirty="0" smtClean="0"/>
              <a:t>For individual XML documents (one that you </a:t>
            </a:r>
            <a:r>
              <a:rPr lang="en-US" sz="5000" b="1" dirty="0" smtClean="0"/>
              <a:t>won’t be sharing</a:t>
            </a:r>
            <a:r>
              <a:rPr lang="en-US" sz="5000" dirty="0" smtClean="0"/>
              <a:t>), it is simplest to declare and create the DTD within the XML document itself.</a:t>
            </a:r>
          </a:p>
          <a:p>
            <a:r>
              <a:rPr lang="en-US" sz="5000" dirty="0" smtClean="0"/>
              <a:t>The rules for creating a DTD, whether internal or external, are the same.</a:t>
            </a:r>
          </a:p>
          <a:p>
            <a:r>
              <a:rPr lang="en-US" sz="5000" dirty="0" smtClean="0"/>
              <a:t>The difference between the two is the way the document type declaration is written; in other words, how the DTD is declared.</a:t>
            </a:r>
          </a:p>
          <a:p>
            <a:r>
              <a:rPr lang="en-US" sz="5000" dirty="0" smtClean="0"/>
              <a:t>For internal DTD, it is at the top of your XML document, after the XML declaration:</a:t>
            </a:r>
          </a:p>
          <a:p>
            <a:pPr>
              <a:buNone/>
            </a:pPr>
            <a:r>
              <a:rPr lang="en-US" sz="5000" dirty="0" smtClean="0"/>
              <a:t>	</a:t>
            </a:r>
          </a:p>
          <a:p>
            <a:pPr>
              <a:buNone/>
            </a:pPr>
            <a:r>
              <a:rPr lang="en-US" sz="5000" dirty="0" smtClean="0"/>
              <a:t>	&lt;?xml version="1.0" encoding="UTF-8" standalone="yes"?&gt;</a:t>
            </a:r>
          </a:p>
          <a:p>
            <a:pPr>
              <a:buNone/>
            </a:pPr>
            <a:r>
              <a:rPr lang="en-US" sz="5000" dirty="0" smtClean="0"/>
              <a:t>	&lt;!DOCTYPE </a:t>
            </a:r>
            <a:r>
              <a:rPr lang="en-US" sz="5000" dirty="0" err="1" smtClean="0"/>
              <a:t>root_name</a:t>
            </a:r>
            <a:endParaRPr lang="en-US" sz="5000" dirty="0" smtClean="0"/>
          </a:p>
          <a:p>
            <a:pPr>
              <a:buNone/>
            </a:pPr>
            <a:r>
              <a:rPr lang="en-US" sz="5000" dirty="0" smtClean="0"/>
              <a:t>	[</a:t>
            </a:r>
          </a:p>
          <a:p>
            <a:pPr>
              <a:buNone/>
            </a:pPr>
            <a:r>
              <a:rPr lang="en-US" sz="5000" dirty="0" smtClean="0"/>
              <a:t>		Create your DTD by defining its elements and attributes.	</a:t>
            </a:r>
          </a:p>
          <a:p>
            <a:pPr>
              <a:buNone/>
            </a:pPr>
            <a:r>
              <a:rPr lang="en-US" sz="5000" dirty="0" smtClean="0"/>
              <a:t>	]&gt;</a:t>
            </a:r>
          </a:p>
          <a:p>
            <a:pPr lvl="1"/>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555</TotalTime>
  <Words>1399</Words>
  <Application>Microsoft Office PowerPoint</Application>
  <PresentationFormat>On-screen Show (4:3)</PresentationFormat>
  <Paragraphs>228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XML DTD</vt:lpstr>
      <vt:lpstr>XML Document Type Definition (DTD)</vt:lpstr>
      <vt:lpstr>Working with DTDs</vt:lpstr>
      <vt:lpstr>Working with DTDs (continue…)</vt:lpstr>
      <vt:lpstr>External DTD</vt:lpstr>
      <vt:lpstr>Declaring an External DTD (Internal Private Use)</vt:lpstr>
      <vt:lpstr>XML file with External DTD (Internal Private Use)</vt:lpstr>
      <vt:lpstr>External DTD file (Internal Private Use)</vt:lpstr>
      <vt:lpstr>Declaring and Creating an Internal DTD</vt:lpstr>
      <vt:lpstr>Internal DTD sample</vt:lpstr>
      <vt:lpstr>Combined External and Internal DTD (add one additional element)</vt:lpstr>
      <vt:lpstr>Naming a Public External DTD (External Public Use)</vt:lpstr>
      <vt:lpstr>To name an external DTD id</vt:lpstr>
      <vt:lpstr>XML file with External DTD (External Public Use)</vt:lpstr>
      <vt:lpstr>DTD Declaration</vt:lpstr>
      <vt:lpstr>DTD Declaration (continue…)</vt:lpstr>
      <vt:lpstr>DTD Declaration (continue…)</vt:lpstr>
      <vt:lpstr>Specifying Element Sequence</vt:lpstr>
      <vt:lpstr>Controlling Element Occurrence</vt:lpstr>
      <vt:lpstr>Controlling Element Occurrence Sample</vt:lpstr>
      <vt:lpstr>Allowing Alternative Elements</vt:lpstr>
      <vt:lpstr>Alternative Element Sample – xml file</vt:lpstr>
      <vt:lpstr>Alternative Element Sample – dtd file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Well Formed XML</dc:title>
  <dc:creator>Hans</dc:creator>
  <cp:lastModifiedBy>Hans</cp:lastModifiedBy>
  <cp:revision>45</cp:revision>
  <dcterms:created xsi:type="dcterms:W3CDTF">2016-02-01T23:15:25Z</dcterms:created>
  <dcterms:modified xsi:type="dcterms:W3CDTF">2016-02-23T00:44:17Z</dcterms:modified>
</cp:coreProperties>
</file>