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79" r:id="rId3"/>
    <p:sldId id="280" r:id="rId4"/>
    <p:sldId id="323" r:id="rId5"/>
    <p:sldId id="324" r:id="rId6"/>
    <p:sldId id="281" r:id="rId7"/>
    <p:sldId id="282" r:id="rId8"/>
    <p:sldId id="283" r:id="rId9"/>
    <p:sldId id="284" r:id="rId10"/>
    <p:sldId id="285" r:id="rId11"/>
    <p:sldId id="286" r:id="rId12"/>
    <p:sldId id="287" r:id="rId13"/>
    <p:sldId id="288" r:id="rId14"/>
    <p:sldId id="289" r:id="rId15"/>
    <p:sldId id="290" r:id="rId16"/>
    <p:sldId id="292" r:id="rId17"/>
    <p:sldId id="293" r:id="rId18"/>
    <p:sldId id="291"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2/29/2016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p14="http://schemas.microsoft.com/office/powerpoint/2010/main" xmlns=""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2/29/2016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2/29/2016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DTD Attribute</a:t>
            </a:r>
            <a:endParaRPr lang="en-US" dirty="0"/>
          </a:p>
        </p:txBody>
      </p:sp>
      <p:sp>
        <p:nvSpPr>
          <p:cNvPr id="3" name="Subtitle 2"/>
          <p:cNvSpPr>
            <a:spLocks noGrp="1"/>
          </p:cNvSpPr>
          <p:nvPr>
            <p:ph type="subTitle" idx="1"/>
          </p:nvPr>
        </p:nvSpPr>
        <p:spPr/>
        <p:txBody>
          <a:bodyPr/>
          <a:lstStyle/>
          <a:p>
            <a:r>
              <a:rPr lang="en-US" dirty="0" smtClean="0"/>
              <a:t>Week 5</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Attribute Default Value with #FIXED</a:t>
            </a:r>
            <a:endParaRPr lang="en-US" dirty="0"/>
          </a:p>
        </p:txBody>
      </p:sp>
      <p:sp>
        <p:nvSpPr>
          <p:cNvPr id="3" name="Content Placeholder 2"/>
          <p:cNvSpPr>
            <a:spLocks noGrp="1"/>
          </p:cNvSpPr>
          <p:nvPr>
            <p:ph idx="1"/>
          </p:nvPr>
        </p:nvSpPr>
        <p:spPr/>
        <p:txBody>
          <a:bodyPr>
            <a:normAutofit fontScale="25000" lnSpcReduction="20000"/>
          </a:bodyPr>
          <a:lstStyle/>
          <a:p>
            <a:r>
              <a:rPr lang="en-US" sz="8000" b="1" dirty="0" smtClean="0"/>
              <a:t>DTD:</a:t>
            </a:r>
            <a:endParaRPr lang="en-US" sz="8000" dirty="0" smtClean="0"/>
          </a:p>
          <a:p>
            <a:pPr>
              <a:buNone/>
            </a:pPr>
            <a:r>
              <a:rPr lang="en-US" sz="8000" dirty="0" smtClean="0"/>
              <a:t>&lt;!ELEMENT height (#PCDATA)&gt;</a:t>
            </a:r>
          </a:p>
          <a:p>
            <a:pPr>
              <a:buNone/>
            </a:pPr>
            <a:r>
              <a:rPr lang="en-US" sz="8000" dirty="0" smtClean="0"/>
              <a:t>&lt;!ATTLIST height</a:t>
            </a:r>
          </a:p>
          <a:p>
            <a:pPr>
              <a:buNone/>
            </a:pPr>
            <a:r>
              <a:rPr lang="en-US" sz="8000" dirty="0" smtClean="0"/>
              <a:t>	units CDATA #FIXED "feet"&gt;</a:t>
            </a:r>
          </a:p>
          <a:p>
            <a:pPr>
              <a:buNone/>
            </a:pPr>
            <a:endParaRPr lang="en-US" sz="8000" dirty="0" smtClean="0"/>
          </a:p>
          <a:p>
            <a:r>
              <a:rPr lang="en-US" sz="8000" b="1" dirty="0" smtClean="0"/>
              <a:t>XML:</a:t>
            </a:r>
            <a:endParaRPr lang="en-US" sz="8000" dirty="0" smtClean="0"/>
          </a:p>
          <a:p>
            <a:pPr>
              <a:buNone/>
            </a:pPr>
            <a:r>
              <a:rPr lang="en-US" sz="8000" dirty="0" smtClean="0"/>
              <a:t>&lt;height units="feet"&gt;39&lt;/height&gt;</a:t>
            </a:r>
          </a:p>
          <a:p>
            <a:pPr>
              <a:buNone/>
            </a:pPr>
            <a:r>
              <a:rPr lang="en-US" sz="8000" dirty="0" smtClean="0"/>
              <a:t>Or</a:t>
            </a:r>
          </a:p>
          <a:p>
            <a:pPr>
              <a:buNone/>
            </a:pPr>
            <a:r>
              <a:rPr lang="en-US" sz="8000" dirty="0" smtClean="0"/>
              <a:t>&lt;height units="meters"&gt;39&lt;/height&gt;</a:t>
            </a:r>
          </a:p>
          <a:p>
            <a:pPr>
              <a:buNone/>
            </a:pPr>
            <a:r>
              <a:rPr lang="en-US" sz="8000" dirty="0" smtClean="0"/>
              <a:t>Or</a:t>
            </a:r>
          </a:p>
          <a:p>
            <a:pPr>
              <a:buNone/>
            </a:pPr>
            <a:r>
              <a:rPr lang="en-US" sz="8000" dirty="0" smtClean="0"/>
              <a:t>&lt;height&gt;39&lt;/height&gt;</a:t>
            </a:r>
          </a:p>
          <a:p>
            <a:pPr>
              <a:buNone/>
            </a:pPr>
            <a:r>
              <a:rPr lang="en-US" sz="8000" dirty="0" smtClean="0"/>
              <a:t> </a:t>
            </a:r>
          </a:p>
          <a:p>
            <a:r>
              <a:rPr lang="en-US" sz="8000" b="1" dirty="0" smtClean="0"/>
              <a:t>NOTE:</a:t>
            </a:r>
            <a:r>
              <a:rPr lang="en-US" sz="8000" dirty="0" smtClean="0"/>
              <a:t> According to the DTD, the middle XML is </a:t>
            </a:r>
            <a:r>
              <a:rPr lang="en-US" sz="8000" b="1" dirty="0" smtClean="0"/>
              <a:t>no longer valid</a:t>
            </a:r>
            <a:r>
              <a:rPr lang="en-US" sz="8000" dirty="0" smtClean="0"/>
              <a:t>. If the attribute is set, it must contain a value of feet (and not meters, or any other characters). In the last XML, the parser acts as if the units attribute is actually set to feet.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Attributes with Choices</a:t>
            </a:r>
            <a:endParaRPr lang="en-US" dirty="0"/>
          </a:p>
        </p:txBody>
      </p:sp>
      <p:sp>
        <p:nvSpPr>
          <p:cNvPr id="3" name="Content Placeholder 2"/>
          <p:cNvSpPr>
            <a:spLocks noGrp="1"/>
          </p:cNvSpPr>
          <p:nvPr>
            <p:ph idx="1"/>
          </p:nvPr>
        </p:nvSpPr>
        <p:spPr/>
        <p:txBody>
          <a:bodyPr>
            <a:normAutofit lnSpcReduction="10000"/>
          </a:bodyPr>
          <a:lstStyle/>
          <a:p>
            <a:r>
              <a:rPr lang="en-US" dirty="0" smtClean="0"/>
              <a:t>DTDs support </a:t>
            </a:r>
            <a:r>
              <a:rPr lang="en-US" b="1" dirty="0" smtClean="0"/>
              <a:t>attribute types </a:t>
            </a:r>
            <a:r>
              <a:rPr lang="en-US" dirty="0" smtClean="0"/>
              <a:t>that allow much more than just </a:t>
            </a:r>
            <a:r>
              <a:rPr lang="en-US" b="1" dirty="0" smtClean="0"/>
              <a:t>character data</a:t>
            </a:r>
            <a:r>
              <a:rPr lang="en-US" dirty="0" smtClean="0"/>
              <a:t>. One such type allows you to define an attribute that supports different pre-defined choices.</a:t>
            </a:r>
          </a:p>
          <a:p>
            <a:pPr>
              <a:buNone/>
            </a:pPr>
            <a:r>
              <a:rPr lang="en-US" dirty="0" smtClean="0"/>
              <a:t>&lt;!ATTLIST </a:t>
            </a:r>
            <a:r>
              <a:rPr lang="en-US" dirty="0" err="1" smtClean="0"/>
              <a:t>element_name</a:t>
            </a:r>
            <a:r>
              <a:rPr lang="en-US" dirty="0" smtClean="0"/>
              <a:t> </a:t>
            </a:r>
            <a:r>
              <a:rPr lang="en-US" dirty="0" err="1" smtClean="0"/>
              <a:t>attr_name</a:t>
            </a:r>
            <a:r>
              <a:rPr lang="en-US" dirty="0" smtClean="0"/>
              <a:t> (choice1 | choice2 | choice 3) </a:t>
            </a:r>
            <a:r>
              <a:rPr lang="en-US" dirty="0" err="1" smtClean="0"/>
              <a:t>optional_staus</a:t>
            </a:r>
            <a:r>
              <a:rPr lang="en-US" dirty="0" smtClean="0"/>
              <a:t>&gt;</a:t>
            </a:r>
          </a:p>
          <a:p>
            <a:r>
              <a:rPr lang="en-US" b="1" dirty="0" smtClean="0"/>
              <a:t>NOTE:</a:t>
            </a:r>
            <a:r>
              <a:rPr lang="en-US" dirty="0" smtClean="0"/>
              <a:t> </a:t>
            </a:r>
            <a:r>
              <a:rPr lang="en-US" dirty="0" err="1" smtClean="0"/>
              <a:t>optional_status</a:t>
            </a:r>
            <a:r>
              <a:rPr lang="en-US" dirty="0" smtClean="0"/>
              <a:t> = #IMPLIED or #REQUIRED or "</a:t>
            </a:r>
            <a:r>
              <a:rPr lang="en-US" dirty="0" err="1" smtClean="0"/>
              <a:t>default_data</a:t>
            </a:r>
            <a:r>
              <a:rPr lang="en-US" dirty="0" smtClean="0"/>
              <a:t>" or #FIXED "</a:t>
            </a:r>
            <a:r>
              <a:rPr lang="en-US" dirty="0" err="1" smtClean="0"/>
              <a:t>default_data</a:t>
            </a:r>
            <a:r>
              <a:rPr lang="en-US" dirty="0" smtClean="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with Choices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DTD:</a:t>
            </a:r>
            <a:endParaRPr lang="en-US" dirty="0" smtClean="0"/>
          </a:p>
          <a:p>
            <a:pPr>
              <a:buNone/>
            </a:pPr>
            <a:r>
              <a:rPr lang="en-US" dirty="0" smtClean="0"/>
              <a:t>&lt;!ELEMENT height (#PCDATA)&gt;</a:t>
            </a:r>
          </a:p>
          <a:p>
            <a:pPr>
              <a:buNone/>
            </a:pPr>
            <a:r>
              <a:rPr lang="en-US" dirty="0" smtClean="0"/>
              <a:t>&lt;!ATTLIST height</a:t>
            </a:r>
          </a:p>
          <a:p>
            <a:pPr>
              <a:buNone/>
            </a:pPr>
            <a:r>
              <a:rPr lang="en-US" dirty="0" smtClean="0"/>
              <a:t>	units (inches | feet) #REQUIRED&gt;</a:t>
            </a:r>
          </a:p>
          <a:p>
            <a:r>
              <a:rPr lang="en-US" b="1" dirty="0" smtClean="0"/>
              <a:t>XML:</a:t>
            </a:r>
            <a:endParaRPr lang="en-US" dirty="0" smtClean="0"/>
          </a:p>
          <a:p>
            <a:pPr>
              <a:buNone/>
            </a:pPr>
            <a:r>
              <a:rPr lang="en-US" dirty="0" smtClean="0"/>
              <a:t>&lt;height units="feet"&gt;39&lt;/height&gt;</a:t>
            </a:r>
          </a:p>
          <a:p>
            <a:pPr>
              <a:buNone/>
            </a:pPr>
            <a:r>
              <a:rPr lang="en-US" dirty="0" smtClean="0"/>
              <a:t>Or</a:t>
            </a:r>
          </a:p>
          <a:p>
            <a:pPr>
              <a:buNone/>
            </a:pPr>
            <a:r>
              <a:rPr lang="en-US" dirty="0" smtClean="0"/>
              <a:t>&lt;height units="meters"&gt;39&lt;/height&gt;</a:t>
            </a:r>
          </a:p>
          <a:p>
            <a:pPr>
              <a:buNone/>
            </a:pPr>
            <a:r>
              <a:rPr lang="en-US" dirty="0" smtClean="0"/>
              <a:t>Or </a:t>
            </a:r>
          </a:p>
          <a:p>
            <a:pPr>
              <a:buNone/>
            </a:pPr>
            <a:r>
              <a:rPr lang="en-US" dirty="0" smtClean="0"/>
              <a:t>&lt;height&gt;39&lt;/height&gt;</a:t>
            </a:r>
          </a:p>
          <a:p>
            <a:pPr>
              <a:buNone/>
            </a:pPr>
            <a:r>
              <a:rPr lang="en-US" dirty="0" smtClean="0"/>
              <a:t> </a:t>
            </a:r>
          </a:p>
          <a:p>
            <a:r>
              <a:rPr lang="en-US" b="1" dirty="0" smtClean="0"/>
              <a:t>NOTE: </a:t>
            </a:r>
            <a:r>
              <a:rPr lang="en-US" dirty="0" smtClean="0"/>
              <a:t>According to the DTD, </a:t>
            </a:r>
            <a:r>
              <a:rPr lang="en-US" b="1" dirty="0" smtClean="0"/>
              <a:t>only the first </a:t>
            </a:r>
            <a:r>
              <a:rPr lang="en-US" dirty="0" smtClean="0"/>
              <a:t>XML is valid. Second XML is invalid because meters is not one of the allowed choices for the content of the attribute. The last XML is invalid because the units attribute is missing.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Attributes with Unique Values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are a few special kinds of attribute types. ID attributes are defined to have a value that is unique (not repeatable) throughout the XML document. An ID attribute is ideal for keys and other identifying information (product codes, customer codes, etc)</a:t>
            </a:r>
          </a:p>
          <a:p>
            <a:pPr>
              <a:buNone/>
            </a:pPr>
            <a:endParaRPr lang="en-US" dirty="0" smtClean="0"/>
          </a:p>
          <a:p>
            <a:pPr>
              <a:buNone/>
            </a:pPr>
            <a:r>
              <a:rPr lang="en-US" dirty="0" smtClean="0"/>
              <a:t>&lt;!ATTLIST </a:t>
            </a:r>
            <a:r>
              <a:rPr lang="en-US" dirty="0" err="1" smtClean="0"/>
              <a:t>element_name</a:t>
            </a:r>
            <a:r>
              <a:rPr lang="en-US" dirty="0" smtClean="0"/>
              <a:t> </a:t>
            </a:r>
            <a:r>
              <a:rPr lang="en-US" dirty="0" err="1" smtClean="0"/>
              <a:t>attr_name</a:t>
            </a:r>
            <a:r>
              <a:rPr lang="en-US" dirty="0" smtClean="0"/>
              <a:t> ID #REQUIRED&gt;</a:t>
            </a:r>
          </a:p>
          <a:p>
            <a:pPr>
              <a:buNone/>
            </a:pPr>
            <a:r>
              <a:rPr lang="en-US" dirty="0" smtClean="0"/>
              <a:t>Or</a:t>
            </a:r>
          </a:p>
          <a:p>
            <a:pPr>
              <a:buNone/>
            </a:pPr>
            <a:r>
              <a:rPr lang="en-US" dirty="0" smtClean="0"/>
              <a:t>&lt;!ATTLIST </a:t>
            </a:r>
            <a:r>
              <a:rPr lang="en-US" dirty="0" err="1" smtClean="0"/>
              <a:t>element_name</a:t>
            </a:r>
            <a:r>
              <a:rPr lang="en-US" dirty="0" smtClean="0"/>
              <a:t> </a:t>
            </a:r>
            <a:r>
              <a:rPr lang="en-US" dirty="0" err="1" smtClean="0"/>
              <a:t>attr_name</a:t>
            </a:r>
            <a:r>
              <a:rPr lang="en-US" dirty="0" smtClean="0"/>
              <a:t> ID #IMPLIED&gt;</a:t>
            </a:r>
          </a:p>
          <a:p>
            <a:endParaRPr lang="en-US" dirty="0" smtClean="0"/>
          </a:p>
          <a:p>
            <a:r>
              <a:rPr lang="en-US" b="1" dirty="0" smtClean="0"/>
              <a:t>NOTE:</a:t>
            </a:r>
            <a:r>
              <a:rPr lang="en-US" dirty="0" smtClean="0"/>
              <a:t> ID attributes can only be #REQUIRED or #IMPLIED, they cannot use the default values.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with Unique Values</a:t>
            </a:r>
            <a:endParaRPr lang="en-US" dirty="0"/>
          </a:p>
        </p:txBody>
      </p:sp>
      <p:sp>
        <p:nvSpPr>
          <p:cNvPr id="3" name="Content Placeholder 2"/>
          <p:cNvSpPr>
            <a:spLocks noGrp="1"/>
          </p:cNvSpPr>
          <p:nvPr>
            <p:ph idx="1"/>
          </p:nvPr>
        </p:nvSpPr>
        <p:spPr/>
        <p:txBody>
          <a:bodyPr>
            <a:normAutofit fontScale="40000" lnSpcReduction="20000"/>
          </a:bodyPr>
          <a:lstStyle/>
          <a:p>
            <a:r>
              <a:rPr lang="en-US" b="1" dirty="0" smtClean="0"/>
              <a:t>DTD:</a:t>
            </a:r>
            <a:endParaRPr lang="en-US" dirty="0" smtClean="0"/>
          </a:p>
          <a:p>
            <a:pPr>
              <a:buNone/>
            </a:pPr>
            <a:r>
              <a:rPr lang="en-US" dirty="0" smtClean="0"/>
              <a:t>&lt;!ELEMENT </a:t>
            </a:r>
            <a:r>
              <a:rPr lang="en-US" dirty="0" err="1" smtClean="0"/>
              <a:t>element_name</a:t>
            </a:r>
            <a:r>
              <a:rPr lang="en-US" dirty="0" smtClean="0"/>
              <a:t> (name)&gt;</a:t>
            </a:r>
          </a:p>
          <a:p>
            <a:pPr>
              <a:buNone/>
            </a:pPr>
            <a:r>
              <a:rPr lang="en-US" dirty="0" smtClean="0"/>
              <a:t>&lt;!ATTLIST </a:t>
            </a:r>
            <a:r>
              <a:rPr lang="en-US" dirty="0" err="1" smtClean="0"/>
              <a:t>element_name</a:t>
            </a:r>
            <a:r>
              <a:rPr lang="en-US" dirty="0" smtClean="0"/>
              <a:t> </a:t>
            </a:r>
          </a:p>
          <a:p>
            <a:pPr>
              <a:buNone/>
            </a:pPr>
            <a:r>
              <a:rPr lang="en-US" dirty="0" smtClean="0"/>
              <a:t>	</a:t>
            </a:r>
            <a:r>
              <a:rPr lang="en-US" dirty="0" err="1" smtClean="0"/>
              <a:t>uid</a:t>
            </a:r>
            <a:r>
              <a:rPr lang="en-US" dirty="0" smtClean="0"/>
              <a:t>  ID  #REQUIRED&gt;</a:t>
            </a:r>
          </a:p>
          <a:p>
            <a:pPr>
              <a:buNone/>
            </a:pPr>
            <a:r>
              <a:rPr lang="en-US" dirty="0" smtClean="0"/>
              <a:t>&lt;!ELEMENT name (#PCDATA)&gt;</a:t>
            </a:r>
          </a:p>
          <a:p>
            <a:pPr>
              <a:buNone/>
            </a:pPr>
            <a:r>
              <a:rPr lang="en-US" dirty="0" smtClean="0"/>
              <a:t> </a:t>
            </a:r>
          </a:p>
          <a:p>
            <a:r>
              <a:rPr lang="en-US" b="1" dirty="0" smtClean="0"/>
              <a:t>XML1:</a:t>
            </a:r>
            <a:endParaRPr lang="en-US" dirty="0" smtClean="0"/>
          </a:p>
          <a:p>
            <a:pPr>
              <a:buNone/>
            </a:pPr>
            <a:r>
              <a:rPr lang="en-US" dirty="0" smtClean="0"/>
              <a:t>&lt;</a:t>
            </a:r>
            <a:r>
              <a:rPr lang="en-US" dirty="0" err="1" smtClean="0"/>
              <a:t>element_name</a:t>
            </a:r>
            <a:r>
              <a:rPr lang="en-US" dirty="0" smtClean="0"/>
              <a:t> </a:t>
            </a:r>
            <a:r>
              <a:rPr lang="en-US" dirty="0" err="1" smtClean="0"/>
              <a:t>uid</a:t>
            </a:r>
            <a:r>
              <a:rPr lang="en-US" dirty="0" smtClean="0"/>
              <a:t>="a_123"&gt;</a:t>
            </a:r>
          </a:p>
          <a:p>
            <a:pPr>
              <a:buNone/>
            </a:pPr>
            <a:r>
              <a:rPr lang="en-US" dirty="0" smtClean="0"/>
              <a:t>	&lt;name&gt;Name data&lt;/name&gt;</a:t>
            </a:r>
          </a:p>
          <a:p>
            <a:pPr>
              <a:buNone/>
            </a:pPr>
            <a:r>
              <a:rPr lang="en-US" dirty="0" smtClean="0"/>
              <a:t>&lt;/</a:t>
            </a:r>
            <a:r>
              <a:rPr lang="en-US" dirty="0" err="1" smtClean="0"/>
              <a:t>element_name</a:t>
            </a:r>
            <a:r>
              <a:rPr lang="en-US" dirty="0" smtClean="0"/>
              <a:t>&gt;</a:t>
            </a:r>
          </a:p>
          <a:p>
            <a:pPr>
              <a:buNone/>
            </a:pPr>
            <a:r>
              <a:rPr lang="en-US" dirty="0" smtClean="0"/>
              <a:t>&lt;</a:t>
            </a:r>
            <a:r>
              <a:rPr lang="en-US" dirty="0" err="1" smtClean="0"/>
              <a:t>element_name</a:t>
            </a:r>
            <a:r>
              <a:rPr lang="en-US" dirty="0" smtClean="0"/>
              <a:t> </a:t>
            </a:r>
            <a:r>
              <a:rPr lang="en-US" dirty="0" err="1" smtClean="0"/>
              <a:t>uid</a:t>
            </a:r>
            <a:r>
              <a:rPr lang="en-US" dirty="0" smtClean="0"/>
              <a:t>="a_234”&gt;</a:t>
            </a:r>
          </a:p>
          <a:p>
            <a:pPr>
              <a:buNone/>
            </a:pPr>
            <a:r>
              <a:rPr lang="en-US" dirty="0" smtClean="0"/>
              <a:t>	&lt;name&gt;Name data2&lt;/name&gt;</a:t>
            </a:r>
          </a:p>
          <a:p>
            <a:pPr>
              <a:buNone/>
            </a:pPr>
            <a:r>
              <a:rPr lang="en-US" dirty="0" smtClean="0"/>
              <a:t>&lt;/</a:t>
            </a:r>
            <a:r>
              <a:rPr lang="en-US" dirty="0" err="1" smtClean="0"/>
              <a:t>element_name</a:t>
            </a:r>
            <a:r>
              <a:rPr lang="en-US" dirty="0" smtClean="0"/>
              <a:t>&gt;</a:t>
            </a:r>
          </a:p>
          <a:p>
            <a:r>
              <a:rPr lang="en-US" b="1" dirty="0" smtClean="0"/>
              <a:t>XML2:</a:t>
            </a:r>
            <a:endParaRPr lang="en-US" dirty="0" smtClean="0"/>
          </a:p>
          <a:p>
            <a:pPr>
              <a:buNone/>
            </a:pPr>
            <a:r>
              <a:rPr lang="en-US" dirty="0" smtClean="0"/>
              <a:t>&lt;</a:t>
            </a:r>
            <a:r>
              <a:rPr lang="en-US" dirty="0" err="1" smtClean="0"/>
              <a:t>element_name</a:t>
            </a:r>
            <a:r>
              <a:rPr lang="en-US" dirty="0" smtClean="0"/>
              <a:t> </a:t>
            </a:r>
            <a:r>
              <a:rPr lang="en-US" dirty="0" err="1" smtClean="0"/>
              <a:t>uid</a:t>
            </a:r>
            <a:r>
              <a:rPr lang="en-US" dirty="0" smtClean="0"/>
              <a:t>="a_123"&gt;</a:t>
            </a:r>
          </a:p>
          <a:p>
            <a:pPr>
              <a:buNone/>
            </a:pPr>
            <a:r>
              <a:rPr lang="en-US" dirty="0" smtClean="0"/>
              <a:t>	&lt;name&gt;Name data&lt;/name&gt;</a:t>
            </a:r>
          </a:p>
          <a:p>
            <a:pPr>
              <a:buNone/>
            </a:pPr>
            <a:r>
              <a:rPr lang="en-US" dirty="0" smtClean="0"/>
              <a:t>&lt;/</a:t>
            </a:r>
            <a:r>
              <a:rPr lang="en-US" dirty="0" err="1" smtClean="0"/>
              <a:t>element_name</a:t>
            </a:r>
            <a:r>
              <a:rPr lang="en-US" dirty="0" smtClean="0"/>
              <a:t>&gt;</a:t>
            </a:r>
          </a:p>
          <a:p>
            <a:pPr>
              <a:buNone/>
            </a:pPr>
            <a:r>
              <a:rPr lang="en-US" dirty="0" smtClean="0"/>
              <a:t>&lt;</a:t>
            </a:r>
            <a:r>
              <a:rPr lang="en-US" dirty="0" err="1" smtClean="0"/>
              <a:t>element_name</a:t>
            </a:r>
            <a:r>
              <a:rPr lang="en-US" dirty="0" smtClean="0"/>
              <a:t> </a:t>
            </a:r>
            <a:r>
              <a:rPr lang="en-US" dirty="0" err="1" smtClean="0"/>
              <a:t>uid</a:t>
            </a:r>
            <a:r>
              <a:rPr lang="en-US" dirty="0" smtClean="0"/>
              <a:t>="a_123”&gt;</a:t>
            </a:r>
          </a:p>
          <a:p>
            <a:pPr>
              <a:buNone/>
            </a:pPr>
            <a:r>
              <a:rPr lang="en-US" dirty="0" smtClean="0"/>
              <a:t>	&lt;name&gt;Name data2&lt;/name&gt;</a:t>
            </a:r>
          </a:p>
          <a:p>
            <a:pPr>
              <a:buNone/>
            </a:pPr>
            <a:r>
              <a:rPr lang="en-US" dirty="0" smtClean="0"/>
              <a:t>&lt;/</a:t>
            </a:r>
            <a:r>
              <a:rPr lang="en-US" dirty="0" err="1" smtClean="0"/>
              <a:t>element_name</a:t>
            </a:r>
            <a:r>
              <a:rPr lang="en-US" dirty="0" smtClean="0"/>
              <a:t>&gt;</a:t>
            </a:r>
          </a:p>
          <a:p>
            <a:r>
              <a:rPr lang="en-US" b="1" dirty="0" smtClean="0"/>
              <a:t>NOTE: </a:t>
            </a:r>
            <a:r>
              <a:rPr lang="en-US" dirty="0" smtClean="0"/>
              <a:t>According to DTD, the </a:t>
            </a:r>
            <a:r>
              <a:rPr lang="en-US" dirty="0" err="1" smtClean="0"/>
              <a:t>uid</a:t>
            </a:r>
            <a:r>
              <a:rPr lang="en-US" dirty="0" smtClean="0"/>
              <a:t> attribute must contain a unique value throughout the XML document. Given this, XML1 is valid, but XML2 is not valid.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Referencing Attributes with Unique Values (IDREF)</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An attribute whose value is the same as any existing ID attribute in the XML document is called an IDREF attribute.</a:t>
            </a:r>
          </a:p>
          <a:p>
            <a:r>
              <a:rPr lang="en-US" b="1" dirty="0" smtClean="0"/>
              <a:t>NOTE: </a:t>
            </a:r>
            <a:r>
              <a:rPr lang="en-US" dirty="0" smtClean="0"/>
              <a:t>IDREF defines attribute that can contain a value matching any existing ID attribute’s value. </a:t>
            </a:r>
          </a:p>
          <a:p>
            <a:r>
              <a:rPr lang="en-US" b="1" dirty="0" smtClean="0"/>
              <a:t>In DTD:</a:t>
            </a:r>
          </a:p>
          <a:p>
            <a:pPr>
              <a:buNone/>
            </a:pPr>
            <a:r>
              <a:rPr lang="en-US" dirty="0" smtClean="0"/>
              <a:t>&lt;!ATTLIST </a:t>
            </a:r>
            <a:r>
              <a:rPr lang="en-US" dirty="0" err="1" smtClean="0"/>
              <a:t>element_name</a:t>
            </a:r>
            <a:endParaRPr lang="en-US" dirty="0" smtClean="0"/>
          </a:p>
          <a:p>
            <a:pPr>
              <a:buNone/>
            </a:pPr>
            <a:r>
              <a:rPr lang="en-US" dirty="0" smtClean="0"/>
              <a:t>	</a:t>
            </a:r>
            <a:r>
              <a:rPr lang="en-US" dirty="0" err="1" smtClean="0"/>
              <a:t>attr_name</a:t>
            </a:r>
            <a:r>
              <a:rPr lang="en-US" dirty="0" smtClean="0"/>
              <a:t> IDREF #REQUIRED&gt;</a:t>
            </a:r>
          </a:p>
          <a:p>
            <a:pPr>
              <a:buNone/>
            </a:pPr>
            <a:r>
              <a:rPr lang="en-US" dirty="0" smtClean="0"/>
              <a:t>OR</a:t>
            </a:r>
          </a:p>
          <a:p>
            <a:pPr>
              <a:buNone/>
            </a:pPr>
            <a:r>
              <a:rPr lang="en-US" dirty="0" smtClean="0"/>
              <a:t>&lt;!ATTLIST </a:t>
            </a:r>
            <a:r>
              <a:rPr lang="en-US" dirty="0" err="1" smtClean="0"/>
              <a:t>element_name</a:t>
            </a:r>
            <a:endParaRPr lang="en-US" dirty="0" smtClean="0"/>
          </a:p>
          <a:p>
            <a:pPr>
              <a:buNone/>
            </a:pPr>
            <a:r>
              <a:rPr lang="en-US" dirty="0" smtClean="0"/>
              <a:t>	</a:t>
            </a:r>
            <a:r>
              <a:rPr lang="en-US" dirty="0" err="1" smtClean="0"/>
              <a:t>attr_name</a:t>
            </a:r>
            <a:r>
              <a:rPr lang="en-US" dirty="0" smtClean="0"/>
              <a:t> IDREF #IMPLIED&gt;</a:t>
            </a:r>
          </a:p>
          <a:p>
            <a:pPr>
              <a:buNone/>
            </a:pPr>
            <a:endParaRPr lang="en-US" dirty="0" smtClean="0"/>
          </a:p>
          <a:p>
            <a:r>
              <a:rPr lang="en-US" b="1" dirty="0" smtClean="0"/>
              <a:t>In XML:</a:t>
            </a:r>
          </a:p>
          <a:p>
            <a:pPr>
              <a:buNone/>
            </a:pPr>
            <a:r>
              <a:rPr lang="en-US" dirty="0" err="1" smtClean="0"/>
              <a:t>attr_name</a:t>
            </a:r>
            <a:r>
              <a:rPr lang="en-US" dirty="0" smtClean="0"/>
              <a:t>="existing_id1"</a:t>
            </a:r>
          </a:p>
          <a:p>
            <a:pPr>
              <a:buNone/>
            </a:pPr>
            <a:r>
              <a:rPr lang="en-US" dirty="0" err="1" smtClean="0"/>
              <a:t>attr_name</a:t>
            </a:r>
            <a:r>
              <a:rPr lang="en-US" dirty="0" smtClean="0"/>
              <a:t>="existing_id2“</a:t>
            </a:r>
          </a:p>
          <a:p>
            <a:pPr>
              <a:buNone/>
            </a:pPr>
            <a:r>
              <a:rPr lang="en-US" dirty="0" smtClean="0"/>
              <a:t>…</a:t>
            </a:r>
          </a:p>
          <a:p>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Attributes IDREF</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DTD:</a:t>
            </a:r>
          </a:p>
          <a:p>
            <a:pPr>
              <a:buNone/>
            </a:pPr>
            <a:r>
              <a:rPr lang="en-US" dirty="0" smtClean="0"/>
              <a:t>&lt;!ELEMENT </a:t>
            </a:r>
            <a:r>
              <a:rPr lang="en-US" dirty="0" err="1" smtClean="0"/>
              <a:t>cust_data</a:t>
            </a:r>
            <a:r>
              <a:rPr lang="en-US" dirty="0" smtClean="0"/>
              <a:t> (customer, </a:t>
            </a:r>
            <a:r>
              <a:rPr lang="en-US" dirty="0" err="1" smtClean="0"/>
              <a:t>ord</a:t>
            </a:r>
            <a:r>
              <a:rPr lang="en-US" dirty="0" smtClean="0"/>
              <a:t>*)+&gt;</a:t>
            </a:r>
          </a:p>
          <a:p>
            <a:pPr>
              <a:buNone/>
            </a:pPr>
            <a:r>
              <a:rPr lang="en-US" dirty="0" smtClean="0"/>
              <a:t>&lt;!ELEMENT customer (name)&gt;</a:t>
            </a:r>
          </a:p>
          <a:p>
            <a:pPr>
              <a:buNone/>
            </a:pPr>
            <a:r>
              <a:rPr lang="en-US" dirty="0" smtClean="0"/>
              <a:t>&lt;!ATTLIST customer</a:t>
            </a:r>
          </a:p>
          <a:p>
            <a:pPr>
              <a:buNone/>
            </a:pPr>
            <a:r>
              <a:rPr lang="en-US" dirty="0" smtClean="0"/>
              <a:t>	</a:t>
            </a:r>
            <a:r>
              <a:rPr lang="en-US" dirty="0" err="1" smtClean="0"/>
              <a:t>cust_id</a:t>
            </a:r>
            <a:r>
              <a:rPr lang="en-US" dirty="0" smtClean="0"/>
              <a:t> ID #REQUIRED&gt;</a:t>
            </a:r>
          </a:p>
          <a:p>
            <a:pPr>
              <a:buNone/>
            </a:pPr>
            <a:r>
              <a:rPr lang="en-US" dirty="0" smtClean="0"/>
              <a:t>&lt;!ELEMENT name (#PCDATA)&gt;</a:t>
            </a:r>
          </a:p>
          <a:p>
            <a:pPr>
              <a:buNone/>
            </a:pPr>
            <a:r>
              <a:rPr lang="en-US" dirty="0" smtClean="0"/>
              <a:t>&lt;!ELEMENT </a:t>
            </a:r>
            <a:r>
              <a:rPr lang="en-US" dirty="0" err="1" smtClean="0"/>
              <a:t>ord</a:t>
            </a:r>
            <a:r>
              <a:rPr lang="en-US" dirty="0" smtClean="0"/>
              <a:t> (</a:t>
            </a:r>
            <a:r>
              <a:rPr lang="en-US" dirty="0" err="1" smtClean="0"/>
              <a:t>ord_date</a:t>
            </a:r>
            <a:r>
              <a:rPr lang="en-US" dirty="0" smtClean="0"/>
              <a:t>)&gt;</a:t>
            </a:r>
          </a:p>
          <a:p>
            <a:pPr>
              <a:buNone/>
            </a:pPr>
            <a:r>
              <a:rPr lang="en-US" dirty="0" smtClean="0"/>
              <a:t>&lt;!ATTLIST </a:t>
            </a:r>
            <a:r>
              <a:rPr lang="en-US" dirty="0" err="1" smtClean="0"/>
              <a:t>ord</a:t>
            </a:r>
            <a:endParaRPr lang="en-US" dirty="0" smtClean="0"/>
          </a:p>
          <a:p>
            <a:pPr>
              <a:buNone/>
            </a:pPr>
            <a:r>
              <a:rPr lang="en-US" dirty="0" smtClean="0"/>
              <a:t>	</a:t>
            </a:r>
            <a:r>
              <a:rPr lang="en-US" dirty="0" err="1" smtClean="0"/>
              <a:t>ord_by</a:t>
            </a:r>
            <a:r>
              <a:rPr lang="en-US" dirty="0" smtClean="0"/>
              <a:t> IDREF #REQUIRED&gt;</a:t>
            </a:r>
          </a:p>
          <a:p>
            <a:pPr>
              <a:buNone/>
            </a:pPr>
            <a:r>
              <a:rPr lang="en-US" dirty="0" smtClean="0"/>
              <a:t>&lt;!ELEMENT </a:t>
            </a:r>
            <a:r>
              <a:rPr lang="en-US" dirty="0" err="1" smtClean="0"/>
              <a:t>ord_date</a:t>
            </a:r>
            <a:r>
              <a:rPr lang="en-US" dirty="0" smtClean="0"/>
              <a:t> (#PCDATA)&gt;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 Attributes IDREF (continue…)</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XML:</a:t>
            </a:r>
            <a:endParaRPr lang="en-US" dirty="0" smtClean="0"/>
          </a:p>
          <a:p>
            <a:pPr>
              <a:buNone/>
            </a:pPr>
            <a:r>
              <a:rPr lang="en-US" dirty="0" smtClean="0"/>
              <a:t>&lt;</a:t>
            </a:r>
            <a:r>
              <a:rPr lang="en-US" dirty="0" err="1" smtClean="0"/>
              <a:t>cust_data</a:t>
            </a:r>
            <a:r>
              <a:rPr lang="en-US" dirty="0" smtClean="0"/>
              <a:t>&gt;</a:t>
            </a:r>
          </a:p>
          <a:p>
            <a:pPr>
              <a:buNone/>
            </a:pPr>
            <a:r>
              <a:rPr lang="en-US" dirty="0" smtClean="0"/>
              <a:t>	&lt;customer </a:t>
            </a:r>
            <a:r>
              <a:rPr lang="en-US" dirty="0" err="1" smtClean="0"/>
              <a:t>cust_id</a:t>
            </a:r>
            <a:r>
              <a:rPr lang="en-US" dirty="0" smtClean="0"/>
              <a:t>="a_123"&gt;</a:t>
            </a:r>
          </a:p>
          <a:p>
            <a:pPr>
              <a:buNone/>
            </a:pPr>
            <a:r>
              <a:rPr lang="en-US" dirty="0" smtClean="0"/>
              <a:t>		&lt;name&gt;Name 1&lt;/name&gt;</a:t>
            </a:r>
          </a:p>
          <a:p>
            <a:pPr>
              <a:buNone/>
            </a:pPr>
            <a:r>
              <a:rPr lang="en-US" dirty="0" smtClean="0"/>
              <a:t>	&lt;/customer&gt;</a:t>
            </a:r>
          </a:p>
          <a:p>
            <a:pPr>
              <a:buNone/>
            </a:pPr>
            <a:r>
              <a:rPr lang="en-US" dirty="0" smtClean="0"/>
              <a:t>	&lt;</a:t>
            </a:r>
            <a:r>
              <a:rPr lang="en-US" dirty="0" err="1" smtClean="0"/>
              <a:t>ord</a:t>
            </a:r>
            <a:r>
              <a:rPr lang="en-US" dirty="0" smtClean="0"/>
              <a:t> </a:t>
            </a:r>
            <a:r>
              <a:rPr lang="en-US" dirty="0" err="1" smtClean="0"/>
              <a:t>ord_by</a:t>
            </a:r>
            <a:r>
              <a:rPr lang="en-US" dirty="0" smtClean="0"/>
              <a:t>="a_123"&gt;</a:t>
            </a:r>
          </a:p>
          <a:p>
            <a:pPr>
              <a:buNone/>
            </a:pPr>
            <a:r>
              <a:rPr lang="en-US" dirty="0" smtClean="0"/>
              <a:t>		&lt;</a:t>
            </a:r>
            <a:r>
              <a:rPr lang="en-US" dirty="0" err="1" smtClean="0"/>
              <a:t>ord_date</a:t>
            </a:r>
            <a:r>
              <a:rPr lang="en-US" dirty="0" smtClean="0"/>
              <a:t>&gt;2015-10-10&lt;/</a:t>
            </a:r>
            <a:r>
              <a:rPr lang="en-US" dirty="0" err="1" smtClean="0"/>
              <a:t>ord_date</a:t>
            </a:r>
            <a:r>
              <a:rPr lang="en-US" dirty="0" smtClean="0"/>
              <a:t>&gt;</a:t>
            </a:r>
          </a:p>
          <a:p>
            <a:pPr>
              <a:buNone/>
            </a:pPr>
            <a:r>
              <a:rPr lang="en-US" dirty="0" smtClean="0"/>
              <a:t>	&lt;/</a:t>
            </a:r>
            <a:r>
              <a:rPr lang="en-US" dirty="0" err="1" smtClean="0"/>
              <a:t>ord</a:t>
            </a:r>
            <a:r>
              <a:rPr lang="en-US" dirty="0" smtClean="0"/>
              <a:t>&gt;</a:t>
            </a:r>
          </a:p>
          <a:p>
            <a:pPr>
              <a:buNone/>
            </a:pPr>
            <a:r>
              <a:rPr lang="en-US" dirty="0" smtClean="0"/>
              <a:t>	&lt;</a:t>
            </a:r>
            <a:r>
              <a:rPr lang="en-US" dirty="0" err="1" smtClean="0"/>
              <a:t>ord</a:t>
            </a:r>
            <a:r>
              <a:rPr lang="en-US" dirty="0" smtClean="0"/>
              <a:t> </a:t>
            </a:r>
            <a:r>
              <a:rPr lang="en-US" dirty="0" err="1" smtClean="0"/>
              <a:t>ord_by</a:t>
            </a:r>
            <a:r>
              <a:rPr lang="en-US" dirty="0" smtClean="0"/>
              <a:t>="a_123"&gt;</a:t>
            </a:r>
          </a:p>
          <a:p>
            <a:pPr>
              <a:buNone/>
            </a:pPr>
            <a:r>
              <a:rPr lang="en-US" dirty="0" smtClean="0"/>
              <a:t>		&lt;</a:t>
            </a:r>
            <a:r>
              <a:rPr lang="en-US" dirty="0" err="1" smtClean="0"/>
              <a:t>ord_date</a:t>
            </a:r>
            <a:r>
              <a:rPr lang="en-US" dirty="0" smtClean="0"/>
              <a:t>&gt;2015-10-22&lt;/</a:t>
            </a:r>
            <a:r>
              <a:rPr lang="en-US" dirty="0" err="1" smtClean="0"/>
              <a:t>ord_date</a:t>
            </a:r>
            <a:r>
              <a:rPr lang="en-US" dirty="0" smtClean="0"/>
              <a:t>&gt;</a:t>
            </a:r>
          </a:p>
          <a:p>
            <a:pPr>
              <a:buNone/>
            </a:pPr>
            <a:r>
              <a:rPr lang="en-US" dirty="0" smtClean="0"/>
              <a:t>	&lt;/</a:t>
            </a:r>
            <a:r>
              <a:rPr lang="en-US" dirty="0" err="1" smtClean="0"/>
              <a:t>ord</a:t>
            </a:r>
            <a:r>
              <a:rPr lang="en-US" dirty="0" smtClean="0"/>
              <a:t>&gt;</a:t>
            </a:r>
          </a:p>
          <a:p>
            <a:pPr>
              <a:buNone/>
            </a:pPr>
            <a:r>
              <a:rPr lang="en-US" dirty="0" smtClean="0"/>
              <a:t>	&lt;customer </a:t>
            </a:r>
            <a:r>
              <a:rPr lang="en-US" dirty="0" err="1" smtClean="0"/>
              <a:t>cust_id</a:t>
            </a:r>
            <a:r>
              <a:rPr lang="en-US" dirty="0" smtClean="0"/>
              <a:t>="a_234"&gt;</a:t>
            </a:r>
          </a:p>
          <a:p>
            <a:pPr>
              <a:buNone/>
            </a:pPr>
            <a:r>
              <a:rPr lang="en-US" dirty="0" smtClean="0"/>
              <a:t>		&lt;name&gt;Name 2&lt;/name&gt;</a:t>
            </a:r>
          </a:p>
          <a:p>
            <a:pPr>
              <a:buNone/>
            </a:pPr>
            <a:r>
              <a:rPr lang="en-US" dirty="0" smtClean="0"/>
              <a:t>	&lt;/customer&gt;</a:t>
            </a:r>
          </a:p>
          <a:p>
            <a:pPr>
              <a:buNone/>
            </a:pPr>
            <a:r>
              <a:rPr lang="en-US" dirty="0" smtClean="0"/>
              <a:t>	&lt;</a:t>
            </a:r>
            <a:r>
              <a:rPr lang="en-US" dirty="0" err="1" smtClean="0"/>
              <a:t>ord</a:t>
            </a:r>
            <a:r>
              <a:rPr lang="en-US" dirty="0" smtClean="0"/>
              <a:t> </a:t>
            </a:r>
            <a:r>
              <a:rPr lang="en-US" dirty="0" err="1" smtClean="0"/>
              <a:t>ord_by</a:t>
            </a:r>
            <a:r>
              <a:rPr lang="en-US" dirty="0" smtClean="0"/>
              <a:t>="a_234"&gt;</a:t>
            </a:r>
          </a:p>
          <a:p>
            <a:pPr>
              <a:buNone/>
            </a:pPr>
            <a:r>
              <a:rPr lang="en-US" dirty="0" smtClean="0"/>
              <a:t>		&lt;</a:t>
            </a:r>
            <a:r>
              <a:rPr lang="en-US" dirty="0" err="1" smtClean="0"/>
              <a:t>ord_date</a:t>
            </a:r>
            <a:r>
              <a:rPr lang="en-US" dirty="0" smtClean="0"/>
              <a:t>&gt;2015-10-10&lt;/</a:t>
            </a:r>
            <a:r>
              <a:rPr lang="en-US" dirty="0" err="1" smtClean="0"/>
              <a:t>ord_date</a:t>
            </a:r>
            <a:r>
              <a:rPr lang="en-US" dirty="0" smtClean="0"/>
              <a:t>&gt;</a:t>
            </a:r>
          </a:p>
          <a:p>
            <a:pPr>
              <a:buNone/>
            </a:pPr>
            <a:r>
              <a:rPr lang="en-US" dirty="0" smtClean="0"/>
              <a:t>	&lt;/</a:t>
            </a:r>
            <a:r>
              <a:rPr lang="en-US" dirty="0" err="1" smtClean="0"/>
              <a:t>ord</a:t>
            </a:r>
            <a:r>
              <a:rPr lang="en-US" dirty="0" smtClean="0"/>
              <a:t>&gt;</a:t>
            </a:r>
          </a:p>
          <a:p>
            <a:pPr>
              <a:buNone/>
            </a:pPr>
            <a:r>
              <a:rPr lang="en-US" dirty="0" smtClean="0"/>
              <a:t>&lt;/</a:t>
            </a:r>
            <a:r>
              <a:rPr lang="en-US" dirty="0" err="1" smtClean="0"/>
              <a:t>cust_data</a:t>
            </a:r>
            <a:r>
              <a:rPr lang="en-US" dirty="0" smtClean="0"/>
              <a:t>&gt;</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Referencing Attributes with Unique Values (IDREFS)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An attribute whose value is a white-space separated list of existing ID attribute values is called an </a:t>
            </a:r>
            <a:r>
              <a:rPr lang="en-US" b="1" dirty="0" smtClean="0"/>
              <a:t>IDREFS </a:t>
            </a:r>
            <a:r>
              <a:rPr lang="en-US" dirty="0" smtClean="0"/>
              <a:t>attribute (Notice that this attribute ends in an “s”).</a:t>
            </a:r>
          </a:p>
          <a:p>
            <a:r>
              <a:rPr lang="en-US" b="1" dirty="0" smtClean="0"/>
              <a:t>NOTE:</a:t>
            </a:r>
            <a:r>
              <a:rPr lang="en-US" dirty="0" smtClean="0"/>
              <a:t> IDREFS  (with an "s") defines attribute that can contain several white-space-separated values which match any existing ID attribute’s value.</a:t>
            </a:r>
          </a:p>
          <a:p>
            <a:r>
              <a:rPr lang="en-US" b="1" dirty="0" smtClean="0"/>
              <a:t>In DTD:</a:t>
            </a:r>
          </a:p>
          <a:p>
            <a:pPr>
              <a:buNone/>
            </a:pPr>
            <a:r>
              <a:rPr lang="en-US" dirty="0" smtClean="0"/>
              <a:t>&lt;!ATTLIST </a:t>
            </a:r>
            <a:r>
              <a:rPr lang="en-US" dirty="0" err="1" smtClean="0"/>
              <a:t>element_name</a:t>
            </a:r>
            <a:endParaRPr lang="en-US" dirty="0" smtClean="0"/>
          </a:p>
          <a:p>
            <a:pPr>
              <a:buNone/>
            </a:pPr>
            <a:r>
              <a:rPr lang="en-US" dirty="0" smtClean="0"/>
              <a:t>	</a:t>
            </a:r>
            <a:r>
              <a:rPr lang="en-US" dirty="0" err="1" smtClean="0"/>
              <a:t>attr_name</a:t>
            </a:r>
            <a:r>
              <a:rPr lang="en-US" dirty="0" smtClean="0"/>
              <a:t> IDREFS #REQUIRED&gt;</a:t>
            </a:r>
          </a:p>
          <a:p>
            <a:pPr>
              <a:buNone/>
            </a:pPr>
            <a:r>
              <a:rPr lang="en-US" dirty="0" smtClean="0"/>
              <a:t>OR</a:t>
            </a:r>
          </a:p>
          <a:p>
            <a:pPr>
              <a:buNone/>
            </a:pPr>
            <a:r>
              <a:rPr lang="en-US" dirty="0" smtClean="0"/>
              <a:t>&lt;!ATTLIST </a:t>
            </a:r>
            <a:r>
              <a:rPr lang="en-US" dirty="0" err="1" smtClean="0"/>
              <a:t>element_name</a:t>
            </a:r>
            <a:endParaRPr lang="en-US" dirty="0" smtClean="0"/>
          </a:p>
          <a:p>
            <a:pPr>
              <a:buNone/>
            </a:pPr>
            <a:r>
              <a:rPr lang="en-US" dirty="0" smtClean="0"/>
              <a:t>	</a:t>
            </a:r>
            <a:r>
              <a:rPr lang="en-US" dirty="0" err="1" smtClean="0"/>
              <a:t>attr_name</a:t>
            </a:r>
            <a:r>
              <a:rPr lang="en-US" dirty="0" smtClean="0"/>
              <a:t> IDREFS #IMPLIED&gt;</a:t>
            </a:r>
          </a:p>
          <a:p>
            <a:pPr>
              <a:buNone/>
            </a:pPr>
            <a:endParaRPr lang="en-US" dirty="0" smtClean="0"/>
          </a:p>
          <a:p>
            <a:r>
              <a:rPr lang="en-US" b="1" dirty="0" smtClean="0"/>
              <a:t>In XML:</a:t>
            </a:r>
          </a:p>
          <a:p>
            <a:pPr>
              <a:buNone/>
            </a:pPr>
            <a:r>
              <a:rPr lang="en-US" dirty="0" err="1" smtClean="0"/>
              <a:t>attr_name</a:t>
            </a:r>
            <a:r>
              <a:rPr lang="en-US" dirty="0" smtClean="0"/>
              <a:t>="existing_id_1 existing_id_2 existing_id_3"</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Attributes IDREFS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DTD:</a:t>
            </a:r>
          </a:p>
          <a:p>
            <a:pPr>
              <a:buNone/>
            </a:pPr>
            <a:r>
              <a:rPr lang="en-US" dirty="0" smtClean="0"/>
              <a:t>&lt;!ELEMENT </a:t>
            </a:r>
            <a:r>
              <a:rPr lang="en-US" dirty="0" err="1" smtClean="0"/>
              <a:t>cust_data</a:t>
            </a:r>
            <a:r>
              <a:rPr lang="en-US" dirty="0" smtClean="0"/>
              <a:t> (customer, </a:t>
            </a:r>
            <a:r>
              <a:rPr lang="en-US" dirty="0" err="1" smtClean="0"/>
              <a:t>ord</a:t>
            </a:r>
            <a:r>
              <a:rPr lang="en-US" dirty="0" smtClean="0"/>
              <a:t>*)+&gt;</a:t>
            </a:r>
          </a:p>
          <a:p>
            <a:pPr>
              <a:buNone/>
            </a:pPr>
            <a:r>
              <a:rPr lang="en-US" dirty="0" smtClean="0"/>
              <a:t>&lt;!ELEMENT customer (name)&gt;</a:t>
            </a:r>
          </a:p>
          <a:p>
            <a:pPr>
              <a:buNone/>
            </a:pPr>
            <a:r>
              <a:rPr lang="en-US" dirty="0" smtClean="0"/>
              <a:t>&lt;!ATTLIST customer</a:t>
            </a:r>
          </a:p>
          <a:p>
            <a:pPr>
              <a:buNone/>
            </a:pPr>
            <a:r>
              <a:rPr lang="en-US" dirty="0" smtClean="0"/>
              <a:t>	</a:t>
            </a:r>
            <a:r>
              <a:rPr lang="en-US" dirty="0" err="1" smtClean="0"/>
              <a:t>cust_id</a:t>
            </a:r>
            <a:r>
              <a:rPr lang="en-US" dirty="0" smtClean="0"/>
              <a:t> ID #REQUIRED&gt;</a:t>
            </a:r>
          </a:p>
          <a:p>
            <a:pPr>
              <a:buNone/>
            </a:pPr>
            <a:r>
              <a:rPr lang="en-US" dirty="0" smtClean="0"/>
              <a:t>&lt;!ELEMENT name (#PCDATA)&gt;</a:t>
            </a:r>
          </a:p>
          <a:p>
            <a:pPr>
              <a:buNone/>
            </a:pPr>
            <a:r>
              <a:rPr lang="en-US" dirty="0" smtClean="0"/>
              <a:t>&lt;!ELEMENT </a:t>
            </a:r>
            <a:r>
              <a:rPr lang="en-US" dirty="0" err="1" smtClean="0"/>
              <a:t>ord</a:t>
            </a:r>
            <a:r>
              <a:rPr lang="en-US" dirty="0" smtClean="0"/>
              <a:t> (</a:t>
            </a:r>
            <a:r>
              <a:rPr lang="en-US" dirty="0" err="1" smtClean="0"/>
              <a:t>ord_date</a:t>
            </a:r>
            <a:r>
              <a:rPr lang="en-US" dirty="0" smtClean="0"/>
              <a:t>)&gt;</a:t>
            </a:r>
          </a:p>
          <a:p>
            <a:pPr>
              <a:buNone/>
            </a:pPr>
            <a:r>
              <a:rPr lang="en-US" dirty="0" smtClean="0"/>
              <a:t>&lt;!ATTLIST </a:t>
            </a:r>
            <a:r>
              <a:rPr lang="en-US" dirty="0" err="1" smtClean="0"/>
              <a:t>ord</a:t>
            </a:r>
            <a:endParaRPr lang="en-US" dirty="0" smtClean="0"/>
          </a:p>
          <a:p>
            <a:pPr>
              <a:buNone/>
            </a:pPr>
            <a:r>
              <a:rPr lang="en-US" dirty="0" smtClean="0"/>
              <a:t>	</a:t>
            </a:r>
            <a:r>
              <a:rPr lang="en-US" dirty="0" err="1" smtClean="0"/>
              <a:t>ord_by</a:t>
            </a:r>
            <a:r>
              <a:rPr lang="en-US" dirty="0" smtClean="0"/>
              <a:t> IDREFS #REQUIRED&gt;</a:t>
            </a:r>
          </a:p>
          <a:p>
            <a:pPr>
              <a:buNone/>
            </a:pPr>
            <a:r>
              <a:rPr lang="en-US" dirty="0" smtClean="0"/>
              <a:t>&lt;!ELEMENT </a:t>
            </a:r>
            <a:r>
              <a:rPr lang="en-US" dirty="0" err="1" smtClean="0"/>
              <a:t>ord_date</a:t>
            </a:r>
            <a:r>
              <a:rPr lang="en-US" dirty="0" smtClean="0"/>
              <a:t> (#PCDATA)&gt;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XML Attributes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Attributes are useful to provide additional data about an element. Information contained in attributes tends to be about the content of the XML document, as opposed to being the content itself.</a:t>
            </a:r>
          </a:p>
          <a:p>
            <a:r>
              <a:rPr lang="en-US" dirty="0" smtClean="0"/>
              <a:t>Attributes are, of course, often used with empty elements where they describe information about the element. For example, they are often used to store IDs, as attributes are not the data, but information about the data.</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 Attributes IDREFS (continue…)</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XML:</a:t>
            </a:r>
            <a:r>
              <a:rPr lang="en-US" dirty="0" smtClean="0"/>
              <a:t>	</a:t>
            </a:r>
          </a:p>
          <a:p>
            <a:pPr>
              <a:buNone/>
            </a:pPr>
            <a:r>
              <a:rPr lang="en-US" dirty="0" smtClean="0"/>
              <a:t>&lt;</a:t>
            </a:r>
            <a:r>
              <a:rPr lang="en-US" dirty="0" err="1" smtClean="0"/>
              <a:t>cust_data</a:t>
            </a:r>
            <a:r>
              <a:rPr lang="en-US" dirty="0" smtClean="0"/>
              <a:t>&gt;</a:t>
            </a:r>
          </a:p>
          <a:p>
            <a:pPr>
              <a:buNone/>
            </a:pPr>
            <a:r>
              <a:rPr lang="en-US" dirty="0" smtClean="0"/>
              <a:t>	&lt;customer </a:t>
            </a:r>
            <a:r>
              <a:rPr lang="en-US" dirty="0" err="1" smtClean="0"/>
              <a:t>cust_id</a:t>
            </a:r>
            <a:r>
              <a:rPr lang="en-US" dirty="0" smtClean="0"/>
              <a:t>="a_123"&gt;</a:t>
            </a:r>
          </a:p>
          <a:p>
            <a:pPr>
              <a:buNone/>
            </a:pPr>
            <a:r>
              <a:rPr lang="en-US" dirty="0" smtClean="0"/>
              <a:t>		&lt;name&gt;Name 1&lt;/name&gt;</a:t>
            </a:r>
          </a:p>
          <a:p>
            <a:pPr>
              <a:buNone/>
            </a:pPr>
            <a:r>
              <a:rPr lang="en-US" dirty="0" smtClean="0"/>
              <a:t>	&lt;/customer&gt;</a:t>
            </a:r>
          </a:p>
          <a:p>
            <a:pPr>
              <a:buNone/>
            </a:pPr>
            <a:r>
              <a:rPr lang="en-US" dirty="0" smtClean="0"/>
              <a:t>	&lt;customer </a:t>
            </a:r>
            <a:r>
              <a:rPr lang="en-US" dirty="0" err="1" smtClean="0"/>
              <a:t>cust_id</a:t>
            </a:r>
            <a:r>
              <a:rPr lang="en-US" dirty="0" smtClean="0"/>
              <a:t>="a_234"&gt;</a:t>
            </a:r>
          </a:p>
          <a:p>
            <a:pPr>
              <a:buNone/>
            </a:pPr>
            <a:r>
              <a:rPr lang="en-US" dirty="0" smtClean="0"/>
              <a:t>		&lt;name&gt;Name 2&lt;/name&gt;</a:t>
            </a:r>
          </a:p>
          <a:p>
            <a:pPr>
              <a:buNone/>
            </a:pPr>
            <a:r>
              <a:rPr lang="en-US" dirty="0" smtClean="0"/>
              <a:t>	&lt;/customer&gt;</a:t>
            </a:r>
          </a:p>
          <a:p>
            <a:pPr>
              <a:buNone/>
            </a:pPr>
            <a:r>
              <a:rPr lang="en-US" dirty="0" smtClean="0"/>
              <a:t>	&lt;</a:t>
            </a:r>
            <a:r>
              <a:rPr lang="en-US" dirty="0" err="1" smtClean="0"/>
              <a:t>ord</a:t>
            </a:r>
            <a:r>
              <a:rPr lang="en-US" dirty="0" smtClean="0"/>
              <a:t> </a:t>
            </a:r>
            <a:r>
              <a:rPr lang="en-US" dirty="0" err="1" smtClean="0"/>
              <a:t>ord_by</a:t>
            </a:r>
            <a:r>
              <a:rPr lang="en-US" dirty="0" smtClean="0"/>
              <a:t>="a_123 a_234"&gt;</a:t>
            </a:r>
          </a:p>
          <a:p>
            <a:pPr>
              <a:buNone/>
            </a:pPr>
            <a:r>
              <a:rPr lang="en-US" dirty="0" smtClean="0"/>
              <a:t>		&lt;</a:t>
            </a:r>
            <a:r>
              <a:rPr lang="en-US" dirty="0" err="1" smtClean="0"/>
              <a:t>ord_date</a:t>
            </a:r>
            <a:r>
              <a:rPr lang="en-US" dirty="0" smtClean="0"/>
              <a:t>&gt;2015-10-10&lt;/</a:t>
            </a:r>
            <a:r>
              <a:rPr lang="en-US" dirty="0" err="1" smtClean="0"/>
              <a:t>ord_date</a:t>
            </a:r>
            <a:r>
              <a:rPr lang="en-US" dirty="0" smtClean="0"/>
              <a:t>&gt;</a:t>
            </a:r>
          </a:p>
          <a:p>
            <a:pPr>
              <a:buNone/>
            </a:pPr>
            <a:r>
              <a:rPr lang="en-US" dirty="0" smtClean="0"/>
              <a:t>	&lt;/</a:t>
            </a:r>
            <a:r>
              <a:rPr lang="en-US" dirty="0" err="1" smtClean="0"/>
              <a:t>ord</a:t>
            </a:r>
            <a:r>
              <a:rPr lang="en-US" dirty="0" smtClean="0"/>
              <a:t>&gt;</a:t>
            </a:r>
          </a:p>
          <a:p>
            <a:pPr>
              <a:buNone/>
            </a:pPr>
            <a:r>
              <a:rPr lang="en-US" dirty="0" smtClean="0"/>
              <a:t>	&lt;</a:t>
            </a:r>
            <a:r>
              <a:rPr lang="en-US" dirty="0" err="1" smtClean="0"/>
              <a:t>ord</a:t>
            </a:r>
            <a:r>
              <a:rPr lang="en-US" dirty="0" smtClean="0"/>
              <a:t> </a:t>
            </a:r>
            <a:r>
              <a:rPr lang="en-US" dirty="0" err="1" smtClean="0"/>
              <a:t>ord_by</a:t>
            </a:r>
            <a:r>
              <a:rPr lang="en-US" dirty="0" smtClean="0"/>
              <a:t>="a_123"&gt;</a:t>
            </a:r>
          </a:p>
          <a:p>
            <a:pPr>
              <a:buNone/>
            </a:pPr>
            <a:r>
              <a:rPr lang="en-US" dirty="0" smtClean="0"/>
              <a:t>		&lt;</a:t>
            </a:r>
            <a:r>
              <a:rPr lang="en-US" dirty="0" err="1" smtClean="0"/>
              <a:t>ord_date</a:t>
            </a:r>
            <a:r>
              <a:rPr lang="en-US" dirty="0" smtClean="0"/>
              <a:t>&gt;2015-10-22&lt;/</a:t>
            </a:r>
            <a:r>
              <a:rPr lang="en-US" dirty="0" err="1" smtClean="0"/>
              <a:t>ord_date</a:t>
            </a:r>
            <a:r>
              <a:rPr lang="en-US" dirty="0" smtClean="0"/>
              <a:t>&gt;</a:t>
            </a:r>
          </a:p>
          <a:p>
            <a:pPr>
              <a:buNone/>
            </a:pPr>
            <a:r>
              <a:rPr lang="en-US" dirty="0" smtClean="0"/>
              <a:t>	&lt;/</a:t>
            </a:r>
            <a:r>
              <a:rPr lang="en-US" dirty="0" err="1" smtClean="0"/>
              <a:t>ord</a:t>
            </a:r>
            <a:r>
              <a:rPr lang="en-US" dirty="0" smtClean="0"/>
              <a:t>&gt;</a:t>
            </a:r>
          </a:p>
          <a:p>
            <a:pPr>
              <a:buNone/>
            </a:pPr>
            <a:r>
              <a:rPr lang="en-US" dirty="0" smtClean="0"/>
              <a:t>&lt;/</a:t>
            </a:r>
            <a:r>
              <a:rPr lang="en-US" dirty="0" err="1" smtClean="0"/>
              <a:t>cust_data</a:t>
            </a:r>
            <a:r>
              <a:rPr lang="en-US" dirty="0" smtClean="0"/>
              <a:t>&gt;</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Restricting Attributes to Valid XML Names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DTDs do not allow for much data typing, but there is one restriction that you can apply to attributes. The </a:t>
            </a:r>
            <a:r>
              <a:rPr lang="en-US" b="1" dirty="0" smtClean="0"/>
              <a:t>value</a:t>
            </a:r>
            <a:r>
              <a:rPr lang="en-US" dirty="0" smtClean="0"/>
              <a:t> that begins with a letter or an underscore and contains only letters, numbers, underscores, hyphens and periods.</a:t>
            </a:r>
          </a:p>
          <a:p>
            <a:pPr>
              <a:buNone/>
            </a:pPr>
            <a:r>
              <a:rPr lang="en-US" dirty="0" smtClean="0"/>
              <a:t> </a:t>
            </a:r>
          </a:p>
          <a:p>
            <a:r>
              <a:rPr lang="en-US" b="1" dirty="0" smtClean="0"/>
              <a:t>NOTE:</a:t>
            </a:r>
            <a:r>
              <a:rPr lang="en-US" dirty="0" smtClean="0"/>
              <a:t> Attribute type NMTOKEN: if you want the attribute value to be a valid XML name as defined below.</a:t>
            </a:r>
          </a:p>
          <a:p>
            <a:r>
              <a:rPr lang="en-US" b="1" dirty="0" smtClean="0"/>
              <a:t>NOTE:</a:t>
            </a:r>
            <a:r>
              <a:rPr lang="en-US" dirty="0" smtClean="0"/>
              <a:t> Attribute type NMTOKENS: if you want the attribute value to be a white-space-separated list of valid XML names.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 XML name (element and attribute)</a:t>
            </a: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smtClean="0"/>
              <a:t>Element and attribute names must begin with a letter, an underscore, or a colon. (Names that begin with xml (in any combination of upper- and lowercase), are reserved and cannot be used).</a:t>
            </a:r>
          </a:p>
          <a:p>
            <a:pPr marL="514350" lvl="0" indent="-514350">
              <a:buFont typeface="+mj-lt"/>
              <a:buAutoNum type="arabicPeriod"/>
            </a:pPr>
            <a:r>
              <a:rPr lang="en-US" dirty="0" smtClean="0"/>
              <a:t>Element and attribute names may contain any number of letters, digits, underscores, and a few other punctuation characters (colon, hyphen, and period).</a:t>
            </a:r>
          </a:p>
          <a:p>
            <a:r>
              <a:rPr lang="en-US" dirty="0" smtClean="0"/>
              <a:t>NOTE: Avoid using colon, hyphen and period.</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Define Attribute Values Follow the Rules for Valid XML Names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For NMTOKEN:</a:t>
            </a:r>
          </a:p>
          <a:p>
            <a:pPr>
              <a:buNone/>
            </a:pPr>
            <a:r>
              <a:rPr lang="en-US" dirty="0" smtClean="0"/>
              <a:t>&lt;!ATTLIST </a:t>
            </a:r>
            <a:r>
              <a:rPr lang="en-US" dirty="0" err="1" smtClean="0"/>
              <a:t>element_name</a:t>
            </a:r>
            <a:r>
              <a:rPr lang="en-US" dirty="0" smtClean="0"/>
              <a:t> </a:t>
            </a:r>
          </a:p>
          <a:p>
            <a:pPr>
              <a:buNone/>
            </a:pPr>
            <a:r>
              <a:rPr lang="en-US" dirty="0" smtClean="0"/>
              <a:t>	</a:t>
            </a:r>
            <a:r>
              <a:rPr lang="en-US" dirty="0" err="1" smtClean="0"/>
              <a:t>attr_name</a:t>
            </a:r>
            <a:r>
              <a:rPr lang="en-US" dirty="0" smtClean="0"/>
              <a:t> NMTOKEN #IMPLIED&gt;</a:t>
            </a:r>
          </a:p>
          <a:p>
            <a:pPr>
              <a:buNone/>
            </a:pPr>
            <a:r>
              <a:rPr lang="en-US" dirty="0" smtClean="0"/>
              <a:t>OR</a:t>
            </a:r>
          </a:p>
          <a:p>
            <a:pPr>
              <a:buNone/>
            </a:pPr>
            <a:r>
              <a:rPr lang="en-US" dirty="0" smtClean="0"/>
              <a:t>&lt;!ATTLIST </a:t>
            </a:r>
            <a:r>
              <a:rPr lang="en-US" dirty="0" err="1" smtClean="0"/>
              <a:t>element_name</a:t>
            </a:r>
            <a:r>
              <a:rPr lang="en-US" dirty="0" smtClean="0"/>
              <a:t> </a:t>
            </a:r>
          </a:p>
          <a:p>
            <a:pPr>
              <a:buNone/>
            </a:pPr>
            <a:r>
              <a:rPr lang="en-US" dirty="0" smtClean="0"/>
              <a:t>	</a:t>
            </a:r>
            <a:r>
              <a:rPr lang="en-US" dirty="0" err="1" smtClean="0"/>
              <a:t>attr_name</a:t>
            </a:r>
            <a:r>
              <a:rPr lang="en-US" dirty="0" smtClean="0"/>
              <a:t> NMTOKEN #REQUIRED&gt;</a:t>
            </a:r>
          </a:p>
          <a:p>
            <a:pPr>
              <a:buNone/>
            </a:pPr>
            <a:r>
              <a:rPr lang="en-US" dirty="0" smtClean="0"/>
              <a:t> </a:t>
            </a:r>
          </a:p>
          <a:p>
            <a:r>
              <a:rPr lang="en-US" dirty="0" smtClean="0"/>
              <a:t>For NMTOKENS:</a:t>
            </a:r>
          </a:p>
          <a:p>
            <a:pPr>
              <a:buNone/>
            </a:pPr>
            <a:r>
              <a:rPr lang="en-US" dirty="0" smtClean="0"/>
              <a:t>&lt;!ATTLIST </a:t>
            </a:r>
            <a:r>
              <a:rPr lang="en-US" dirty="0" err="1" smtClean="0"/>
              <a:t>element_name</a:t>
            </a:r>
            <a:r>
              <a:rPr lang="en-US" dirty="0" smtClean="0"/>
              <a:t> </a:t>
            </a:r>
          </a:p>
          <a:p>
            <a:pPr>
              <a:buNone/>
            </a:pPr>
            <a:r>
              <a:rPr lang="en-US" dirty="0" smtClean="0"/>
              <a:t>	</a:t>
            </a:r>
            <a:r>
              <a:rPr lang="en-US" dirty="0" err="1" smtClean="0"/>
              <a:t>attr_name</a:t>
            </a:r>
            <a:r>
              <a:rPr lang="en-US" dirty="0" smtClean="0"/>
              <a:t> NMTOKENS #IMPLIED&gt;</a:t>
            </a:r>
          </a:p>
          <a:p>
            <a:pPr>
              <a:buNone/>
            </a:pPr>
            <a:r>
              <a:rPr lang="en-US" dirty="0" smtClean="0"/>
              <a:t>OR</a:t>
            </a:r>
          </a:p>
          <a:p>
            <a:pPr>
              <a:buNone/>
            </a:pPr>
            <a:r>
              <a:rPr lang="en-US" dirty="0" smtClean="0"/>
              <a:t>&lt;!ATTLIST </a:t>
            </a:r>
            <a:r>
              <a:rPr lang="en-US" dirty="0" err="1" smtClean="0"/>
              <a:t>element_name</a:t>
            </a:r>
            <a:r>
              <a:rPr lang="en-US" dirty="0" smtClean="0"/>
              <a:t> </a:t>
            </a:r>
          </a:p>
          <a:p>
            <a:pPr>
              <a:buNone/>
            </a:pPr>
            <a:r>
              <a:rPr lang="en-US" dirty="0" smtClean="0"/>
              <a:t>	</a:t>
            </a:r>
            <a:r>
              <a:rPr lang="en-US" dirty="0" err="1" smtClean="0"/>
              <a:t>attr_name</a:t>
            </a:r>
            <a:r>
              <a:rPr lang="en-US" dirty="0" smtClean="0"/>
              <a:t> NMTOKENS #REQUIRED&gt;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Attribute Values follow the rules for valid XML name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DTD:</a:t>
            </a:r>
            <a:endParaRPr lang="en-US" dirty="0" smtClean="0"/>
          </a:p>
          <a:p>
            <a:pPr>
              <a:buNone/>
            </a:pPr>
            <a:r>
              <a:rPr lang="en-US" dirty="0" smtClean="0"/>
              <a:t>&lt;!ELEMENT state (#PCDATA)&gt;</a:t>
            </a:r>
          </a:p>
          <a:p>
            <a:pPr>
              <a:buNone/>
            </a:pPr>
            <a:r>
              <a:rPr lang="en-US" dirty="0" smtClean="0"/>
              <a:t>&lt;!ATTLIST state</a:t>
            </a:r>
          </a:p>
          <a:p>
            <a:pPr>
              <a:buNone/>
            </a:pPr>
            <a:r>
              <a:rPr lang="en-US" dirty="0" smtClean="0"/>
              <a:t>	capital NMTOKEN #REQUIRED&gt;</a:t>
            </a:r>
          </a:p>
          <a:p>
            <a:r>
              <a:rPr lang="en-US" b="1" dirty="0" smtClean="0"/>
              <a:t>XML:</a:t>
            </a:r>
            <a:endParaRPr lang="en-US" dirty="0" smtClean="0"/>
          </a:p>
          <a:p>
            <a:pPr>
              <a:buNone/>
            </a:pPr>
            <a:r>
              <a:rPr lang="en-US" dirty="0" smtClean="0"/>
              <a:t>&lt;</a:t>
            </a:r>
            <a:r>
              <a:rPr lang="en-US" dirty="0" err="1" smtClean="0"/>
              <a:t>usa</a:t>
            </a:r>
            <a:r>
              <a:rPr lang="en-US" dirty="0" smtClean="0"/>
              <a:t>&gt;</a:t>
            </a:r>
          </a:p>
          <a:p>
            <a:pPr>
              <a:buNone/>
            </a:pPr>
            <a:r>
              <a:rPr lang="en-US" dirty="0" smtClean="0"/>
              <a:t>	&lt;state capital="</a:t>
            </a:r>
            <a:r>
              <a:rPr lang="en-US" dirty="0" err="1" smtClean="0"/>
              <a:t>sacramento</a:t>
            </a:r>
            <a:r>
              <a:rPr lang="en-US" dirty="0" smtClean="0"/>
              <a:t>"&gt;California&lt;/state&gt;</a:t>
            </a:r>
          </a:p>
          <a:p>
            <a:pPr>
              <a:buNone/>
            </a:pPr>
            <a:r>
              <a:rPr lang="en-US" dirty="0" smtClean="0"/>
              <a:t>	&lt;state capital="</a:t>
            </a:r>
            <a:r>
              <a:rPr lang="en-US" dirty="0" err="1" smtClean="0"/>
              <a:t>carson</a:t>
            </a:r>
            <a:r>
              <a:rPr lang="en-US" dirty="0" smtClean="0"/>
              <a:t> city"&gt;Nevada&lt;/state&gt;</a:t>
            </a:r>
          </a:p>
          <a:p>
            <a:pPr>
              <a:buNone/>
            </a:pPr>
            <a:r>
              <a:rPr lang="en-US" dirty="0" smtClean="0"/>
              <a:t>&lt;/</a:t>
            </a:r>
            <a:r>
              <a:rPr lang="en-US" dirty="0" err="1" smtClean="0"/>
              <a:t>usa</a:t>
            </a:r>
            <a:r>
              <a:rPr lang="en-US" dirty="0" smtClean="0"/>
              <a:t>&gt;</a:t>
            </a:r>
          </a:p>
          <a:p>
            <a:pPr>
              <a:buNone/>
            </a:pPr>
            <a:r>
              <a:rPr lang="en-US" dirty="0" smtClean="0"/>
              <a:t> </a:t>
            </a:r>
          </a:p>
          <a:p>
            <a:r>
              <a:rPr lang="en-US" b="1" dirty="0" smtClean="0"/>
              <a:t>NOTE:</a:t>
            </a:r>
            <a:r>
              <a:rPr lang="en-US" dirty="0" smtClean="0"/>
              <a:t> According to DTD, the second attribute has a space in its value (spaces are not allowed in an NMTOKEN attribute). The first attribute is valid.</a:t>
            </a:r>
          </a:p>
          <a:p>
            <a:r>
              <a:rPr lang="en-US" dirty="0" smtClean="0"/>
              <a:t>In order to use space (or any white-space), you should use attribute type NMTOKENS (with an "S").</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Entities And Notations in DTDs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Entities</a:t>
            </a:r>
            <a:r>
              <a:rPr lang="en-US" dirty="0" smtClean="0"/>
              <a:t> are just like </a:t>
            </a:r>
            <a:r>
              <a:rPr lang="en-US" dirty="0" err="1" smtClean="0"/>
              <a:t>autotext</a:t>
            </a:r>
            <a:r>
              <a:rPr lang="en-US" dirty="0" smtClean="0"/>
              <a:t> entries or shortcuts. With an entity, you define its name and the text it should expand into when referenced in your document. Then, when you type the entity reference in an XML document or DTD, it is replaced with text you defined.</a:t>
            </a:r>
          </a:p>
          <a:p>
            <a:r>
              <a:rPr lang="en-US" dirty="0" smtClean="0"/>
              <a:t>There are </a:t>
            </a:r>
            <a:r>
              <a:rPr lang="en-US" b="1" dirty="0" smtClean="0"/>
              <a:t>several </a:t>
            </a:r>
            <a:r>
              <a:rPr lang="en-US" dirty="0" smtClean="0"/>
              <a:t>types of entities, but they all work in the same way, and they are all defined through a DTD. The differences lie in where the entity can be expanded, and what kind of data it contains. </a:t>
            </a:r>
          </a:p>
          <a:p>
            <a:r>
              <a:rPr lang="en-US" b="1" dirty="0" smtClean="0"/>
              <a:t>Entities</a:t>
            </a:r>
            <a:r>
              <a:rPr lang="en-US" dirty="0" smtClean="0"/>
              <a:t> can be divided into </a:t>
            </a:r>
            <a:r>
              <a:rPr lang="en-US" b="1" dirty="0" smtClean="0"/>
              <a:t>two</a:t>
            </a:r>
            <a:r>
              <a:rPr lang="en-US" dirty="0" smtClean="0"/>
              <a:t> main types: </a:t>
            </a:r>
          </a:p>
          <a:p>
            <a:pPr marL="914400" lvl="1" indent="-514350">
              <a:buFont typeface="+mj-lt"/>
              <a:buAutoNum type="arabicPeriod"/>
            </a:pPr>
            <a:r>
              <a:rPr lang="en-US" b="1" dirty="0" smtClean="0"/>
              <a:t>General entities</a:t>
            </a:r>
            <a:r>
              <a:rPr lang="en-US" dirty="0" smtClean="0"/>
              <a:t>: can be expanded only in </a:t>
            </a:r>
            <a:r>
              <a:rPr lang="en-US" b="1" dirty="0" smtClean="0"/>
              <a:t>XML</a:t>
            </a:r>
            <a:r>
              <a:rPr lang="en-US" dirty="0" smtClean="0"/>
              <a:t> documents.</a:t>
            </a:r>
          </a:p>
          <a:p>
            <a:pPr marL="1314450" lvl="2" indent="-514350">
              <a:buFont typeface="Wingdings" pitchFamily="2" charset="2"/>
              <a:buChar char="§"/>
            </a:pPr>
            <a:r>
              <a:rPr lang="en-US" dirty="0" smtClean="0"/>
              <a:t>General entities further subdivided into </a:t>
            </a:r>
            <a:r>
              <a:rPr lang="en-US" b="1" dirty="0" smtClean="0"/>
              <a:t>internal and external, parsed or unparsed.</a:t>
            </a:r>
          </a:p>
          <a:p>
            <a:pPr marL="914400" lvl="1" indent="-514350">
              <a:buFont typeface="+mj-lt"/>
              <a:buAutoNum type="arabicPeriod"/>
            </a:pPr>
            <a:r>
              <a:rPr lang="en-US" b="1" dirty="0" smtClean="0"/>
              <a:t>Parameter entities</a:t>
            </a:r>
            <a:r>
              <a:rPr lang="en-US" dirty="0" smtClean="0"/>
              <a:t>: can be expanded only in </a:t>
            </a:r>
            <a:r>
              <a:rPr lang="en-US" b="1" dirty="0" smtClean="0"/>
              <a:t>DTD</a:t>
            </a:r>
            <a:r>
              <a:rPr lang="en-US" dirty="0" smtClean="0"/>
              <a:t>.</a:t>
            </a:r>
          </a:p>
          <a:p>
            <a:pPr marL="1314450" lvl="2" indent="-514350">
              <a:buFont typeface="Wingdings" pitchFamily="2" charset="2"/>
              <a:buChar char="§"/>
            </a:pPr>
            <a:r>
              <a:rPr lang="en-US" dirty="0" smtClean="0"/>
              <a:t>Parameter entities further subdivided into </a:t>
            </a:r>
            <a:r>
              <a:rPr lang="en-US" b="1" dirty="0" smtClean="0"/>
              <a:t>internal and external, and always parsed.</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General Entity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simplest kind of entities is defined in a DTD, and they simply represent text. Officially, they are called </a:t>
            </a:r>
            <a:r>
              <a:rPr lang="en-US" b="1" dirty="0" smtClean="0"/>
              <a:t>internal general entities </a:t>
            </a:r>
            <a:r>
              <a:rPr lang="en-US" dirty="0" smtClean="0"/>
              <a:t>(or also called shortcuts).</a:t>
            </a:r>
          </a:p>
          <a:p>
            <a:endParaRPr lang="en-US" dirty="0" smtClean="0"/>
          </a:p>
          <a:p>
            <a:r>
              <a:rPr lang="en-US" b="1" dirty="0" smtClean="0"/>
              <a:t>In the DTD</a:t>
            </a:r>
            <a:r>
              <a:rPr lang="en-US" dirty="0" smtClean="0"/>
              <a:t>:</a:t>
            </a:r>
          </a:p>
          <a:p>
            <a:pPr>
              <a:buNone/>
            </a:pPr>
            <a:r>
              <a:rPr lang="en-US" dirty="0" smtClean="0"/>
              <a:t>&lt;!ENTITY </a:t>
            </a:r>
            <a:r>
              <a:rPr lang="en-US" dirty="0" err="1" smtClean="0"/>
              <a:t>ent_name</a:t>
            </a:r>
            <a:r>
              <a:rPr lang="en-US" dirty="0" smtClean="0"/>
              <a:t> "content"&gt;</a:t>
            </a:r>
          </a:p>
          <a:p>
            <a:pPr>
              <a:buNone/>
            </a:pPr>
            <a:endParaRPr lang="en-US" dirty="0" smtClean="0"/>
          </a:p>
          <a:p>
            <a:r>
              <a:rPr lang="en-US" b="1" dirty="0" smtClean="0"/>
              <a:t>NOTE</a:t>
            </a:r>
            <a:r>
              <a:rPr lang="en-US" dirty="0" smtClean="0"/>
              <a:t>: In XML, there are </a:t>
            </a:r>
            <a:r>
              <a:rPr lang="en-US" b="1" dirty="0" smtClean="0"/>
              <a:t>five built-in general entities</a:t>
            </a:r>
            <a:r>
              <a:rPr lang="en-US" dirty="0" smtClean="0"/>
              <a:t>: &amp;amp; &amp;</a:t>
            </a:r>
            <a:r>
              <a:rPr lang="en-US" dirty="0" err="1" smtClean="0"/>
              <a:t>lt</a:t>
            </a:r>
            <a:r>
              <a:rPr lang="en-US" dirty="0" smtClean="0"/>
              <a:t>; &amp;</a:t>
            </a:r>
            <a:r>
              <a:rPr lang="en-US" dirty="0" err="1" smtClean="0"/>
              <a:t>gt</a:t>
            </a:r>
            <a:r>
              <a:rPr lang="en-US" dirty="0" smtClean="0"/>
              <a:t>; &amp;</a:t>
            </a:r>
            <a:r>
              <a:rPr lang="en-US" dirty="0" err="1" smtClean="0"/>
              <a:t>quot</a:t>
            </a:r>
            <a:r>
              <a:rPr lang="en-US" dirty="0" smtClean="0"/>
              <a:t>; &amp;</a:t>
            </a:r>
            <a:r>
              <a:rPr lang="en-US" dirty="0" err="1" smtClean="0"/>
              <a:t>apos</a:t>
            </a:r>
            <a:r>
              <a:rPr lang="en-US" dirty="0" smtClean="0"/>
              <a:t>;</a:t>
            </a:r>
          </a:p>
          <a:p>
            <a:r>
              <a:rPr lang="en-US" dirty="0" smtClean="0"/>
              <a:t>All other entities must be declared in the DTD before being used.</a:t>
            </a:r>
          </a:p>
          <a:p>
            <a:r>
              <a:rPr lang="en-US" b="1" dirty="0" smtClean="0"/>
              <a:t>See chapter 2 page 40-41.</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Using General Entities</a:t>
            </a:r>
            <a:endParaRPr lang="en-US" dirty="0"/>
          </a:p>
        </p:txBody>
      </p:sp>
      <p:sp>
        <p:nvSpPr>
          <p:cNvPr id="3" name="Content Placeholder 2"/>
          <p:cNvSpPr>
            <a:spLocks noGrp="1"/>
          </p:cNvSpPr>
          <p:nvPr>
            <p:ph idx="1"/>
          </p:nvPr>
        </p:nvSpPr>
        <p:spPr/>
        <p:txBody>
          <a:bodyPr>
            <a:normAutofit fontScale="77500" lnSpcReduction="20000"/>
          </a:bodyPr>
          <a:lstStyle/>
          <a:p>
            <a:r>
              <a:rPr lang="en-US" sz="3100" dirty="0" smtClean="0"/>
              <a:t>Once you have defined an entity in your DTD, you can use it in any XML document that references that DTD.</a:t>
            </a:r>
          </a:p>
          <a:p>
            <a:r>
              <a:rPr lang="en-US" sz="3100" dirty="0" smtClean="0"/>
              <a:t>To use general entities:</a:t>
            </a:r>
          </a:p>
          <a:p>
            <a:pPr marL="914400" lvl="1" indent="-514350">
              <a:buFont typeface="+mj-lt"/>
              <a:buAutoNum type="arabicPeriod"/>
            </a:pPr>
            <a:r>
              <a:rPr lang="en-US" sz="3100" dirty="0" smtClean="0"/>
              <a:t>In XML document, type </a:t>
            </a:r>
            <a:r>
              <a:rPr lang="en-US" sz="3100" b="1" dirty="0" smtClean="0"/>
              <a:t>&amp; </a:t>
            </a:r>
            <a:r>
              <a:rPr lang="en-US" sz="3100" dirty="0" smtClean="0"/>
              <a:t>(an ampersand).</a:t>
            </a:r>
          </a:p>
          <a:p>
            <a:pPr marL="914400" lvl="1" indent="-514350">
              <a:buFont typeface="+mj-lt"/>
              <a:buAutoNum type="arabicPeriod"/>
            </a:pPr>
            <a:r>
              <a:rPr lang="en-US" sz="3100" dirty="0" smtClean="0"/>
              <a:t>Then, type </a:t>
            </a:r>
            <a:r>
              <a:rPr lang="en-US" sz="3100" b="1" dirty="0" err="1" smtClean="0"/>
              <a:t>ent_name</a:t>
            </a:r>
            <a:r>
              <a:rPr lang="en-US" sz="3100" dirty="0" smtClean="0"/>
              <a:t>, where </a:t>
            </a:r>
            <a:r>
              <a:rPr lang="en-US" sz="3100" dirty="0" err="1" smtClean="0"/>
              <a:t>ent_name</a:t>
            </a:r>
            <a:r>
              <a:rPr lang="en-US" sz="3100" dirty="0" smtClean="0"/>
              <a:t> identifies the name of your entity.</a:t>
            </a:r>
          </a:p>
          <a:p>
            <a:pPr marL="914400" lvl="1" indent="-514350">
              <a:buFont typeface="+mj-lt"/>
              <a:buAutoNum type="arabicPeriod"/>
            </a:pPr>
            <a:r>
              <a:rPr lang="en-US" sz="3100" dirty="0" smtClean="0"/>
              <a:t>Finally, type </a:t>
            </a:r>
            <a:r>
              <a:rPr lang="en-US" sz="3100" b="1" dirty="0" smtClean="0"/>
              <a:t>;</a:t>
            </a:r>
            <a:r>
              <a:rPr lang="en-US" sz="3100" dirty="0" smtClean="0"/>
              <a:t> (a semicolon).</a:t>
            </a:r>
          </a:p>
          <a:p>
            <a:pPr>
              <a:buNone/>
            </a:pPr>
            <a:r>
              <a:rPr lang="en-US" sz="3100" dirty="0" smtClean="0"/>
              <a:t> </a:t>
            </a:r>
          </a:p>
          <a:p>
            <a:r>
              <a:rPr lang="en-US" sz="3100" b="1" dirty="0" smtClean="0"/>
              <a:t>In XML</a:t>
            </a:r>
            <a:r>
              <a:rPr lang="en-US" sz="3100" dirty="0" smtClean="0"/>
              <a:t>:</a:t>
            </a:r>
          </a:p>
          <a:p>
            <a:pPr>
              <a:buNone/>
            </a:pPr>
            <a:r>
              <a:rPr lang="en-US" sz="3100" dirty="0" smtClean="0"/>
              <a:t>&lt;</a:t>
            </a:r>
            <a:r>
              <a:rPr lang="en-US" sz="3100" dirty="0" err="1" smtClean="0"/>
              <a:t>element_name</a:t>
            </a:r>
            <a:r>
              <a:rPr lang="en-US" sz="3100" dirty="0" smtClean="0"/>
              <a:t>&gt;Data </a:t>
            </a:r>
            <a:r>
              <a:rPr lang="en-US" sz="3100" dirty="0" err="1" smtClean="0"/>
              <a:t>data</a:t>
            </a:r>
            <a:r>
              <a:rPr lang="en-US" sz="3100" dirty="0" smtClean="0"/>
              <a:t> more data. Start general entity </a:t>
            </a:r>
            <a:r>
              <a:rPr lang="en-US" sz="3100" b="1" dirty="0" smtClean="0"/>
              <a:t>&amp;</a:t>
            </a:r>
            <a:r>
              <a:rPr lang="en-US" sz="3100" b="1" dirty="0" err="1" smtClean="0"/>
              <a:t>ent_name</a:t>
            </a:r>
            <a:r>
              <a:rPr lang="en-US" sz="3100" b="1" dirty="0" smtClean="0"/>
              <a:t>;</a:t>
            </a:r>
            <a:r>
              <a:rPr lang="en-US" sz="3100" dirty="0" smtClean="0"/>
              <a:t> End of entity.</a:t>
            </a:r>
          </a:p>
          <a:p>
            <a:pPr>
              <a:buNone/>
            </a:pPr>
            <a:r>
              <a:rPr lang="en-US" sz="3100" dirty="0" smtClean="0"/>
              <a:t>&lt;/</a:t>
            </a:r>
            <a:r>
              <a:rPr lang="en-US" sz="3100" dirty="0" err="1" smtClean="0"/>
              <a:t>element_name</a:t>
            </a:r>
            <a:r>
              <a:rPr lang="en-US" sz="3100" dirty="0" smtClean="0"/>
              <a:t>&gt;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General Entity Sample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&lt;?xml version="1.0" encoding="UTF-8" standalone="yes"?&gt;</a:t>
            </a:r>
          </a:p>
          <a:p>
            <a:pPr>
              <a:buNone/>
            </a:pPr>
            <a:r>
              <a:rPr lang="en-US" dirty="0" smtClean="0"/>
              <a:t>&lt;!DOCTYPE customer</a:t>
            </a:r>
          </a:p>
          <a:p>
            <a:pPr>
              <a:buNone/>
            </a:pPr>
            <a:r>
              <a:rPr lang="en-US" dirty="0" smtClean="0"/>
              <a:t>[</a:t>
            </a:r>
          </a:p>
          <a:p>
            <a:pPr>
              <a:buNone/>
            </a:pPr>
            <a:r>
              <a:rPr lang="en-US" dirty="0" smtClean="0"/>
              <a:t>	&lt;!ELEMENT customer (name, phone, email)&gt;</a:t>
            </a:r>
          </a:p>
          <a:p>
            <a:pPr>
              <a:buNone/>
            </a:pPr>
            <a:r>
              <a:rPr lang="en-US" dirty="0" smtClean="0"/>
              <a:t>	&lt;!ELEMENT name (#PCDATA)&gt;</a:t>
            </a:r>
          </a:p>
          <a:p>
            <a:pPr>
              <a:buNone/>
            </a:pPr>
            <a:r>
              <a:rPr lang="en-US" dirty="0" smtClean="0"/>
              <a:t>	&lt;!ELEMENT phone (#PCDATA)&gt;</a:t>
            </a:r>
          </a:p>
          <a:p>
            <a:pPr>
              <a:buNone/>
            </a:pPr>
            <a:r>
              <a:rPr lang="en-US" dirty="0" smtClean="0"/>
              <a:t>	&lt;!ELEMENT email (#PCDATA)&gt;</a:t>
            </a:r>
          </a:p>
          <a:p>
            <a:pPr>
              <a:buNone/>
            </a:pPr>
            <a:r>
              <a:rPr lang="en-US" dirty="0" smtClean="0"/>
              <a:t> </a:t>
            </a:r>
          </a:p>
          <a:p>
            <a:pPr>
              <a:buNone/>
            </a:pPr>
            <a:r>
              <a:rPr lang="en-US" dirty="0" smtClean="0"/>
              <a:t>	&lt;!ENTITY weekend "Friday Saturday Sunday"&gt;</a:t>
            </a:r>
          </a:p>
          <a:p>
            <a:pPr>
              <a:buNone/>
            </a:pPr>
            <a:r>
              <a:rPr lang="en-US" dirty="0" smtClean="0"/>
              <a:t> </a:t>
            </a:r>
          </a:p>
          <a:p>
            <a:pPr>
              <a:buNone/>
            </a:pPr>
            <a:r>
              <a:rPr lang="en-US" dirty="0" smtClean="0"/>
              <a:t>]&gt;</a:t>
            </a:r>
          </a:p>
          <a:p>
            <a:pPr>
              <a:buNone/>
            </a:pPr>
            <a:r>
              <a:rPr lang="en-US" dirty="0" smtClean="0"/>
              <a:t>&lt;customer&gt;</a:t>
            </a:r>
          </a:p>
          <a:p>
            <a:pPr>
              <a:buNone/>
            </a:pPr>
            <a:r>
              <a:rPr lang="en-US" dirty="0" smtClean="0"/>
              <a:t>	&lt;name&gt;&amp;</a:t>
            </a:r>
            <a:r>
              <a:rPr lang="en-US" dirty="0" err="1" smtClean="0"/>
              <a:t>quot;John&amp;apos;s</a:t>
            </a:r>
            <a:r>
              <a:rPr lang="en-US" dirty="0" smtClean="0"/>
              <a:t> </a:t>
            </a:r>
            <a:r>
              <a:rPr lang="en-US" dirty="0" err="1" smtClean="0"/>
              <a:t>Smith&amp;quot</a:t>
            </a:r>
            <a:r>
              <a:rPr lang="en-US" dirty="0" smtClean="0"/>
              <a:t>; &amp;amp; &amp;weekend;&lt;/name&gt;</a:t>
            </a:r>
          </a:p>
          <a:p>
            <a:pPr>
              <a:buNone/>
            </a:pPr>
            <a:r>
              <a:rPr lang="en-US" dirty="0" smtClean="0"/>
              <a:t>	&lt;phone&gt;&amp;lt;415&amp;gt; 123-4567&lt;/phone&gt;</a:t>
            </a:r>
          </a:p>
          <a:p>
            <a:pPr>
              <a:buNone/>
            </a:pPr>
            <a:r>
              <a:rPr lang="en-US" dirty="0" smtClean="0"/>
              <a:t>	&lt;email&gt;jsmith@abc.com&lt;/email&gt;</a:t>
            </a:r>
          </a:p>
          <a:p>
            <a:pPr>
              <a:buNone/>
            </a:pPr>
            <a:r>
              <a:rPr lang="en-US" dirty="0" smtClean="0"/>
              <a:t>&lt;/customer&gt;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an External General Entity</a:t>
            </a:r>
            <a:endParaRPr lang="en-US" dirty="0"/>
          </a:p>
        </p:txBody>
      </p:sp>
      <p:sp>
        <p:nvSpPr>
          <p:cNvPr id="3" name="Content Placeholder 2"/>
          <p:cNvSpPr>
            <a:spLocks noGrp="1"/>
          </p:cNvSpPr>
          <p:nvPr>
            <p:ph idx="1"/>
          </p:nvPr>
        </p:nvSpPr>
        <p:spPr/>
        <p:txBody>
          <a:bodyPr>
            <a:normAutofit fontScale="25000" lnSpcReduction="20000"/>
          </a:bodyPr>
          <a:lstStyle/>
          <a:p>
            <a:r>
              <a:rPr lang="en-US" sz="8000" dirty="0" smtClean="0"/>
              <a:t>If you have a large entity, or one that could be reused in multiple DTD documents, it is often more convenient to save it in a separate, external document.</a:t>
            </a:r>
          </a:p>
          <a:p>
            <a:r>
              <a:rPr lang="en-US" sz="8000" b="1" dirty="0" smtClean="0"/>
              <a:t>To create an external general entity:</a:t>
            </a:r>
            <a:endParaRPr lang="en-US" sz="8000" dirty="0" smtClean="0"/>
          </a:p>
          <a:p>
            <a:pPr lvl="1">
              <a:buFont typeface="Wingdings" pitchFamily="2" charset="2"/>
              <a:buChar char="§"/>
            </a:pPr>
            <a:r>
              <a:rPr lang="en-US" sz="8000" dirty="0" smtClean="0"/>
              <a:t>Create the content for the entity in an external file. Save the file as text-only using an extension of .</a:t>
            </a:r>
            <a:r>
              <a:rPr lang="en-US" sz="8000" dirty="0" err="1" smtClean="0"/>
              <a:t>ent</a:t>
            </a:r>
            <a:r>
              <a:rPr lang="en-US" sz="8000" dirty="0" smtClean="0"/>
              <a:t>.</a:t>
            </a:r>
          </a:p>
          <a:p>
            <a:pPr>
              <a:buNone/>
            </a:pPr>
            <a:r>
              <a:rPr lang="en-US" sz="8000" dirty="0" smtClean="0"/>
              <a:t>	ext_gen_ent_file.ent</a:t>
            </a:r>
          </a:p>
          <a:p>
            <a:pPr>
              <a:buNone/>
            </a:pPr>
            <a:r>
              <a:rPr lang="en-US" sz="8000" dirty="0" smtClean="0"/>
              <a:t> </a:t>
            </a:r>
          </a:p>
          <a:p>
            <a:r>
              <a:rPr lang="en-US" sz="8000" b="1" dirty="0" smtClean="0"/>
              <a:t>To define an external general entity:</a:t>
            </a:r>
            <a:endParaRPr lang="en-US" sz="8000" dirty="0" smtClean="0"/>
          </a:p>
          <a:p>
            <a:r>
              <a:rPr lang="en-US" sz="8000" b="1" dirty="0" smtClean="0"/>
              <a:t>In DTD:</a:t>
            </a:r>
            <a:endParaRPr lang="en-US" sz="8000" dirty="0" smtClean="0"/>
          </a:p>
          <a:p>
            <a:pPr>
              <a:buNone/>
            </a:pPr>
            <a:r>
              <a:rPr lang="en-US" sz="8000" dirty="0" smtClean="0"/>
              <a:t>	&lt;!ENTITY </a:t>
            </a:r>
            <a:r>
              <a:rPr lang="en-US" sz="8000" dirty="0" err="1" smtClean="0"/>
              <a:t>ent_name</a:t>
            </a:r>
            <a:r>
              <a:rPr lang="en-US" sz="8000" dirty="0" smtClean="0"/>
              <a:t> SYSTEM "</a:t>
            </a:r>
            <a:r>
              <a:rPr lang="en-US" sz="8000" dirty="0" err="1" smtClean="0"/>
              <a:t>entity_uri</a:t>
            </a:r>
            <a:r>
              <a:rPr lang="en-US" sz="8000" dirty="0" smtClean="0"/>
              <a:t>"&gt;</a:t>
            </a:r>
          </a:p>
          <a:p>
            <a:pPr>
              <a:buNone/>
            </a:pPr>
            <a:endParaRPr lang="en-US" sz="8000" dirty="0" smtClean="0"/>
          </a:p>
          <a:p>
            <a:r>
              <a:rPr lang="en-US" sz="8000" b="1" dirty="0" smtClean="0"/>
              <a:t>NOTE:</a:t>
            </a:r>
            <a:r>
              <a:rPr lang="en-US" sz="8000" dirty="0" smtClean="0"/>
              <a:t> Where </a:t>
            </a:r>
            <a:r>
              <a:rPr lang="en-US" sz="8000" dirty="0" err="1" smtClean="0"/>
              <a:t>ent_name</a:t>
            </a:r>
            <a:r>
              <a:rPr lang="en-US" sz="8000" dirty="0" smtClean="0"/>
              <a:t> specifies the name of the external entity; the name you will refer to when using the entity in your XML document.</a:t>
            </a:r>
          </a:p>
          <a:p>
            <a:r>
              <a:rPr lang="en-US" sz="8000" b="1" dirty="0" smtClean="0"/>
              <a:t>NOTE:</a:t>
            </a:r>
            <a:r>
              <a:rPr lang="en-US" sz="8000" dirty="0" smtClean="0"/>
              <a:t> Where </a:t>
            </a:r>
            <a:r>
              <a:rPr lang="en-US" sz="8000" dirty="0" err="1" smtClean="0"/>
              <a:t>entity_uri</a:t>
            </a:r>
            <a:r>
              <a:rPr lang="en-US" sz="8000" dirty="0" smtClean="0"/>
              <a:t> is the location of the file containing the entity content.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Attributes</a:t>
            </a:r>
            <a:endParaRPr lang="en-US" dirty="0"/>
          </a:p>
        </p:txBody>
      </p:sp>
      <p:sp>
        <p:nvSpPr>
          <p:cNvPr id="3" name="Content Placeholder 2"/>
          <p:cNvSpPr>
            <a:spLocks noGrp="1"/>
          </p:cNvSpPr>
          <p:nvPr>
            <p:ph idx="1"/>
          </p:nvPr>
        </p:nvSpPr>
        <p:spPr/>
        <p:txBody>
          <a:bodyPr>
            <a:normAutofit fontScale="25000" lnSpcReduction="20000"/>
          </a:bodyPr>
          <a:lstStyle/>
          <a:p>
            <a:r>
              <a:rPr lang="en-US" sz="8000" dirty="0" smtClean="0"/>
              <a:t>An attribute may not appear in a valid XML document unless it has been declared in the DTD. An attribute definition consists of </a:t>
            </a:r>
            <a:r>
              <a:rPr lang="en-US" sz="8000" b="1" dirty="0" smtClean="0"/>
              <a:t>four</a:t>
            </a:r>
            <a:r>
              <a:rPr lang="en-US" sz="8000" dirty="0" smtClean="0"/>
              <a:t> parts: element name, attribute name, attribute type, and an optional status.</a:t>
            </a:r>
          </a:p>
          <a:p>
            <a:pPr>
              <a:buNone/>
            </a:pPr>
            <a:endParaRPr lang="en-US" sz="8000" dirty="0" smtClean="0"/>
          </a:p>
          <a:p>
            <a:pPr>
              <a:buNone/>
            </a:pPr>
            <a:r>
              <a:rPr lang="en-US" sz="8000" dirty="0" smtClean="0"/>
              <a:t>	</a:t>
            </a:r>
            <a:r>
              <a:rPr lang="en-US" sz="8000" b="1" dirty="0" smtClean="0"/>
              <a:t>&lt;!ATTLIST </a:t>
            </a:r>
            <a:r>
              <a:rPr lang="en-US" sz="8000" b="1" dirty="0" err="1" smtClean="0"/>
              <a:t>element_name</a:t>
            </a:r>
            <a:r>
              <a:rPr lang="en-US" sz="8000" b="1" dirty="0" smtClean="0"/>
              <a:t> </a:t>
            </a:r>
            <a:r>
              <a:rPr lang="en-US" sz="8000" b="1" dirty="0" err="1" smtClean="0"/>
              <a:t>attribute_name</a:t>
            </a:r>
            <a:r>
              <a:rPr lang="en-US" sz="8000" b="1" dirty="0" smtClean="0"/>
              <a:t> </a:t>
            </a:r>
            <a:r>
              <a:rPr lang="en-US" sz="8000" b="1" dirty="0" err="1" smtClean="0"/>
              <a:t>attribute_type</a:t>
            </a:r>
            <a:r>
              <a:rPr lang="en-US" sz="8000" b="1" smtClean="0"/>
              <a:t> optional_status</a:t>
            </a:r>
            <a:r>
              <a:rPr lang="en-US" sz="8000" b="1" dirty="0" smtClean="0"/>
              <a:t>&gt;</a:t>
            </a:r>
          </a:p>
          <a:p>
            <a:pPr>
              <a:buNone/>
            </a:pPr>
            <a:endParaRPr lang="en-US" sz="8000" dirty="0" smtClean="0"/>
          </a:p>
          <a:p>
            <a:pPr>
              <a:buNone/>
            </a:pPr>
            <a:r>
              <a:rPr lang="en-US" sz="8000" dirty="0" smtClean="0"/>
              <a:t>	&lt;!ATTLIST </a:t>
            </a:r>
            <a:r>
              <a:rPr lang="en-US" sz="8000" dirty="0" err="1" smtClean="0"/>
              <a:t>tag_name</a:t>
            </a:r>
            <a:r>
              <a:rPr lang="en-US" sz="8000" dirty="0" smtClean="0"/>
              <a:t> </a:t>
            </a:r>
            <a:r>
              <a:rPr lang="en-US" sz="8000" dirty="0" err="1" smtClean="0"/>
              <a:t>attr_name</a:t>
            </a:r>
            <a:r>
              <a:rPr lang="en-US" sz="8000" dirty="0" smtClean="0"/>
              <a:t> CDATA #IMPLIED&gt;</a:t>
            </a:r>
          </a:p>
          <a:p>
            <a:pPr>
              <a:buNone/>
            </a:pPr>
            <a:r>
              <a:rPr lang="en-US" sz="8000" dirty="0" smtClean="0"/>
              <a:t>or</a:t>
            </a:r>
          </a:p>
          <a:p>
            <a:pPr>
              <a:buNone/>
            </a:pPr>
            <a:r>
              <a:rPr lang="en-US" sz="8000" dirty="0" smtClean="0"/>
              <a:t>	&lt;!ATTLIST </a:t>
            </a:r>
            <a:r>
              <a:rPr lang="en-US" sz="8000" dirty="0" err="1" smtClean="0"/>
              <a:t>tag_name</a:t>
            </a:r>
            <a:r>
              <a:rPr lang="en-US" sz="8000" dirty="0" smtClean="0"/>
              <a:t> </a:t>
            </a:r>
            <a:r>
              <a:rPr lang="en-US" sz="8000" dirty="0" err="1" smtClean="0"/>
              <a:t>attr_name</a:t>
            </a:r>
            <a:r>
              <a:rPr lang="en-US" sz="8000" dirty="0" smtClean="0"/>
              <a:t> CDATA #REQUIRED&gt;</a:t>
            </a:r>
          </a:p>
          <a:p>
            <a:pPr>
              <a:buNone/>
            </a:pPr>
            <a:endParaRPr lang="en-US" sz="8000" dirty="0" smtClean="0"/>
          </a:p>
          <a:p>
            <a:r>
              <a:rPr lang="en-US" sz="8000" b="1" dirty="0" smtClean="0"/>
              <a:t>NOTE</a:t>
            </a:r>
            <a:r>
              <a:rPr lang="en-US" sz="8000" dirty="0" smtClean="0"/>
              <a:t>: CDATA indicates that the attribute type as text. And, unlike element content text (#PCDATA), CDATA, or </a:t>
            </a:r>
            <a:r>
              <a:rPr lang="en-US" sz="8000" b="1" dirty="0" smtClean="0"/>
              <a:t>character data</a:t>
            </a:r>
            <a:r>
              <a:rPr lang="en-US" sz="8000" dirty="0" smtClean="0"/>
              <a:t>, will not be parsed by the processor.</a:t>
            </a:r>
          </a:p>
          <a:p>
            <a:r>
              <a:rPr lang="en-US" sz="8000" b="1" dirty="0" smtClean="0"/>
              <a:t>NOTE</a:t>
            </a:r>
            <a:r>
              <a:rPr lang="en-US" sz="8000" dirty="0" smtClean="0"/>
              <a:t>: for the attribute’s optional status - #IMPLIED or #REQUIRED,  </a:t>
            </a:r>
            <a:r>
              <a:rPr lang="en-US" sz="8000" b="1" dirty="0" smtClean="0"/>
              <a:t>#IMPLIED </a:t>
            </a:r>
            <a:r>
              <a:rPr lang="en-US" sz="8000" dirty="0" smtClean="0"/>
              <a:t>indicates that the attribute may be </a:t>
            </a:r>
            <a:r>
              <a:rPr lang="en-US" sz="8000" b="1" dirty="0" smtClean="0"/>
              <a:t>omitted</a:t>
            </a:r>
            <a:r>
              <a:rPr lang="en-US" sz="8000" dirty="0" smtClean="0"/>
              <a:t>. </a:t>
            </a:r>
            <a:r>
              <a:rPr lang="en-US" sz="8000" b="1" dirty="0" smtClean="0"/>
              <a:t>#REQUIRED </a:t>
            </a:r>
            <a:r>
              <a:rPr lang="en-US" sz="8000" dirty="0" smtClean="0"/>
              <a:t>indicates that the attribute </a:t>
            </a:r>
            <a:r>
              <a:rPr lang="en-US" sz="8000" b="1" dirty="0" smtClean="0"/>
              <a:t>must contain a value</a:t>
            </a:r>
            <a:r>
              <a:rPr lang="en-US" sz="8000" dirty="0" smtClean="0"/>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External General Entities</a:t>
            </a:r>
            <a:endParaRPr lang="en-US" dirty="0"/>
          </a:p>
        </p:txBody>
      </p:sp>
      <p:sp>
        <p:nvSpPr>
          <p:cNvPr id="3" name="Content Placeholder 2"/>
          <p:cNvSpPr>
            <a:spLocks noGrp="1"/>
          </p:cNvSpPr>
          <p:nvPr>
            <p:ph idx="1"/>
          </p:nvPr>
        </p:nvSpPr>
        <p:spPr/>
        <p:txBody>
          <a:bodyPr>
            <a:normAutofit fontScale="40000" lnSpcReduction="20000"/>
          </a:bodyPr>
          <a:lstStyle/>
          <a:p>
            <a:r>
              <a:rPr lang="en-US" sz="4500" dirty="0" smtClean="0"/>
              <a:t>Once created, you can use your entity, share your entity with others, and borrow entities from others (provided they have created external general entities too).</a:t>
            </a:r>
          </a:p>
          <a:p>
            <a:r>
              <a:rPr lang="en-US" sz="4500" b="1" dirty="0" smtClean="0"/>
              <a:t>To use external general entities:</a:t>
            </a:r>
            <a:endParaRPr lang="en-US" sz="4500" dirty="0" smtClean="0"/>
          </a:p>
          <a:p>
            <a:pPr lvl="1">
              <a:buFont typeface="Wingdings" pitchFamily="2" charset="2"/>
              <a:buChar char="§"/>
            </a:pPr>
            <a:r>
              <a:rPr lang="en-US" sz="4100" dirty="0" smtClean="0"/>
              <a:t>In the XML document that will refer to the DTD, add </a:t>
            </a:r>
            <a:r>
              <a:rPr lang="en-US" sz="4100" b="1" dirty="0" smtClean="0"/>
              <a:t>standalone="no" </a:t>
            </a:r>
            <a:r>
              <a:rPr lang="en-US" sz="4100" dirty="0" smtClean="0"/>
              <a:t>to the initial XML declaration. This tells the XML parser that the document will rely on an external file; in this case, the one that contains the entity definition.</a:t>
            </a:r>
          </a:p>
          <a:p>
            <a:pPr>
              <a:buNone/>
            </a:pPr>
            <a:r>
              <a:rPr lang="en-US" sz="4500" dirty="0" smtClean="0"/>
              <a:t> </a:t>
            </a:r>
          </a:p>
          <a:p>
            <a:pPr>
              <a:buNone/>
            </a:pPr>
            <a:r>
              <a:rPr lang="en-US" sz="4500" dirty="0" smtClean="0"/>
              <a:t>	&lt;?xml version="1.0" encoding="UTF-8" standalone="no"?&gt;</a:t>
            </a:r>
          </a:p>
          <a:p>
            <a:pPr>
              <a:buNone/>
            </a:pPr>
            <a:r>
              <a:rPr lang="en-US" sz="4500" dirty="0" smtClean="0"/>
              <a:t> </a:t>
            </a:r>
          </a:p>
          <a:p>
            <a:pPr lvl="1">
              <a:buFont typeface="Wingdings" pitchFamily="2" charset="2"/>
              <a:buChar char="§"/>
            </a:pPr>
            <a:r>
              <a:rPr lang="en-US" sz="4100" dirty="0" smtClean="0"/>
              <a:t>Then, in the XML document, you should type </a:t>
            </a:r>
            <a:r>
              <a:rPr lang="en-US" sz="4100" b="1" dirty="0" smtClean="0"/>
              <a:t>&amp; </a:t>
            </a:r>
            <a:r>
              <a:rPr lang="en-US" sz="4100" dirty="0" smtClean="0"/>
              <a:t>(an ampersand). Then, you should type </a:t>
            </a:r>
            <a:r>
              <a:rPr lang="en-US" sz="4100" b="1" dirty="0" err="1" smtClean="0"/>
              <a:t>ent_name</a:t>
            </a:r>
            <a:r>
              <a:rPr lang="en-US" sz="4100" dirty="0" smtClean="0"/>
              <a:t>, where </a:t>
            </a:r>
            <a:r>
              <a:rPr lang="en-US" sz="4100" dirty="0" err="1" smtClean="0"/>
              <a:t>ent_name</a:t>
            </a:r>
            <a:r>
              <a:rPr lang="en-US" sz="4100" dirty="0" smtClean="0"/>
              <a:t> identifies the name of your entity. Finally, you should type </a:t>
            </a:r>
            <a:r>
              <a:rPr lang="en-US" sz="4100" b="1" dirty="0" smtClean="0"/>
              <a:t>; </a:t>
            </a:r>
            <a:r>
              <a:rPr lang="en-US" sz="4100" dirty="0" smtClean="0"/>
              <a:t>(a semicolon).</a:t>
            </a:r>
          </a:p>
          <a:p>
            <a:pPr>
              <a:buNone/>
            </a:pPr>
            <a:r>
              <a:rPr lang="en-US" sz="4500" dirty="0" smtClean="0"/>
              <a:t> </a:t>
            </a:r>
          </a:p>
          <a:p>
            <a:pPr>
              <a:buNone/>
            </a:pPr>
            <a:r>
              <a:rPr lang="en-US" sz="4500" dirty="0" smtClean="0"/>
              <a:t>&lt;</a:t>
            </a:r>
            <a:r>
              <a:rPr lang="en-US" sz="4500" dirty="0" err="1" smtClean="0"/>
              <a:t>element_name</a:t>
            </a:r>
            <a:r>
              <a:rPr lang="en-US" sz="4500" dirty="0" smtClean="0"/>
              <a:t>&gt;Data </a:t>
            </a:r>
            <a:r>
              <a:rPr lang="en-US" sz="4500" dirty="0" err="1" smtClean="0"/>
              <a:t>data</a:t>
            </a:r>
            <a:r>
              <a:rPr lang="en-US" sz="4500" dirty="0" smtClean="0"/>
              <a:t> more data. Start general entity </a:t>
            </a:r>
            <a:r>
              <a:rPr lang="en-US" sz="4500" b="1" dirty="0" smtClean="0"/>
              <a:t>&amp;</a:t>
            </a:r>
            <a:r>
              <a:rPr lang="en-US" sz="4500" b="1" dirty="0" err="1" smtClean="0"/>
              <a:t>ent_name</a:t>
            </a:r>
            <a:r>
              <a:rPr lang="en-US" sz="4500" b="1" dirty="0" smtClean="0"/>
              <a:t>;</a:t>
            </a:r>
            <a:r>
              <a:rPr lang="en-US" sz="4500" dirty="0" smtClean="0"/>
              <a:t> End of entity.</a:t>
            </a:r>
          </a:p>
          <a:p>
            <a:pPr>
              <a:buNone/>
            </a:pPr>
            <a:r>
              <a:rPr lang="en-US" sz="4500" dirty="0" smtClean="0"/>
              <a:t>&lt;/</a:t>
            </a:r>
            <a:r>
              <a:rPr lang="en-US" sz="4500" dirty="0" err="1" smtClean="0"/>
              <a:t>element_name</a:t>
            </a:r>
            <a:r>
              <a:rPr lang="en-US" sz="4500" dirty="0" smtClean="0"/>
              <a:t>&gt;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General Entity Sample</a:t>
            </a:r>
            <a:endParaRPr lang="en-US" dirty="0"/>
          </a:p>
        </p:txBody>
      </p:sp>
      <p:sp>
        <p:nvSpPr>
          <p:cNvPr id="3" name="Content Placeholder 2"/>
          <p:cNvSpPr>
            <a:spLocks noGrp="1"/>
          </p:cNvSpPr>
          <p:nvPr>
            <p:ph idx="1"/>
          </p:nvPr>
        </p:nvSpPr>
        <p:spPr/>
        <p:txBody>
          <a:bodyPr>
            <a:normAutofit fontScale="92500" lnSpcReduction="10000"/>
          </a:bodyPr>
          <a:lstStyle/>
          <a:p>
            <a:r>
              <a:rPr lang="en-US" sz="4800" b="1" dirty="0" smtClean="0"/>
              <a:t>External Entity File (addtl.ent):</a:t>
            </a:r>
            <a:endParaRPr lang="en-US" sz="4800" dirty="0" smtClean="0"/>
          </a:p>
          <a:p>
            <a:pPr>
              <a:buNone/>
            </a:pPr>
            <a:r>
              <a:rPr lang="en-US" sz="4800" dirty="0" smtClean="0"/>
              <a:t>&lt;addendum&gt;</a:t>
            </a:r>
          </a:p>
          <a:p>
            <a:pPr>
              <a:buNone/>
            </a:pPr>
            <a:r>
              <a:rPr lang="en-US" sz="4800" dirty="0" smtClean="0"/>
              <a:t>Data, more data.</a:t>
            </a:r>
          </a:p>
          <a:p>
            <a:pPr>
              <a:buNone/>
            </a:pPr>
            <a:r>
              <a:rPr lang="en-US" sz="4800" dirty="0" smtClean="0"/>
              <a:t>more </a:t>
            </a:r>
            <a:r>
              <a:rPr lang="en-US" sz="4800" dirty="0" err="1" smtClean="0"/>
              <a:t>more</a:t>
            </a:r>
            <a:r>
              <a:rPr lang="en-US" sz="4800" dirty="0" smtClean="0"/>
              <a:t> data, &amp;weekend;, More </a:t>
            </a:r>
            <a:r>
              <a:rPr lang="en-US" sz="4800" dirty="0" err="1" smtClean="0"/>
              <a:t>more</a:t>
            </a:r>
            <a:r>
              <a:rPr lang="en-US" sz="4800" dirty="0" smtClean="0"/>
              <a:t> more data</a:t>
            </a:r>
          </a:p>
          <a:p>
            <a:pPr>
              <a:buNone/>
            </a:pPr>
            <a:r>
              <a:rPr lang="en-US" sz="4800" dirty="0" smtClean="0"/>
              <a:t>&lt;/addendum&gt;</a:t>
            </a:r>
          </a:p>
          <a:p>
            <a:endParaRPr lang="en-US" sz="4800"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General Entity Sample (continue…)</a:t>
            </a:r>
            <a:endParaRPr lang="en-US" dirty="0"/>
          </a:p>
        </p:txBody>
      </p:sp>
      <p:sp>
        <p:nvSpPr>
          <p:cNvPr id="3" name="Content Placeholder 2"/>
          <p:cNvSpPr>
            <a:spLocks noGrp="1"/>
          </p:cNvSpPr>
          <p:nvPr>
            <p:ph idx="1"/>
          </p:nvPr>
        </p:nvSpPr>
        <p:spPr/>
        <p:txBody>
          <a:bodyPr>
            <a:normAutofit fontScale="25000" lnSpcReduction="20000"/>
          </a:bodyPr>
          <a:lstStyle/>
          <a:p>
            <a:r>
              <a:rPr lang="en-US" sz="6400" b="1" dirty="0" smtClean="0"/>
              <a:t>XML:</a:t>
            </a:r>
            <a:endParaRPr lang="en-US" sz="6400" dirty="0" smtClean="0"/>
          </a:p>
          <a:p>
            <a:pPr>
              <a:buNone/>
            </a:pPr>
            <a:r>
              <a:rPr lang="en-US" sz="6400" dirty="0" smtClean="0"/>
              <a:t>&lt;?xml version="1.0" encoding="UTF-8" standalone="no"?&gt;</a:t>
            </a:r>
          </a:p>
          <a:p>
            <a:pPr>
              <a:buNone/>
            </a:pPr>
            <a:r>
              <a:rPr lang="en-US" sz="6400" dirty="0" smtClean="0"/>
              <a:t>&lt;!DOCTYPE customer</a:t>
            </a:r>
          </a:p>
          <a:p>
            <a:pPr>
              <a:buNone/>
            </a:pPr>
            <a:r>
              <a:rPr lang="en-US" sz="6400" dirty="0" smtClean="0"/>
              <a:t>[</a:t>
            </a:r>
          </a:p>
          <a:p>
            <a:pPr>
              <a:buNone/>
            </a:pPr>
            <a:r>
              <a:rPr lang="en-US" sz="6400" dirty="0" smtClean="0"/>
              <a:t>	&lt;!ELEMENT customer (name, phone, email)&gt;</a:t>
            </a:r>
          </a:p>
          <a:p>
            <a:pPr>
              <a:buNone/>
            </a:pPr>
            <a:r>
              <a:rPr lang="en-US" sz="6400" dirty="0" smtClean="0"/>
              <a:t>	&lt;!ELEMENT name (#PCDATA)&gt;</a:t>
            </a:r>
          </a:p>
          <a:p>
            <a:pPr>
              <a:buNone/>
            </a:pPr>
            <a:r>
              <a:rPr lang="en-US" sz="6400" dirty="0" smtClean="0"/>
              <a:t>	&lt;!ELEMENT phone (#PCDATA)&gt;</a:t>
            </a:r>
          </a:p>
          <a:p>
            <a:pPr>
              <a:buNone/>
            </a:pPr>
            <a:r>
              <a:rPr lang="en-US" sz="6400" dirty="0" smtClean="0"/>
              <a:t>	&lt;!ELEMENT email (#PCDATA)&gt;</a:t>
            </a:r>
          </a:p>
          <a:p>
            <a:pPr>
              <a:buNone/>
            </a:pPr>
            <a:r>
              <a:rPr lang="en-US" sz="6400" dirty="0" smtClean="0"/>
              <a:t> </a:t>
            </a:r>
          </a:p>
          <a:p>
            <a:pPr>
              <a:buNone/>
            </a:pPr>
            <a:r>
              <a:rPr lang="en-US" sz="6400" dirty="0" smtClean="0"/>
              <a:t>	&lt;!ENTITY weekend "Friday Saturday Sunday"&gt;</a:t>
            </a:r>
          </a:p>
          <a:p>
            <a:pPr>
              <a:buNone/>
            </a:pPr>
            <a:r>
              <a:rPr lang="en-US" sz="6400" dirty="0" smtClean="0"/>
              <a:t>	&lt;!ENTITY additional SYSTEM "addtl.ent"&gt;</a:t>
            </a:r>
          </a:p>
          <a:p>
            <a:pPr>
              <a:buNone/>
            </a:pPr>
            <a:r>
              <a:rPr lang="en-US" sz="6400" dirty="0" smtClean="0"/>
              <a:t> </a:t>
            </a:r>
          </a:p>
          <a:p>
            <a:pPr>
              <a:buNone/>
            </a:pPr>
            <a:r>
              <a:rPr lang="en-US" sz="6400" dirty="0" smtClean="0"/>
              <a:t>]&gt;</a:t>
            </a:r>
          </a:p>
          <a:p>
            <a:pPr>
              <a:buNone/>
            </a:pPr>
            <a:r>
              <a:rPr lang="en-US" sz="6400" dirty="0" smtClean="0"/>
              <a:t>&lt;customer&gt;</a:t>
            </a:r>
          </a:p>
          <a:p>
            <a:pPr>
              <a:buNone/>
            </a:pPr>
            <a:r>
              <a:rPr lang="en-US" sz="6400" dirty="0" smtClean="0"/>
              <a:t>	&lt;name&gt;John Smith</a:t>
            </a:r>
          </a:p>
          <a:p>
            <a:pPr>
              <a:buNone/>
            </a:pPr>
            <a:r>
              <a:rPr lang="en-US" sz="6400" dirty="0" smtClean="0"/>
              <a:t>	&amp;additional;</a:t>
            </a:r>
          </a:p>
          <a:p>
            <a:pPr>
              <a:buNone/>
            </a:pPr>
            <a:r>
              <a:rPr lang="en-US" sz="6400" dirty="0" smtClean="0"/>
              <a:t>	&lt;/name&gt;</a:t>
            </a:r>
          </a:p>
          <a:p>
            <a:pPr>
              <a:buNone/>
            </a:pPr>
            <a:r>
              <a:rPr lang="en-US" sz="6400" dirty="0" smtClean="0"/>
              <a:t>	&lt;phone&gt;&amp;lt;415&amp;gt; 123-4567&lt;/phone&gt;</a:t>
            </a:r>
          </a:p>
          <a:p>
            <a:pPr>
              <a:buNone/>
            </a:pPr>
            <a:r>
              <a:rPr lang="en-US" sz="6400" dirty="0" smtClean="0"/>
              <a:t>	&lt;email&gt;jsmith@abc.com&lt;/email&gt;</a:t>
            </a:r>
          </a:p>
          <a:p>
            <a:pPr>
              <a:buNone/>
            </a:pPr>
            <a:r>
              <a:rPr lang="en-US" sz="6400" dirty="0" smtClean="0"/>
              <a:t>&lt;/customer&gt;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Unparsed Entities and Notations  (FYI only)</a:t>
            </a:r>
            <a:endParaRPr lang="en-US" dirty="0"/>
          </a:p>
        </p:txBody>
      </p:sp>
      <p:sp>
        <p:nvSpPr>
          <p:cNvPr id="3" name="Content Placeholder 2"/>
          <p:cNvSpPr>
            <a:spLocks noGrp="1"/>
          </p:cNvSpPr>
          <p:nvPr>
            <p:ph idx="1"/>
          </p:nvPr>
        </p:nvSpPr>
        <p:spPr/>
        <p:txBody>
          <a:bodyPr/>
          <a:lstStyle/>
          <a:p>
            <a:r>
              <a:rPr lang="en-US" b="1" dirty="0" smtClean="0"/>
              <a:t>NOTE:</a:t>
            </a:r>
            <a:r>
              <a:rPr lang="en-US" dirty="0" smtClean="0"/>
              <a:t> Unparsed entities are a complicated confusing mistake that should never have been included in XML. The only thing an unparsed entity really adds is the </a:t>
            </a:r>
            <a:r>
              <a:rPr lang="en-US" b="1" dirty="0" smtClean="0"/>
              <a:t>notation</a:t>
            </a:r>
            <a:r>
              <a:rPr lang="en-US" dirty="0" smtClean="0"/>
              <a:t>. But that is too nonstandard to be of much use. </a:t>
            </a:r>
          </a:p>
          <a:p>
            <a:r>
              <a:rPr lang="en-US" dirty="0" smtClean="0"/>
              <a:t>Here is the example for your reference: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Unparsed Entities Sample</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5600" dirty="0" smtClean="0"/>
              <a:t>&lt;?xml version="1.0" encoding="UTF-8" standalone="no"?&gt;</a:t>
            </a:r>
          </a:p>
          <a:p>
            <a:pPr>
              <a:buNone/>
            </a:pPr>
            <a:r>
              <a:rPr lang="en-US" sz="5600" dirty="0" smtClean="0"/>
              <a:t>&lt;!DOCTYPE customer</a:t>
            </a:r>
          </a:p>
          <a:p>
            <a:pPr>
              <a:buNone/>
            </a:pPr>
            <a:r>
              <a:rPr lang="en-US" sz="5600" dirty="0" smtClean="0"/>
              <a:t>[</a:t>
            </a:r>
          </a:p>
          <a:p>
            <a:pPr>
              <a:buNone/>
            </a:pPr>
            <a:r>
              <a:rPr lang="en-US" sz="5600" dirty="0" smtClean="0"/>
              <a:t>	&lt;!ELEMENT customer (name, phone, email, photo)&gt;</a:t>
            </a:r>
          </a:p>
          <a:p>
            <a:pPr>
              <a:buNone/>
            </a:pPr>
            <a:r>
              <a:rPr lang="en-US" sz="5600" dirty="0" smtClean="0"/>
              <a:t>	&lt;!ELEMENT name (#PCDATA)&gt;</a:t>
            </a:r>
          </a:p>
          <a:p>
            <a:pPr>
              <a:buNone/>
            </a:pPr>
            <a:r>
              <a:rPr lang="en-US" sz="5600" dirty="0" smtClean="0"/>
              <a:t>	&lt;!ELEMENT phone (#PCDATA)&gt;</a:t>
            </a:r>
          </a:p>
          <a:p>
            <a:pPr>
              <a:buNone/>
            </a:pPr>
            <a:r>
              <a:rPr lang="en-US" sz="5600" dirty="0" smtClean="0"/>
              <a:t>	&lt;!ELEMENT email (#PCDATA)&gt; </a:t>
            </a:r>
          </a:p>
          <a:p>
            <a:pPr>
              <a:buNone/>
            </a:pPr>
            <a:r>
              <a:rPr lang="en-US" sz="5600" dirty="0" smtClean="0"/>
              <a:t>	&lt;!NOTATION jpg SYSTEM "image/jpeg"&gt;</a:t>
            </a:r>
          </a:p>
          <a:p>
            <a:pPr>
              <a:buNone/>
            </a:pPr>
            <a:r>
              <a:rPr lang="en-US" sz="5600" dirty="0" smtClean="0"/>
              <a:t>	&lt;!ENTITY </a:t>
            </a:r>
            <a:r>
              <a:rPr lang="en-US" sz="5600" dirty="0" err="1" smtClean="0"/>
              <a:t>cust_pic</a:t>
            </a:r>
            <a:r>
              <a:rPr lang="en-US" sz="5600" dirty="0" smtClean="0"/>
              <a:t> SYSTEM "logo_01.jpg" NDATA jpg&gt;</a:t>
            </a:r>
          </a:p>
          <a:p>
            <a:pPr>
              <a:buNone/>
            </a:pPr>
            <a:r>
              <a:rPr lang="en-US" sz="5600" dirty="0" smtClean="0"/>
              <a:t>	&lt;!ELEMENT photo EMPTY&gt;</a:t>
            </a:r>
          </a:p>
          <a:p>
            <a:pPr>
              <a:buNone/>
            </a:pPr>
            <a:r>
              <a:rPr lang="en-US" sz="5600" dirty="0" smtClean="0"/>
              <a:t>	&lt;!ATTLIST photo</a:t>
            </a:r>
          </a:p>
          <a:p>
            <a:pPr>
              <a:buNone/>
            </a:pPr>
            <a:r>
              <a:rPr lang="en-US" sz="5600" dirty="0" smtClean="0"/>
              <a:t>		source ENTITY #REQUIRED&gt;</a:t>
            </a:r>
          </a:p>
          <a:p>
            <a:pPr>
              <a:buNone/>
            </a:pPr>
            <a:r>
              <a:rPr lang="en-US" sz="5600" dirty="0" smtClean="0"/>
              <a:t>]&gt;</a:t>
            </a:r>
          </a:p>
          <a:p>
            <a:pPr>
              <a:buNone/>
            </a:pPr>
            <a:r>
              <a:rPr lang="en-US" sz="5600" dirty="0" smtClean="0"/>
              <a:t>&lt;customer&gt;</a:t>
            </a:r>
          </a:p>
          <a:p>
            <a:pPr>
              <a:buNone/>
            </a:pPr>
            <a:r>
              <a:rPr lang="en-US" sz="5600" dirty="0" smtClean="0"/>
              <a:t>	&lt;name&gt;John Smith&lt;/name&gt;</a:t>
            </a:r>
          </a:p>
          <a:p>
            <a:pPr>
              <a:buNone/>
            </a:pPr>
            <a:r>
              <a:rPr lang="en-US" sz="5600" dirty="0" smtClean="0"/>
              <a:t>	&lt;phone&gt;(415) 123-4567&lt;/phone&gt;</a:t>
            </a:r>
          </a:p>
          <a:p>
            <a:pPr>
              <a:buNone/>
            </a:pPr>
            <a:r>
              <a:rPr lang="en-US" sz="5600" dirty="0" smtClean="0"/>
              <a:t>	&lt;email&gt;jsmith@abc.com&lt;/email&gt;</a:t>
            </a:r>
          </a:p>
          <a:p>
            <a:pPr>
              <a:buNone/>
            </a:pPr>
            <a:r>
              <a:rPr lang="en-US" sz="5600" dirty="0" smtClean="0"/>
              <a:t>	&lt;photo source="</a:t>
            </a:r>
            <a:r>
              <a:rPr lang="en-US" sz="5600" dirty="0" err="1" smtClean="0"/>
              <a:t>cust_pic</a:t>
            </a:r>
            <a:r>
              <a:rPr lang="en-US" sz="5600" dirty="0" smtClean="0"/>
              <a:t>" /&gt;</a:t>
            </a:r>
          </a:p>
          <a:p>
            <a:pPr>
              <a:buNone/>
            </a:pPr>
            <a:r>
              <a:rPr lang="en-US" sz="5600" dirty="0" smtClean="0"/>
              <a:t>&lt;/customer&gt;</a:t>
            </a:r>
          </a:p>
          <a:p>
            <a:pPr>
              <a:buNone/>
            </a:pPr>
            <a:r>
              <a:rPr lang="en-US" sz="5600" dirty="0" smtClean="0"/>
              <a:t> </a:t>
            </a:r>
          </a:p>
          <a:p>
            <a:r>
              <a:rPr lang="en-US" sz="5600" dirty="0" smtClean="0"/>
              <a:t>NOTE: Unparsed file: contains the data that you want to embed in the XML document. It may be, or contain, virtually anything; including plain text, an image file, a video file, a PDF file or anything else.</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and Using Internal Parameter Entities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a DTD, you can create entities for the DTD itself. These kinds of shortcuts are called </a:t>
            </a:r>
            <a:r>
              <a:rPr lang="en-US" b="1" dirty="0" smtClean="0"/>
              <a:t>parameter entities </a:t>
            </a:r>
            <a:r>
              <a:rPr lang="en-US" dirty="0" smtClean="0"/>
              <a:t>(Internal and External Parameter Entities).</a:t>
            </a:r>
          </a:p>
          <a:p>
            <a:r>
              <a:rPr lang="en-US" b="1" dirty="0" smtClean="0"/>
              <a:t>NOTE:</a:t>
            </a:r>
            <a:r>
              <a:rPr lang="en-US" dirty="0" smtClean="0"/>
              <a:t> </a:t>
            </a:r>
            <a:r>
              <a:rPr lang="en-US" b="1" dirty="0" smtClean="0"/>
              <a:t>Internal</a:t>
            </a:r>
            <a:r>
              <a:rPr lang="en-US" dirty="0" smtClean="0"/>
              <a:t> parameter entity references may not be used within markup in an </a:t>
            </a:r>
            <a:r>
              <a:rPr lang="en-US" b="1" dirty="0" smtClean="0"/>
              <a:t>internal</a:t>
            </a:r>
            <a:r>
              <a:rPr lang="en-US" dirty="0" smtClean="0"/>
              <a:t> DTD. (i.e. </a:t>
            </a:r>
            <a:r>
              <a:rPr lang="en-US" b="1" dirty="0" smtClean="0"/>
              <a:t>External DTD for a XML file must be used.  </a:t>
            </a:r>
            <a:r>
              <a:rPr lang="en-US" dirty="0" smtClean="0"/>
              <a:t>DTD definition and XML should not be co-existed in the file).</a:t>
            </a:r>
          </a:p>
          <a:p>
            <a:r>
              <a:rPr lang="en-US" b="1" dirty="0" smtClean="0"/>
              <a:t>NOTE:</a:t>
            </a:r>
            <a:r>
              <a:rPr lang="en-US" dirty="0" smtClean="0"/>
              <a:t> Parameter entities must be created in the DTD before they are used in the DTD. (i.e. the order does matter).</a:t>
            </a:r>
          </a:p>
          <a:p>
            <a:r>
              <a:rPr lang="en-US" b="1" dirty="0" smtClean="0"/>
              <a:t>NOTE:</a:t>
            </a:r>
            <a:r>
              <a:rPr lang="en-US" dirty="0" smtClean="0"/>
              <a:t> Parameter entities can only be used within the DTD, and are distinguished from general entities by the percent sign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create an internal parameter entity</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In the external DTD, type &lt;!ENTITY to begin the entity definition.</a:t>
            </a:r>
          </a:p>
          <a:p>
            <a:pPr lvl="0"/>
            <a:r>
              <a:rPr lang="en-US" dirty="0" smtClean="0"/>
              <a:t>Then, type % followed by a space to note that the entity is a parameter entity.</a:t>
            </a:r>
          </a:p>
          <a:p>
            <a:pPr lvl="0"/>
            <a:r>
              <a:rPr lang="en-US" dirty="0" smtClean="0"/>
              <a:t>Next, type </a:t>
            </a:r>
            <a:r>
              <a:rPr lang="en-US" dirty="0" err="1" smtClean="0"/>
              <a:t>ent_name</a:t>
            </a:r>
            <a:r>
              <a:rPr lang="en-US" dirty="0" smtClean="0"/>
              <a:t>, where </a:t>
            </a:r>
            <a:r>
              <a:rPr lang="en-US" dirty="0" err="1" smtClean="0"/>
              <a:t>ent_name</a:t>
            </a:r>
            <a:r>
              <a:rPr lang="en-US" dirty="0" smtClean="0"/>
              <a:t> specifies the name of the entity; the name you will refer to when using the entity in your DTD.</a:t>
            </a:r>
          </a:p>
          <a:p>
            <a:pPr lvl="0"/>
            <a:r>
              <a:rPr lang="en-US" dirty="0" smtClean="0"/>
              <a:t>Then, type "content", where content is the shortcut text that will appear when you use the entity in your DTD.</a:t>
            </a:r>
          </a:p>
          <a:p>
            <a:r>
              <a:rPr lang="en-US" b="1" dirty="0" smtClean="0"/>
              <a:t>NOTE:</a:t>
            </a:r>
            <a:r>
              <a:rPr lang="en-US" dirty="0" smtClean="0"/>
              <a:t> content can be any character that is not an &amp;, % or ".</a:t>
            </a:r>
          </a:p>
          <a:p>
            <a:pPr lvl="0"/>
            <a:r>
              <a:rPr lang="en-US" dirty="0" smtClean="0"/>
              <a:t>Finally, type &gt; to complete the entity definition.</a:t>
            </a:r>
          </a:p>
          <a:p>
            <a:pPr>
              <a:buNone/>
            </a:pPr>
            <a:r>
              <a:rPr lang="en-US" dirty="0" smtClean="0"/>
              <a:t> </a:t>
            </a:r>
          </a:p>
          <a:p>
            <a:pPr>
              <a:buNone/>
            </a:pPr>
            <a:r>
              <a:rPr lang="en-US" dirty="0" smtClean="0"/>
              <a:t>&lt;!ENTITY % p "(#PCDATA)"&gt;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 use an Internal Parameter entity</a:t>
            </a:r>
            <a:endParaRPr lang="en-US" dirty="0"/>
          </a:p>
        </p:txBody>
      </p:sp>
      <p:sp>
        <p:nvSpPr>
          <p:cNvPr id="3" name="Content Placeholder 2"/>
          <p:cNvSpPr>
            <a:spLocks noGrp="1"/>
          </p:cNvSpPr>
          <p:nvPr>
            <p:ph idx="1"/>
          </p:nvPr>
        </p:nvSpPr>
        <p:spPr/>
        <p:txBody>
          <a:bodyPr/>
          <a:lstStyle/>
          <a:p>
            <a:pPr lvl="0"/>
            <a:r>
              <a:rPr lang="en-US" dirty="0" smtClean="0"/>
              <a:t>In the external DTD, type % (with no following space).</a:t>
            </a:r>
          </a:p>
          <a:p>
            <a:pPr lvl="0"/>
            <a:r>
              <a:rPr lang="en-US" dirty="0" smtClean="0"/>
              <a:t>Then, type </a:t>
            </a:r>
            <a:r>
              <a:rPr lang="en-US" dirty="0" err="1" smtClean="0"/>
              <a:t>ent_name</a:t>
            </a:r>
            <a:r>
              <a:rPr lang="en-US" dirty="0" smtClean="0"/>
              <a:t>, where </a:t>
            </a:r>
            <a:r>
              <a:rPr lang="en-US" dirty="0" err="1" smtClean="0"/>
              <a:t>ent_name</a:t>
            </a:r>
            <a:r>
              <a:rPr lang="en-US" dirty="0" smtClean="0"/>
              <a:t> is the identifying name of your entity.</a:t>
            </a:r>
          </a:p>
          <a:p>
            <a:pPr lvl="0"/>
            <a:r>
              <a:rPr lang="en-US" dirty="0" smtClean="0"/>
              <a:t>Finally, type ; (a semicolon).</a:t>
            </a:r>
          </a:p>
          <a:p>
            <a:pPr>
              <a:buNone/>
            </a:pPr>
            <a:endParaRPr lang="en-US" dirty="0" smtClean="0"/>
          </a:p>
          <a:p>
            <a:pPr>
              <a:buNone/>
            </a:pPr>
            <a:r>
              <a:rPr lang="en-US" dirty="0" smtClean="0"/>
              <a:t>&lt;!ELEMENT phone %p;&gt;</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Parameter Entity Sample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External DTD file (internal_parameter_entity.dtd):</a:t>
            </a:r>
          </a:p>
          <a:p>
            <a:pPr>
              <a:buNone/>
            </a:pPr>
            <a:endParaRPr lang="en-US" dirty="0" smtClean="0"/>
          </a:p>
          <a:p>
            <a:pPr>
              <a:buNone/>
            </a:pPr>
            <a:r>
              <a:rPr lang="en-US" dirty="0" smtClean="0"/>
              <a:t>&lt;!ENTITY % p "(#PCDATA)"&gt;	</a:t>
            </a:r>
          </a:p>
          <a:p>
            <a:pPr>
              <a:buNone/>
            </a:pPr>
            <a:r>
              <a:rPr lang="en-US" dirty="0" smtClean="0"/>
              <a:t>&lt;!ELEMENT customer (name, phone, email, photo)&gt;</a:t>
            </a:r>
          </a:p>
          <a:p>
            <a:pPr>
              <a:buNone/>
            </a:pPr>
            <a:r>
              <a:rPr lang="en-US" dirty="0" smtClean="0"/>
              <a:t>&lt;!ELEMENT name %p;&gt;</a:t>
            </a:r>
          </a:p>
          <a:p>
            <a:pPr>
              <a:buNone/>
            </a:pPr>
            <a:r>
              <a:rPr lang="en-US" dirty="0" smtClean="0"/>
              <a:t>&lt;!ELEMENT phone %p;&gt;</a:t>
            </a:r>
          </a:p>
          <a:p>
            <a:pPr>
              <a:buNone/>
            </a:pPr>
            <a:r>
              <a:rPr lang="en-US" dirty="0" smtClean="0"/>
              <a:t>&lt;!ELEMENT email %p;&gt;</a:t>
            </a:r>
          </a:p>
          <a:p>
            <a:pPr>
              <a:buNone/>
            </a:pPr>
            <a:r>
              <a:rPr lang="en-US" dirty="0" smtClean="0"/>
              <a:t>&lt;!ELEMENT photo EMPTY&gt;</a:t>
            </a:r>
          </a:p>
          <a:p>
            <a:pPr>
              <a:buNone/>
            </a:pPr>
            <a:r>
              <a:rPr lang="en-US" dirty="0" smtClean="0"/>
              <a:t>&lt;!ATTLIST photo</a:t>
            </a:r>
          </a:p>
          <a:p>
            <a:pPr>
              <a:buNone/>
            </a:pPr>
            <a:r>
              <a:rPr lang="en-US" dirty="0" smtClean="0"/>
              <a:t>	source CDATA #REQUIRED</a:t>
            </a:r>
          </a:p>
          <a:p>
            <a:pPr>
              <a:buNone/>
            </a:pPr>
            <a:r>
              <a:rPr lang="en-US" dirty="0" smtClean="0"/>
              <a:t>	width CDATA #REQUIRED</a:t>
            </a:r>
          </a:p>
          <a:p>
            <a:pPr>
              <a:buNone/>
            </a:pPr>
            <a:r>
              <a:rPr lang="en-US" dirty="0" smtClean="0"/>
              <a:t>	height CDATA #REQUIRED&gt;</a:t>
            </a:r>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Parameter Entity Sample (continue…)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XML file (internal_parameter_entity.xml):</a:t>
            </a:r>
          </a:p>
          <a:p>
            <a:pPr>
              <a:buNone/>
            </a:pPr>
            <a:endParaRPr lang="en-US" dirty="0" smtClean="0"/>
          </a:p>
          <a:p>
            <a:pPr>
              <a:buNone/>
            </a:pPr>
            <a:r>
              <a:rPr lang="en-US" dirty="0" smtClean="0"/>
              <a:t>&lt;?xml version="1.0" encoding="UTF-8" standalone="no"?&gt;</a:t>
            </a:r>
          </a:p>
          <a:p>
            <a:pPr>
              <a:buNone/>
            </a:pPr>
            <a:r>
              <a:rPr lang="en-US" dirty="0" smtClean="0"/>
              <a:t>&lt;!DOCTYPE customer SYSTEM "internal_parameter_entity.dtd"&gt;</a:t>
            </a:r>
          </a:p>
          <a:p>
            <a:pPr>
              <a:buNone/>
            </a:pPr>
            <a:r>
              <a:rPr lang="en-US" dirty="0" smtClean="0"/>
              <a:t>&lt;customer&gt;</a:t>
            </a:r>
          </a:p>
          <a:p>
            <a:pPr>
              <a:buNone/>
            </a:pPr>
            <a:r>
              <a:rPr lang="en-US" dirty="0" smtClean="0"/>
              <a:t>	&lt;name&gt;John Smith&lt;/name&gt;</a:t>
            </a:r>
          </a:p>
          <a:p>
            <a:pPr>
              <a:buNone/>
            </a:pPr>
            <a:r>
              <a:rPr lang="en-US" dirty="0" smtClean="0"/>
              <a:t>	&lt;phone&gt;(415) 123-4567&lt;/phone&gt;</a:t>
            </a:r>
          </a:p>
          <a:p>
            <a:pPr>
              <a:buNone/>
            </a:pPr>
            <a:r>
              <a:rPr lang="en-US" dirty="0" smtClean="0"/>
              <a:t>	&lt;email&gt;jsmith@abc.com&lt;/email&gt;</a:t>
            </a:r>
          </a:p>
          <a:p>
            <a:pPr>
              <a:buNone/>
            </a:pPr>
            <a:r>
              <a:rPr lang="en-US" dirty="0" smtClean="0"/>
              <a:t>	&lt;photo source="cust_pic.jpg" width="200" height="300" /&gt;</a:t>
            </a:r>
          </a:p>
          <a:p>
            <a:pPr>
              <a:buNone/>
            </a:pPr>
            <a:r>
              <a:rPr lang="en-US" dirty="0" smtClean="0"/>
              <a:t>&lt;/customer&gt;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Type - CDATA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General Attribute Type (CDATA):</a:t>
            </a:r>
          </a:p>
          <a:p>
            <a:pPr>
              <a:buNone/>
            </a:pPr>
            <a:endParaRPr lang="en-US" dirty="0" smtClean="0"/>
          </a:p>
          <a:p>
            <a:pPr lvl="1">
              <a:buNone/>
            </a:pPr>
            <a:r>
              <a:rPr lang="en-US" dirty="0" smtClean="0"/>
              <a:t>&lt;!ATTLIST </a:t>
            </a:r>
            <a:r>
              <a:rPr lang="en-US" dirty="0" err="1" smtClean="0"/>
              <a:t>element_name</a:t>
            </a:r>
            <a:r>
              <a:rPr lang="en-US" dirty="0" smtClean="0"/>
              <a:t> </a:t>
            </a:r>
            <a:r>
              <a:rPr lang="en-US" dirty="0" err="1" smtClean="0"/>
              <a:t>attribute_name</a:t>
            </a:r>
            <a:r>
              <a:rPr lang="en-US" dirty="0" smtClean="0"/>
              <a:t> CDATA </a:t>
            </a:r>
            <a:r>
              <a:rPr lang="en-US" dirty="0" err="1" smtClean="0"/>
              <a:t>optional_status</a:t>
            </a:r>
            <a:r>
              <a:rPr lang="en-US" dirty="0" smtClean="0"/>
              <a:t>&gt;</a:t>
            </a:r>
          </a:p>
          <a:p>
            <a:pPr lvl="1">
              <a:buNone/>
            </a:pPr>
            <a:endParaRPr lang="en-US" dirty="0" smtClean="0"/>
          </a:p>
          <a:p>
            <a:pPr lvl="1">
              <a:buNone/>
            </a:pPr>
            <a:r>
              <a:rPr lang="en-US" b="1" dirty="0" smtClean="0"/>
              <a:t>NOTE:</a:t>
            </a:r>
            <a:r>
              <a:rPr lang="en-US" dirty="0" smtClean="0"/>
              <a:t> </a:t>
            </a:r>
            <a:r>
              <a:rPr lang="en-US" dirty="0" err="1" smtClean="0"/>
              <a:t>optional_status</a:t>
            </a:r>
            <a:r>
              <a:rPr lang="en-US" dirty="0" smtClean="0"/>
              <a:t> = #IMPLIED | #REQUIRED | "</a:t>
            </a:r>
            <a:r>
              <a:rPr lang="en-US" dirty="0" err="1" smtClean="0"/>
              <a:t>Default_data</a:t>
            </a:r>
            <a:r>
              <a:rPr lang="en-US" dirty="0" smtClean="0"/>
              <a:t>" | #FIXED "</a:t>
            </a:r>
            <a:r>
              <a:rPr lang="en-US" dirty="0" err="1" smtClean="0"/>
              <a:t>Default_data</a:t>
            </a:r>
            <a:r>
              <a:rPr lang="en-US" dirty="0" smtClean="0"/>
              <a:t>”</a:t>
            </a:r>
          </a:p>
          <a:p>
            <a:endParaRPr lang="en-US" dirty="0" smtClean="0"/>
          </a:p>
          <a:p>
            <a:r>
              <a:rPr lang="en-US" b="1" dirty="0" smtClean="0"/>
              <a:t>NOTE:</a:t>
            </a:r>
            <a:r>
              <a:rPr lang="en-US" dirty="0" smtClean="0"/>
              <a:t> The purpose of XML schema is for validation only. Therefore, it is considered bad practice stating </a:t>
            </a:r>
            <a:r>
              <a:rPr lang="en-US" b="1" dirty="0" smtClean="0"/>
              <a:t>default </a:t>
            </a:r>
            <a:r>
              <a:rPr lang="en-US" dirty="0" smtClean="0"/>
              <a:t>attribute values in a schema.</a:t>
            </a:r>
          </a:p>
          <a:p>
            <a:pPr>
              <a:buNone/>
            </a:pPr>
            <a:endParaRPr lang="en-US" dirty="0" smtClean="0"/>
          </a:p>
          <a:p>
            <a:r>
              <a:rPr lang="en-US" b="1" dirty="0" smtClean="0"/>
              <a:t>See samples in Chapter 2 (page 36 – 39)</a:t>
            </a:r>
          </a:p>
          <a:p>
            <a:pPr lvl="1">
              <a:buNone/>
            </a:pPr>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an External Parameter Entity</a:t>
            </a:r>
            <a:endParaRPr lang="en-US" dirty="0"/>
          </a:p>
        </p:txBody>
      </p:sp>
      <p:sp>
        <p:nvSpPr>
          <p:cNvPr id="3" name="Content Placeholder 2"/>
          <p:cNvSpPr>
            <a:spLocks noGrp="1"/>
          </p:cNvSpPr>
          <p:nvPr>
            <p:ph idx="1"/>
          </p:nvPr>
        </p:nvSpPr>
        <p:spPr/>
        <p:txBody>
          <a:bodyPr/>
          <a:lstStyle/>
          <a:p>
            <a:r>
              <a:rPr lang="en-US" dirty="0" smtClean="0"/>
              <a:t>Parameter entities can also be created in external file.</a:t>
            </a:r>
          </a:p>
          <a:p>
            <a:r>
              <a:rPr lang="en-US" b="1" dirty="0" smtClean="0"/>
              <a:t>To create an external parameter entity:</a:t>
            </a:r>
            <a:endParaRPr lang="en-US" dirty="0" smtClean="0"/>
          </a:p>
          <a:p>
            <a:pPr lvl="1">
              <a:buFont typeface="Wingdings" pitchFamily="2" charset="2"/>
              <a:buChar char="§"/>
            </a:pPr>
            <a:r>
              <a:rPr lang="en-US" dirty="0" smtClean="0"/>
              <a:t>Create the entity’s content in an external file and save it as text only using an .</a:t>
            </a:r>
            <a:r>
              <a:rPr lang="en-US" dirty="0" err="1" smtClean="0"/>
              <a:t>ent</a:t>
            </a:r>
            <a:r>
              <a:rPr lang="en-US" dirty="0" smtClean="0"/>
              <a:t> extension.</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define an external parameter entity</a:t>
            </a:r>
            <a:endParaRPr lang="en-US" dirty="0"/>
          </a:p>
        </p:txBody>
      </p:sp>
      <p:sp>
        <p:nvSpPr>
          <p:cNvPr id="3" name="Content Placeholder 2"/>
          <p:cNvSpPr>
            <a:spLocks noGrp="1"/>
          </p:cNvSpPr>
          <p:nvPr>
            <p:ph idx="1"/>
          </p:nvPr>
        </p:nvSpPr>
        <p:spPr/>
        <p:txBody>
          <a:bodyPr>
            <a:normAutofit fontScale="62500" lnSpcReduction="20000"/>
          </a:bodyPr>
          <a:lstStyle/>
          <a:p>
            <a:pPr marL="514350" lvl="0" indent="-514350">
              <a:buFont typeface="+mj-lt"/>
              <a:buAutoNum type="arabicPeriod"/>
            </a:pPr>
            <a:r>
              <a:rPr lang="en-US" dirty="0" smtClean="0"/>
              <a:t>In the external DTD, type &lt;!ENTITY to begin the entity definition.</a:t>
            </a:r>
          </a:p>
          <a:p>
            <a:pPr marL="514350" lvl="0" indent="-514350">
              <a:buFont typeface="+mj-lt"/>
              <a:buAutoNum type="arabicPeriod"/>
            </a:pPr>
            <a:r>
              <a:rPr lang="en-US" dirty="0" smtClean="0"/>
              <a:t>Then, type % to indicate that this is for a parameter entity.</a:t>
            </a:r>
          </a:p>
          <a:p>
            <a:pPr marL="514350" lvl="0" indent="-514350">
              <a:buFont typeface="+mj-lt"/>
              <a:buAutoNum type="arabicPeriod"/>
            </a:pPr>
            <a:r>
              <a:rPr lang="en-US" dirty="0" smtClean="0"/>
              <a:t>Next, type </a:t>
            </a:r>
            <a:r>
              <a:rPr lang="en-US" dirty="0" err="1" smtClean="0"/>
              <a:t>ent_name</a:t>
            </a:r>
            <a:r>
              <a:rPr lang="en-US" dirty="0" smtClean="0"/>
              <a:t>, where </a:t>
            </a:r>
            <a:r>
              <a:rPr lang="en-US" dirty="0" err="1" smtClean="0"/>
              <a:t>ent_name</a:t>
            </a:r>
            <a:r>
              <a:rPr lang="en-US" dirty="0" smtClean="0"/>
              <a:t> specifies the name of the external entity; the name you will refer to when using the entity in your XML document.</a:t>
            </a:r>
          </a:p>
          <a:p>
            <a:pPr marL="514350" lvl="0" indent="-514350">
              <a:buFont typeface="+mj-lt"/>
              <a:buAutoNum type="arabicPeriod"/>
            </a:pPr>
            <a:r>
              <a:rPr lang="en-US" dirty="0" smtClean="0"/>
              <a:t>Then, type SYSTEM to indicate that the entity is defined externally in another document.</a:t>
            </a:r>
          </a:p>
          <a:p>
            <a:pPr marL="514350" lvl="0" indent="-514350">
              <a:buFont typeface="+mj-lt"/>
              <a:buAutoNum type="arabicPeriod"/>
            </a:pPr>
            <a:r>
              <a:rPr lang="en-US" dirty="0" smtClean="0"/>
              <a:t>Next, type "entity.uri", where entity.uri is the location of the file with the entity content.</a:t>
            </a:r>
          </a:p>
          <a:p>
            <a:pPr marL="514350" lvl="0" indent="-514350">
              <a:buFont typeface="+mj-lt"/>
              <a:buAutoNum type="arabicPeriod"/>
            </a:pPr>
            <a:r>
              <a:rPr lang="en-US" dirty="0" smtClean="0"/>
              <a:t>Finally, type &gt; to complete the entity definition.</a:t>
            </a:r>
          </a:p>
          <a:p>
            <a:pPr marL="514350" indent="-514350">
              <a:buNone/>
            </a:pPr>
            <a:r>
              <a:rPr lang="en-US" dirty="0" smtClean="0"/>
              <a:t> </a:t>
            </a:r>
          </a:p>
          <a:p>
            <a:pPr>
              <a:buNone/>
            </a:pPr>
            <a:r>
              <a:rPr lang="en-US" dirty="0" smtClean="0"/>
              <a:t>&lt;!ENTITY % </a:t>
            </a:r>
            <a:r>
              <a:rPr lang="en-US" dirty="0" err="1" smtClean="0"/>
              <a:t>default_pic</a:t>
            </a:r>
            <a:r>
              <a:rPr lang="en-US" dirty="0" smtClean="0"/>
              <a:t> SYSTEM "pic.ent"&gt;	</a:t>
            </a:r>
          </a:p>
          <a:p>
            <a:pPr>
              <a:buNone/>
            </a:pPr>
            <a:r>
              <a:rPr lang="en-US" dirty="0" smtClean="0"/>
              <a:t> </a:t>
            </a:r>
          </a:p>
          <a:p>
            <a:r>
              <a:rPr lang="en-US" b="1" dirty="0" smtClean="0"/>
              <a:t>NOTE:</a:t>
            </a:r>
            <a:r>
              <a:rPr lang="en-US" dirty="0" smtClean="0"/>
              <a:t> To use this external parameter entity in the same way you would an internal parameter entity.</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Parameter Entity Sample</a:t>
            </a:r>
            <a:endParaRPr lang="en-US" dirty="0"/>
          </a:p>
        </p:txBody>
      </p:sp>
      <p:sp>
        <p:nvSpPr>
          <p:cNvPr id="3" name="Content Placeholder 2"/>
          <p:cNvSpPr>
            <a:spLocks noGrp="1"/>
          </p:cNvSpPr>
          <p:nvPr>
            <p:ph idx="1"/>
          </p:nvPr>
        </p:nvSpPr>
        <p:spPr/>
        <p:txBody>
          <a:bodyPr/>
          <a:lstStyle/>
          <a:p>
            <a:r>
              <a:rPr lang="en-US" b="1" dirty="0" smtClean="0"/>
              <a:t>External Parameter file (pic.ent):</a:t>
            </a:r>
            <a:endParaRPr lang="en-US" dirty="0" smtClean="0"/>
          </a:p>
          <a:p>
            <a:pPr>
              <a:buNone/>
            </a:pPr>
            <a:r>
              <a:rPr lang="en-US" dirty="0" smtClean="0"/>
              <a:t>&lt;!ELEMENT photo EMPTY&gt;</a:t>
            </a:r>
          </a:p>
          <a:p>
            <a:pPr>
              <a:buNone/>
            </a:pPr>
            <a:r>
              <a:rPr lang="en-US" dirty="0" smtClean="0"/>
              <a:t>&lt;!ATTLIST photo</a:t>
            </a:r>
          </a:p>
          <a:p>
            <a:pPr>
              <a:buNone/>
            </a:pPr>
            <a:r>
              <a:rPr lang="en-US" dirty="0" smtClean="0"/>
              <a:t>	source CDATA #REQUIRED</a:t>
            </a:r>
          </a:p>
          <a:p>
            <a:pPr>
              <a:buNone/>
            </a:pPr>
            <a:r>
              <a:rPr lang="en-US" dirty="0" smtClean="0"/>
              <a:t>	width CDATA #REQUIRED</a:t>
            </a:r>
          </a:p>
          <a:p>
            <a:pPr>
              <a:buNone/>
            </a:pPr>
            <a:r>
              <a:rPr lang="en-US" dirty="0" smtClean="0"/>
              <a:t>	height CDATA #REQUIRED&gt;</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Parameter Entity Sample (continue…)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External DTD file (external_parameter_entity.dtd):</a:t>
            </a:r>
            <a:endParaRPr lang="en-US" dirty="0" smtClean="0"/>
          </a:p>
          <a:p>
            <a:pPr>
              <a:buNone/>
            </a:pPr>
            <a:r>
              <a:rPr lang="en-US" dirty="0" smtClean="0"/>
              <a:t>&lt;!ENTITY % </a:t>
            </a:r>
            <a:r>
              <a:rPr lang="en-US" dirty="0" err="1" smtClean="0"/>
              <a:t>default_pic</a:t>
            </a:r>
            <a:r>
              <a:rPr lang="en-US" dirty="0" smtClean="0"/>
              <a:t> SYSTEM "pic.ent"&gt;	</a:t>
            </a:r>
          </a:p>
          <a:p>
            <a:pPr>
              <a:buNone/>
            </a:pPr>
            <a:r>
              <a:rPr lang="en-US" dirty="0" smtClean="0"/>
              <a:t> </a:t>
            </a:r>
          </a:p>
          <a:p>
            <a:pPr>
              <a:buNone/>
            </a:pPr>
            <a:r>
              <a:rPr lang="en-US" dirty="0" smtClean="0"/>
              <a:t>&lt;!ELEMENT customer (name, phone, email, photo)&gt;</a:t>
            </a:r>
          </a:p>
          <a:p>
            <a:pPr>
              <a:buNone/>
            </a:pPr>
            <a:r>
              <a:rPr lang="en-US" dirty="0" smtClean="0"/>
              <a:t>&lt;!ELEMENT name (#PCDATA)&gt;</a:t>
            </a:r>
          </a:p>
          <a:p>
            <a:pPr>
              <a:buNone/>
            </a:pPr>
            <a:r>
              <a:rPr lang="en-US" dirty="0" smtClean="0"/>
              <a:t>&lt;!ELEMENT phone (#PCDATA)&gt;</a:t>
            </a:r>
          </a:p>
          <a:p>
            <a:pPr>
              <a:buNone/>
            </a:pPr>
            <a:r>
              <a:rPr lang="en-US" dirty="0" smtClean="0"/>
              <a:t>&lt;!ELEMENT email (#PCDATA)&gt;</a:t>
            </a:r>
          </a:p>
          <a:p>
            <a:pPr>
              <a:buNone/>
            </a:pPr>
            <a:r>
              <a:rPr lang="en-US" dirty="0" smtClean="0"/>
              <a:t>%</a:t>
            </a:r>
            <a:r>
              <a:rPr lang="en-US" dirty="0" err="1" smtClean="0"/>
              <a:t>default_pic</a:t>
            </a:r>
            <a:r>
              <a:rPr lang="en-US" dirty="0" smtClean="0"/>
              <a:t>;</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Parameter Entity Sample (continue…)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XML file (external_parameter_entity.xml):</a:t>
            </a:r>
            <a:endParaRPr lang="en-US" dirty="0" smtClean="0"/>
          </a:p>
          <a:p>
            <a:pPr>
              <a:buNone/>
            </a:pPr>
            <a:endParaRPr lang="en-US" dirty="0" smtClean="0"/>
          </a:p>
          <a:p>
            <a:pPr>
              <a:buNone/>
            </a:pPr>
            <a:r>
              <a:rPr lang="en-US" dirty="0" smtClean="0"/>
              <a:t>&lt;?xml version="1.0" encoding="UTF-8" standalone="no"?&gt;</a:t>
            </a:r>
          </a:p>
          <a:p>
            <a:pPr>
              <a:buNone/>
            </a:pPr>
            <a:r>
              <a:rPr lang="en-US" dirty="0" smtClean="0"/>
              <a:t>&lt;!DOCTYPE customer SYSTEM "external_parameter_entity.dtd"&gt;</a:t>
            </a:r>
          </a:p>
          <a:p>
            <a:pPr>
              <a:buNone/>
            </a:pPr>
            <a:r>
              <a:rPr lang="en-US" dirty="0" smtClean="0"/>
              <a:t>&lt;customer&gt;</a:t>
            </a:r>
          </a:p>
          <a:p>
            <a:pPr>
              <a:buNone/>
            </a:pPr>
            <a:r>
              <a:rPr lang="en-US" dirty="0" smtClean="0"/>
              <a:t>	&lt;name&gt;John Smith&lt;/name&gt;</a:t>
            </a:r>
          </a:p>
          <a:p>
            <a:pPr>
              <a:buNone/>
            </a:pPr>
            <a:r>
              <a:rPr lang="en-US" dirty="0" smtClean="0"/>
              <a:t>	&lt;phone&gt;(415) 123-4567&lt;/phone&gt;</a:t>
            </a:r>
          </a:p>
          <a:p>
            <a:pPr>
              <a:buNone/>
            </a:pPr>
            <a:r>
              <a:rPr lang="en-US" dirty="0" smtClean="0"/>
              <a:t>	&lt;email&gt;jsmith@abc.com&lt;/email&gt;</a:t>
            </a:r>
          </a:p>
          <a:p>
            <a:pPr>
              <a:buNone/>
            </a:pPr>
            <a:r>
              <a:rPr lang="en-US" dirty="0" smtClean="0"/>
              <a:t>	&lt;photo source="cust_pic.jpg" width="200" height="300" /&gt;</a:t>
            </a:r>
          </a:p>
          <a:p>
            <a:pPr>
              <a:buNone/>
            </a:pPr>
            <a:r>
              <a:rPr lang="en-US" dirty="0" smtClean="0"/>
              <a:t>&lt;/customer&gt;</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DTDs</a:t>
            </a:r>
            <a:endParaRPr lang="en-US" dirty="0"/>
          </a:p>
        </p:txBody>
      </p:sp>
      <p:sp>
        <p:nvSpPr>
          <p:cNvPr id="3" name="Content Placeholder 2"/>
          <p:cNvSpPr>
            <a:spLocks noGrp="1"/>
          </p:cNvSpPr>
          <p:nvPr>
            <p:ph idx="1"/>
          </p:nvPr>
        </p:nvSpPr>
        <p:spPr/>
        <p:txBody>
          <a:bodyPr/>
          <a:lstStyle/>
          <a:p>
            <a:r>
              <a:rPr lang="en-US" dirty="0" smtClean="0"/>
              <a:t>DTD are schemas. They specify the elements, attributes, and relationships that a valid XML document can contain.</a:t>
            </a:r>
          </a:p>
          <a:p>
            <a:r>
              <a:rPr lang="en-US" dirty="0" smtClean="0"/>
              <a:t>DTD are very powerful and very useful; however, there are other schema languages for XML. The most recognized and most used alternative is called XML Schema, and each schema language has its costs and benefits.</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Pros of Using DTDs</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They are compact and easily comprehended with a little direction.</a:t>
            </a:r>
          </a:p>
          <a:p>
            <a:pPr marL="514350" lvl="0" indent="-514350">
              <a:buFont typeface="+mj-lt"/>
              <a:buAutoNum type="arabicPeriod"/>
            </a:pPr>
            <a:r>
              <a:rPr lang="en-US" dirty="0" smtClean="0"/>
              <a:t>They can be defined inline (internal DTDs) for quick development.</a:t>
            </a:r>
          </a:p>
          <a:p>
            <a:pPr marL="514350" lvl="0" indent="-514350">
              <a:buFont typeface="+mj-lt"/>
              <a:buAutoNum type="arabicPeriod"/>
            </a:pPr>
            <a:r>
              <a:rPr lang="en-US" dirty="0" smtClean="0"/>
              <a:t>They can define entities</a:t>
            </a:r>
            <a:r>
              <a:rPr lang="en-US" b="1" dirty="0" smtClean="0"/>
              <a:t>.</a:t>
            </a:r>
            <a:endParaRPr lang="en-US" dirty="0" smtClean="0"/>
          </a:p>
          <a:p>
            <a:pPr marL="514350" lvl="0" indent="-514350">
              <a:buFont typeface="+mj-lt"/>
              <a:buAutoNum type="arabicPeriod"/>
            </a:pPr>
            <a:r>
              <a:rPr lang="en-US" dirty="0" smtClean="0"/>
              <a:t>They are likely the most widely accepted and are supported by most XML parsers.</a:t>
            </a:r>
          </a:p>
          <a:p>
            <a:pPr marL="514350" indent="-514350"/>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Cons </a:t>
            </a:r>
            <a:r>
              <a:rPr lang="en-US" smtClean="0"/>
              <a:t>of Using DTDs</a:t>
            </a:r>
            <a:endParaRPr lang="en-US"/>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smtClean="0"/>
              <a:t>They are not written using XML syntax, and require parsers to support an additional language.</a:t>
            </a:r>
          </a:p>
          <a:p>
            <a:pPr marL="514350" lvl="0" indent="-514350">
              <a:buFont typeface="+mj-lt"/>
              <a:buAutoNum type="arabicPeriod"/>
            </a:pPr>
            <a:r>
              <a:rPr lang="en-US" dirty="0" smtClean="0"/>
              <a:t>They do not support Namespaces.</a:t>
            </a:r>
          </a:p>
          <a:p>
            <a:pPr marL="514350" lvl="0" indent="-514350">
              <a:buFont typeface="+mj-lt"/>
              <a:buAutoNum type="arabicPeriod"/>
            </a:pPr>
            <a:r>
              <a:rPr lang="en-US" dirty="0" smtClean="0"/>
              <a:t>They do not have data typing (requiring data to be an integer, a string, or a date, etc…), thereby decreasing the strength of the validation.</a:t>
            </a:r>
          </a:p>
          <a:p>
            <a:pPr marL="514350" lvl="0" indent="-514350">
              <a:buFont typeface="+mj-lt"/>
              <a:buAutoNum type="arabicPeriod"/>
            </a:pPr>
            <a:r>
              <a:rPr lang="en-US" dirty="0" smtClean="0"/>
              <a:t>They have limited capacity to define how many child elements can nest within a given parent element.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Attribute Types (choice type), ID, IDREF, IDREFS, NMTOKEN, NMTOKENS)</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(choice1 | choice2 | …) </a:t>
            </a:r>
            <a:r>
              <a:rPr lang="en-US" dirty="0" err="1" smtClean="0"/>
              <a:t>optional_status</a:t>
            </a:r>
            <a:r>
              <a:rPr lang="en-US" dirty="0" smtClean="0"/>
              <a:t>&gt;</a:t>
            </a:r>
          </a:p>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ID #IMPLIED | #REQUIRED&gt; </a:t>
            </a:r>
            <a:r>
              <a:rPr lang="en-US" b="1" dirty="0" smtClean="0"/>
              <a:t>(see chapter 2 page 38 – 39)</a:t>
            </a:r>
          </a:p>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IDREF #IMPLIED | #REQUIRED&gt;</a:t>
            </a:r>
          </a:p>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IDREFS #IMPLIED | #REQUIRED&gt;</a:t>
            </a:r>
          </a:p>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NMTOKEN #IMPLIED | #REQUIRED&gt;</a:t>
            </a:r>
          </a:p>
          <a:p>
            <a:pPr marL="514350" indent="-514350">
              <a:buFont typeface="+mj-lt"/>
              <a:buAutoNum type="arabicPeriod"/>
            </a:pPr>
            <a:r>
              <a:rPr lang="en-US" dirty="0" smtClean="0"/>
              <a:t>&lt;!ATTLIST </a:t>
            </a:r>
            <a:r>
              <a:rPr lang="en-US" dirty="0" err="1" smtClean="0"/>
              <a:t>element_name</a:t>
            </a:r>
            <a:r>
              <a:rPr lang="en-US" dirty="0" smtClean="0"/>
              <a:t> </a:t>
            </a:r>
            <a:r>
              <a:rPr lang="en-US" dirty="0" err="1" smtClean="0"/>
              <a:t>attribute_name</a:t>
            </a:r>
            <a:r>
              <a:rPr lang="en-US" dirty="0" smtClean="0"/>
              <a:t> NMTOKENS #IMPLIED | #REQUIRED&gt;</a:t>
            </a:r>
          </a:p>
          <a:p>
            <a:pPr>
              <a:buNone/>
            </a:pP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with #IMPLIED (optional)</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DTD:</a:t>
            </a:r>
          </a:p>
          <a:p>
            <a:pPr>
              <a:buNone/>
            </a:pPr>
            <a:r>
              <a:rPr lang="en-US" dirty="0" smtClean="0"/>
              <a:t>&lt;!ELEMENT height (#PCDATA)&gt;</a:t>
            </a:r>
          </a:p>
          <a:p>
            <a:pPr>
              <a:buNone/>
            </a:pPr>
            <a:r>
              <a:rPr lang="en-US" dirty="0" smtClean="0"/>
              <a:t>&lt;!ATTLIST height</a:t>
            </a:r>
          </a:p>
          <a:p>
            <a:pPr>
              <a:buNone/>
            </a:pPr>
            <a:r>
              <a:rPr lang="en-US" dirty="0" smtClean="0"/>
              <a:t>	units CDATA #IMPLIED&gt;</a:t>
            </a:r>
          </a:p>
          <a:p>
            <a:pPr>
              <a:buNone/>
            </a:pPr>
            <a:endParaRPr lang="en-US" dirty="0" smtClean="0"/>
          </a:p>
          <a:p>
            <a:r>
              <a:rPr lang="en-US" b="1" dirty="0" smtClean="0"/>
              <a:t>XML:</a:t>
            </a:r>
            <a:endParaRPr lang="en-US" dirty="0" smtClean="0"/>
          </a:p>
          <a:p>
            <a:pPr>
              <a:buNone/>
            </a:pPr>
            <a:r>
              <a:rPr lang="en-US" dirty="0" smtClean="0"/>
              <a:t>&lt;</a:t>
            </a:r>
            <a:r>
              <a:rPr lang="en-US" smtClean="0"/>
              <a:t>height&gt;39</a:t>
            </a:r>
            <a:r>
              <a:rPr lang="en-US" smtClean="0"/>
              <a:t>&lt;/height</a:t>
            </a:r>
            <a:r>
              <a:rPr lang="en-US" dirty="0" smtClean="0"/>
              <a:t>&gt;</a:t>
            </a:r>
          </a:p>
          <a:p>
            <a:pPr>
              <a:buNone/>
            </a:pPr>
            <a:r>
              <a:rPr lang="en-US" dirty="0" smtClean="0"/>
              <a:t>Or</a:t>
            </a:r>
          </a:p>
          <a:p>
            <a:pPr>
              <a:buNone/>
            </a:pPr>
            <a:r>
              <a:rPr lang="en-US" dirty="0" smtClean="0"/>
              <a:t>&lt;height units="feet"&gt;39&lt;/height&gt;</a:t>
            </a:r>
          </a:p>
          <a:p>
            <a:pPr>
              <a:buNone/>
            </a:pPr>
            <a:r>
              <a:rPr lang="en-US" dirty="0" smtClean="0"/>
              <a:t>Or</a:t>
            </a:r>
          </a:p>
          <a:p>
            <a:pPr>
              <a:buNone/>
            </a:pPr>
            <a:r>
              <a:rPr lang="en-US" dirty="0" smtClean="0"/>
              <a:t>&lt;height units="39"&gt;feet&lt;/height&gt;</a:t>
            </a:r>
          </a:p>
          <a:p>
            <a:pPr>
              <a:buNone/>
            </a:pPr>
            <a:endParaRPr lang="en-US" dirty="0" smtClean="0"/>
          </a:p>
          <a:p>
            <a:r>
              <a:rPr lang="en-US" b="1" dirty="0" smtClean="0"/>
              <a:t>NOTE:</a:t>
            </a:r>
            <a:r>
              <a:rPr lang="en-US" dirty="0" smtClean="0"/>
              <a:t> According to the DTD, all three of these XML are valid.</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with #REQUIRED</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DTD:</a:t>
            </a:r>
            <a:endParaRPr lang="en-US" dirty="0" smtClean="0"/>
          </a:p>
          <a:p>
            <a:pPr>
              <a:buNone/>
            </a:pPr>
            <a:r>
              <a:rPr lang="en-US" dirty="0" smtClean="0"/>
              <a:t>&lt;!ELEMENT height (#PCDATA)&gt;</a:t>
            </a:r>
          </a:p>
          <a:p>
            <a:pPr>
              <a:buNone/>
            </a:pPr>
            <a:r>
              <a:rPr lang="en-US" dirty="0" smtClean="0"/>
              <a:t>&lt;!ATTLIST height</a:t>
            </a:r>
          </a:p>
          <a:p>
            <a:pPr>
              <a:buNone/>
            </a:pPr>
            <a:r>
              <a:rPr lang="en-US" dirty="0" smtClean="0"/>
              <a:t>	units CDATA #REQUIRED&gt;</a:t>
            </a:r>
          </a:p>
          <a:p>
            <a:pPr>
              <a:buNone/>
            </a:pPr>
            <a:r>
              <a:rPr lang="en-US" dirty="0" smtClean="0"/>
              <a:t> </a:t>
            </a:r>
          </a:p>
          <a:p>
            <a:r>
              <a:rPr lang="en-US" b="1" dirty="0" smtClean="0"/>
              <a:t>XML:</a:t>
            </a:r>
            <a:endParaRPr lang="en-US" dirty="0" smtClean="0"/>
          </a:p>
          <a:p>
            <a:pPr>
              <a:buNone/>
            </a:pPr>
            <a:r>
              <a:rPr lang="en-US" dirty="0" smtClean="0"/>
              <a:t>&lt;height&gt;39&lt;/height&gt;</a:t>
            </a:r>
          </a:p>
          <a:p>
            <a:pPr>
              <a:buNone/>
            </a:pPr>
            <a:r>
              <a:rPr lang="en-US" dirty="0" smtClean="0"/>
              <a:t>Or</a:t>
            </a:r>
          </a:p>
          <a:p>
            <a:pPr>
              <a:buNone/>
            </a:pPr>
            <a:r>
              <a:rPr lang="en-US" dirty="0" smtClean="0"/>
              <a:t>&lt;height units="feet"&gt;39&lt;/height&gt;</a:t>
            </a:r>
          </a:p>
          <a:p>
            <a:pPr>
              <a:buNone/>
            </a:pPr>
            <a:r>
              <a:rPr lang="en-US" dirty="0" smtClean="0"/>
              <a:t>Or</a:t>
            </a:r>
          </a:p>
          <a:p>
            <a:pPr>
              <a:buNone/>
            </a:pPr>
            <a:r>
              <a:rPr lang="en-US" dirty="0" smtClean="0"/>
              <a:t>&lt;height units="39"&gt;feet&lt;/height&gt;</a:t>
            </a:r>
          </a:p>
          <a:p>
            <a:pPr>
              <a:buNone/>
            </a:pPr>
            <a:endParaRPr lang="en-US" dirty="0" smtClean="0"/>
          </a:p>
          <a:p>
            <a:r>
              <a:rPr lang="en-US" b="1" dirty="0" smtClean="0"/>
              <a:t>NOTE</a:t>
            </a:r>
            <a:r>
              <a:rPr lang="en-US" dirty="0" smtClean="0"/>
              <a:t>: According to the DTD, only the </a:t>
            </a:r>
            <a:r>
              <a:rPr lang="en-US" b="1" dirty="0" smtClean="0"/>
              <a:t>last two </a:t>
            </a:r>
            <a:r>
              <a:rPr lang="en-US" dirty="0" smtClean="0"/>
              <a:t>XMLs are valid. The first XML is not valid because the height element does not contain a units attribute.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Attribute’s Default Values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Instead of having an attribute’s optional status be either #REQUIRED or #IMPLIED, you can set an attribute to have </a:t>
            </a:r>
            <a:r>
              <a:rPr lang="en-US" b="1" dirty="0" smtClean="0"/>
              <a:t>default values.</a:t>
            </a:r>
          </a:p>
          <a:p>
            <a:pPr>
              <a:buNone/>
            </a:pPr>
            <a:endParaRPr lang="en-US" b="1" dirty="0" smtClean="0"/>
          </a:p>
          <a:p>
            <a:pPr>
              <a:buNone/>
            </a:pPr>
            <a:r>
              <a:rPr lang="en-US" dirty="0" smtClean="0"/>
              <a:t>&lt;!ATTLIST </a:t>
            </a:r>
            <a:r>
              <a:rPr lang="en-US" dirty="0" err="1" smtClean="0"/>
              <a:t>element_name</a:t>
            </a:r>
            <a:r>
              <a:rPr lang="en-US" dirty="0" smtClean="0"/>
              <a:t> </a:t>
            </a:r>
            <a:r>
              <a:rPr lang="en-US" dirty="0" err="1" smtClean="0"/>
              <a:t>attr_name</a:t>
            </a:r>
            <a:r>
              <a:rPr lang="en-US" dirty="0" smtClean="0"/>
              <a:t> CDATA "</a:t>
            </a:r>
            <a:r>
              <a:rPr lang="en-US" dirty="0" err="1" smtClean="0"/>
              <a:t>default_data</a:t>
            </a:r>
            <a:r>
              <a:rPr lang="en-US" dirty="0" smtClean="0"/>
              <a:t>"&gt;</a:t>
            </a:r>
          </a:p>
          <a:p>
            <a:pPr>
              <a:buNone/>
            </a:pPr>
            <a:r>
              <a:rPr lang="en-US" dirty="0" smtClean="0"/>
              <a:t>Or</a:t>
            </a:r>
          </a:p>
          <a:p>
            <a:pPr>
              <a:buNone/>
            </a:pPr>
            <a:r>
              <a:rPr lang="en-US" dirty="0" smtClean="0"/>
              <a:t>&lt;!ATTLIST </a:t>
            </a:r>
            <a:r>
              <a:rPr lang="en-US" dirty="0" err="1" smtClean="0"/>
              <a:t>element_name</a:t>
            </a:r>
            <a:r>
              <a:rPr lang="en-US" dirty="0" smtClean="0"/>
              <a:t> </a:t>
            </a:r>
            <a:r>
              <a:rPr lang="en-US" dirty="0" err="1" smtClean="0"/>
              <a:t>attr_name</a:t>
            </a:r>
            <a:r>
              <a:rPr lang="en-US" dirty="0" smtClean="0"/>
              <a:t> CDATA #FIXED "</a:t>
            </a:r>
            <a:r>
              <a:rPr lang="en-US" dirty="0" err="1" smtClean="0"/>
              <a:t>default_data</a:t>
            </a:r>
            <a:r>
              <a:rPr lang="en-US" dirty="0" smtClean="0"/>
              <a:t>"&gt;</a:t>
            </a:r>
          </a:p>
          <a:p>
            <a:pPr>
              <a:buNone/>
            </a:pPr>
            <a:endParaRPr lang="en-US" dirty="0" smtClean="0"/>
          </a:p>
          <a:p>
            <a:r>
              <a:rPr lang="en-US" b="1" dirty="0" smtClean="0"/>
              <a:t>NOTE:</a:t>
            </a:r>
            <a:r>
              <a:rPr lang="en-US" dirty="0" smtClean="0"/>
              <a:t> "</a:t>
            </a:r>
            <a:r>
              <a:rPr lang="en-US" dirty="0" err="1" smtClean="0"/>
              <a:t>default_data</a:t>
            </a:r>
            <a:r>
              <a:rPr lang="en-US" dirty="0" smtClean="0"/>
              <a:t>" (the opening and closing quotes are required), where </a:t>
            </a:r>
            <a:r>
              <a:rPr lang="en-US" dirty="0" err="1" smtClean="0"/>
              <a:t>default_data</a:t>
            </a:r>
            <a:r>
              <a:rPr lang="en-US" dirty="0" smtClean="0"/>
              <a:t> will be the value for the attribute if none is set in the XML document.</a:t>
            </a:r>
          </a:p>
          <a:p>
            <a:r>
              <a:rPr lang="en-US" dirty="0" smtClean="0"/>
              <a:t>#FIXED "</a:t>
            </a:r>
            <a:r>
              <a:rPr lang="en-US" dirty="0" err="1" smtClean="0"/>
              <a:t>default_data</a:t>
            </a:r>
            <a:r>
              <a:rPr lang="en-US" dirty="0" smtClean="0"/>
              <a:t>", where </a:t>
            </a:r>
            <a:r>
              <a:rPr lang="en-US" dirty="0" err="1" smtClean="0"/>
              <a:t>default_data</a:t>
            </a:r>
            <a:r>
              <a:rPr lang="en-US" dirty="0" smtClean="0"/>
              <a:t> will be the value for the attribute if none is explicitly set. And, if set, the attribute must be set to this value for the XML document to be valid.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Default Value</a:t>
            </a:r>
            <a:endParaRPr lang="en-US" dirty="0"/>
          </a:p>
        </p:txBody>
      </p:sp>
      <p:sp>
        <p:nvSpPr>
          <p:cNvPr id="3" name="Content Placeholder 2"/>
          <p:cNvSpPr>
            <a:spLocks noGrp="1"/>
          </p:cNvSpPr>
          <p:nvPr>
            <p:ph idx="1"/>
          </p:nvPr>
        </p:nvSpPr>
        <p:spPr/>
        <p:txBody>
          <a:bodyPr>
            <a:normAutofit fontScale="25000" lnSpcReduction="20000"/>
          </a:bodyPr>
          <a:lstStyle/>
          <a:p>
            <a:r>
              <a:rPr lang="en-US" sz="8000" b="1" dirty="0" smtClean="0"/>
              <a:t>DTD:</a:t>
            </a:r>
            <a:endParaRPr lang="en-US" sz="8000" dirty="0" smtClean="0"/>
          </a:p>
          <a:p>
            <a:pPr>
              <a:buNone/>
            </a:pPr>
            <a:r>
              <a:rPr lang="en-US" sz="8000" dirty="0" smtClean="0"/>
              <a:t>&lt;!ELEMENT height (#PCDATA)&gt;</a:t>
            </a:r>
          </a:p>
          <a:p>
            <a:pPr>
              <a:buNone/>
            </a:pPr>
            <a:r>
              <a:rPr lang="en-US" sz="8000" dirty="0" smtClean="0"/>
              <a:t>&lt;!ATTLIST height</a:t>
            </a:r>
          </a:p>
          <a:p>
            <a:pPr>
              <a:buNone/>
            </a:pPr>
            <a:r>
              <a:rPr lang="en-US" sz="8000" dirty="0" smtClean="0"/>
              <a:t>	units CDATA "feet"&gt;</a:t>
            </a:r>
          </a:p>
          <a:p>
            <a:pPr>
              <a:buNone/>
            </a:pPr>
            <a:endParaRPr lang="en-US" sz="8000" dirty="0" smtClean="0"/>
          </a:p>
          <a:p>
            <a:r>
              <a:rPr lang="en-US" sz="8000" b="1" dirty="0" smtClean="0"/>
              <a:t>XML:</a:t>
            </a:r>
            <a:endParaRPr lang="en-US" sz="8000" dirty="0" smtClean="0"/>
          </a:p>
          <a:p>
            <a:pPr>
              <a:buNone/>
            </a:pPr>
            <a:r>
              <a:rPr lang="en-US" sz="8000" dirty="0" smtClean="0"/>
              <a:t>&lt;height units="feet"&gt;39&lt;/height&gt;</a:t>
            </a:r>
          </a:p>
          <a:p>
            <a:pPr>
              <a:buNone/>
            </a:pPr>
            <a:r>
              <a:rPr lang="en-US" sz="8000" dirty="0" smtClean="0"/>
              <a:t>Or</a:t>
            </a:r>
          </a:p>
          <a:p>
            <a:pPr>
              <a:buNone/>
            </a:pPr>
            <a:r>
              <a:rPr lang="en-US" sz="8000" dirty="0" smtClean="0"/>
              <a:t>&lt;height units="meters"&gt;39&lt;/height&gt;</a:t>
            </a:r>
          </a:p>
          <a:p>
            <a:pPr>
              <a:buNone/>
            </a:pPr>
            <a:r>
              <a:rPr lang="en-US" sz="8000" dirty="0" smtClean="0"/>
              <a:t>Or</a:t>
            </a:r>
          </a:p>
          <a:p>
            <a:pPr>
              <a:buNone/>
            </a:pPr>
            <a:r>
              <a:rPr lang="en-US" sz="8000" dirty="0" smtClean="0"/>
              <a:t>&lt;height&gt;39&lt;/height&gt;</a:t>
            </a:r>
          </a:p>
          <a:p>
            <a:pPr>
              <a:buNone/>
            </a:pPr>
            <a:r>
              <a:rPr lang="en-US" sz="8000" dirty="0" smtClean="0"/>
              <a:t> </a:t>
            </a:r>
          </a:p>
          <a:p>
            <a:r>
              <a:rPr lang="en-US" sz="8000" b="1" dirty="0" smtClean="0"/>
              <a:t>NOTE: </a:t>
            </a:r>
            <a:r>
              <a:rPr lang="en-US" sz="8000" dirty="0" smtClean="0"/>
              <a:t>According to the DTD, </a:t>
            </a:r>
            <a:r>
              <a:rPr lang="en-US" sz="8000" b="1" dirty="0" smtClean="0"/>
              <a:t>all the above XML are valid</a:t>
            </a:r>
            <a:r>
              <a:rPr lang="en-US" sz="8000" dirty="0" smtClean="0"/>
              <a:t>. The units attribute can be set to any value and may even be omitted. If the units attribute is omitted, the parser will act as if the attribute is actually present and that its value is feet.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899</TotalTime>
  <Words>2422</Words>
  <Application>Microsoft Office PowerPoint</Application>
  <PresentationFormat>On-screen Show (4:3)</PresentationFormat>
  <Paragraphs>485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XML DTD Attribute</vt:lpstr>
      <vt:lpstr>XML Attributes</vt:lpstr>
      <vt:lpstr>Defining Attributes</vt:lpstr>
      <vt:lpstr>Attribute Type - CDATA</vt:lpstr>
      <vt:lpstr>Additional Attribute Types (choice type), ID, IDREF, IDREFS, NMTOKEN, NMTOKENS)</vt:lpstr>
      <vt:lpstr>Attribute with #IMPLIED (optional)</vt:lpstr>
      <vt:lpstr>Attribute with #REQUIRED</vt:lpstr>
      <vt:lpstr>Defining Attribute’s Default Values</vt:lpstr>
      <vt:lpstr>Attribute Default Value</vt:lpstr>
      <vt:lpstr>Attribute Default Value with #FIXED</vt:lpstr>
      <vt:lpstr>Defining Attributes with Choices</vt:lpstr>
      <vt:lpstr>Attribute with Choices</vt:lpstr>
      <vt:lpstr>Defining Attributes with Unique Values</vt:lpstr>
      <vt:lpstr>Attribute with Unique Values</vt:lpstr>
      <vt:lpstr>Referencing Attributes with Unique Values (IDREF)</vt:lpstr>
      <vt:lpstr>Reference Attributes IDREF</vt:lpstr>
      <vt:lpstr>Reference Attributes IDREF (continue…)</vt:lpstr>
      <vt:lpstr>Referencing Attributes with Unique Values (IDREFS)</vt:lpstr>
      <vt:lpstr>Reference Attributes IDREFS</vt:lpstr>
      <vt:lpstr>Reference Attributes IDREFS (continue…)</vt:lpstr>
      <vt:lpstr>Restricting Attributes to Valid XML Names</vt:lpstr>
      <vt:lpstr>Valid XML name (element and attribute)</vt:lpstr>
      <vt:lpstr>Define Attribute Values Follow the Rules for Valid XML Names</vt:lpstr>
      <vt:lpstr>Sample Attribute Values follow the rules for valid XML name</vt:lpstr>
      <vt:lpstr>Entities And Notations in DTDs</vt:lpstr>
      <vt:lpstr>Creating a General Entity</vt:lpstr>
      <vt:lpstr>Using General Entities</vt:lpstr>
      <vt:lpstr>Internal General Entity Sample</vt:lpstr>
      <vt:lpstr>Creating an External General Entity</vt:lpstr>
      <vt:lpstr>Using External General Entities</vt:lpstr>
      <vt:lpstr>External General Entity Sample</vt:lpstr>
      <vt:lpstr>External General Entity Sample (continue…)</vt:lpstr>
      <vt:lpstr>External Unparsed Entities and Notations  (FYI only)</vt:lpstr>
      <vt:lpstr>External Unparsed Entities Sample</vt:lpstr>
      <vt:lpstr>Creating and Using Internal Parameter Entities</vt:lpstr>
      <vt:lpstr>To create an internal parameter entity</vt:lpstr>
      <vt:lpstr>To use an Internal Parameter entity</vt:lpstr>
      <vt:lpstr>Internal Parameter Entity Sample</vt:lpstr>
      <vt:lpstr>Internal Parameter Entity Sample (continue…)</vt:lpstr>
      <vt:lpstr>Creating an External Parameter Entity</vt:lpstr>
      <vt:lpstr>To define an external parameter entity</vt:lpstr>
      <vt:lpstr>External Parameter Entity Sample</vt:lpstr>
      <vt:lpstr>External Parameter Entity Sample (continue…)</vt:lpstr>
      <vt:lpstr>External Parameter Entity Sample (continue…)</vt:lpstr>
      <vt:lpstr>Pros and Cons of DTDs</vt:lpstr>
      <vt:lpstr>Some of Pros of Using DTDs</vt:lpstr>
      <vt:lpstr>Some of Cons of Using DTDs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80</cp:revision>
  <dcterms:created xsi:type="dcterms:W3CDTF">2016-02-01T23:15:25Z</dcterms:created>
  <dcterms:modified xsi:type="dcterms:W3CDTF">2016-03-01T02:45:48Z</dcterms:modified>
</cp:coreProperties>
</file>