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22" r:id="rId3"/>
    <p:sldId id="323" r:id="rId4"/>
    <p:sldId id="324" r:id="rId5"/>
    <p:sldId id="325" r:id="rId6"/>
    <p:sldId id="326" r:id="rId7"/>
    <p:sldId id="327" r:id="rId8"/>
    <p:sldId id="328" r:id="rId9"/>
    <p:sldId id="329" r:id="rId10"/>
    <p:sldId id="330" r:id="rId11"/>
    <p:sldId id="331" r:id="rId12"/>
    <p:sldId id="332" r:id="rId13"/>
    <p:sldId id="333" r:id="rId14"/>
    <p:sldId id="334" r:id="rId15"/>
    <p:sldId id="335" r:id="rId16"/>
    <p:sldId id="336" r:id="rId17"/>
    <p:sldId id="33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5D5A1-A266-448B-9C5D-08340C099E68}" type="datetimeFigureOut">
              <a:rPr lang="en-US" smtClean="0"/>
              <a:pPr/>
              <a:t>3/5/2016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72935-D866-41AF-8D3C-881AD185C7D1}" type="slidenum">
              <a:rPr lang="en-US" smtClean="0"/>
              <a:pPr/>
              <a:t>‹#›</a:t>
            </a:fld>
            <a:endParaRPr lang="en-US"/>
          </a:p>
        </p:txBody>
      </p:sp>
    </p:spTree>
    <p:extLst>
      <p:ext uri="{BB962C8B-B14F-4D97-AF65-F5344CB8AC3E}">
        <p14:creationId xmlns="" xmlns:p14="http://schemas.microsoft.com/office/powerpoint/2010/main" val="106371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3E5D1-F0F9-4E7F-AD65-B37D77105A06}" type="datetimeFigureOut">
              <a:rPr lang="en-US" smtClean="0"/>
              <a:pPr/>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3E5D1-F0F9-4E7F-AD65-B37D77105A06}" type="datetimeFigureOut">
              <a:rPr lang="en-US" smtClean="0"/>
              <a:pPr/>
              <a:t>3/5/2016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3E5D1-F0F9-4E7F-AD65-B37D77105A06}" type="datetimeFigureOut">
              <a:rPr lang="en-US" smtClean="0"/>
              <a:pPr/>
              <a:t>3/5/2016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3E5D1-F0F9-4E7F-AD65-B37D77105A06}" type="datetimeFigureOut">
              <a:rPr lang="en-US" smtClean="0"/>
              <a:pPr/>
              <a:t>3/5/2016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3E5D1-F0F9-4E7F-AD65-B37D77105A06}" type="datetimeFigureOut">
              <a:rPr lang="en-US" smtClean="0"/>
              <a:pPr/>
              <a:t>3/5/2016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3E5D1-F0F9-4E7F-AD65-B37D77105A06}" type="datetimeFigureOut">
              <a:rPr lang="en-US" smtClean="0"/>
              <a:pPr/>
              <a:t>3/5/2016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3/5/2016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3E5D1-F0F9-4E7F-AD65-B37D77105A06}" type="datetimeFigureOut">
              <a:rPr lang="en-US" smtClean="0"/>
              <a:pPr/>
              <a:t>3/5/2016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0C289D-3E48-4D66-A288-0A72570924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3E5D1-F0F9-4E7F-AD65-B37D77105A06}" type="datetimeFigureOut">
              <a:rPr lang="en-US" smtClean="0"/>
              <a:pPr/>
              <a:t>3/5/2016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C289D-3E48-4D66-A288-0A72570924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XML Schemas</a:t>
            </a:r>
            <a:endParaRPr lang="en-US" dirty="0"/>
          </a:p>
        </p:txBody>
      </p:sp>
      <p:sp>
        <p:nvSpPr>
          <p:cNvPr id="3" name="Subtitle 2"/>
          <p:cNvSpPr>
            <a:spLocks noGrp="1"/>
          </p:cNvSpPr>
          <p:nvPr>
            <p:ph type="subTitle" idx="1"/>
          </p:nvPr>
        </p:nvSpPr>
        <p:spPr/>
        <p:txBody>
          <a:bodyPr/>
          <a:lstStyle/>
          <a:p>
            <a:r>
              <a:rPr lang="en-US" dirty="0" smtClean="0"/>
              <a:t>Week 6</a:t>
            </a:r>
          </a:p>
          <a:p>
            <a:r>
              <a:rPr lang="en-US" dirty="0" smtClean="0"/>
              <a:t>Web site: http://fog.ccsf.edu/~hyip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Complex Types (continue…)</a:t>
            </a:r>
            <a:endParaRPr lang="en-US" dirty="0"/>
          </a:p>
        </p:txBody>
      </p:sp>
      <p:graphicFrame>
        <p:nvGraphicFramePr>
          <p:cNvPr id="4" name="Content Placeholder 3"/>
          <p:cNvGraphicFramePr>
            <a:graphicFrameLocks noGrp="1"/>
          </p:cNvGraphicFramePr>
          <p:nvPr>
            <p:ph idx="1"/>
          </p:nvPr>
        </p:nvGraphicFramePr>
        <p:xfrm>
          <a:off x="457200" y="1600200"/>
          <a:ext cx="8229600" cy="5125720"/>
        </p:xfrm>
        <a:graphic>
          <a:graphicData uri="http://schemas.openxmlformats.org/drawingml/2006/table">
            <a:tbl>
              <a:tblPr firstRow="1" bandRow="1">
                <a:tableStyleId>{5C22544A-7EE6-4342-B048-85BDC9FD1C3A}</a:tableStyleId>
              </a:tblPr>
              <a:tblGrid>
                <a:gridCol w="3505200"/>
                <a:gridCol w="2362200"/>
                <a:gridCol w="2362200"/>
              </a:tblGrid>
              <a:tr h="370840">
                <a:tc>
                  <a:txBody>
                    <a:bodyPr/>
                    <a:lstStyle/>
                    <a:p>
                      <a:r>
                        <a:rPr lang="en-US" dirty="0" smtClean="0"/>
                        <a:t>Complex Types </a:t>
                      </a:r>
                      <a:endParaRPr lang="en-US" dirty="0"/>
                    </a:p>
                  </a:txBody>
                  <a:tcPr/>
                </a:tc>
                <a:tc>
                  <a:txBody>
                    <a:bodyPr/>
                    <a:lstStyle/>
                    <a:p>
                      <a:r>
                        <a:rPr lang="en-US" dirty="0" smtClean="0"/>
                        <a:t>XML Schema</a:t>
                      </a:r>
                      <a:endParaRPr lang="en-US" dirty="0"/>
                    </a:p>
                  </a:txBody>
                  <a:tcPr/>
                </a:tc>
                <a:tc>
                  <a:txBody>
                    <a:bodyPr/>
                    <a:lstStyle/>
                    <a:p>
                      <a:r>
                        <a:rPr lang="en-US" dirty="0" smtClean="0"/>
                        <a:t>XML</a:t>
                      </a:r>
                      <a:endParaRPr lang="en-US" dirty="0"/>
                    </a:p>
                  </a:txBody>
                  <a:tcPr/>
                </a:tc>
              </a:tr>
              <a:tr h="370840">
                <a:tc>
                  <a:txBody>
                    <a:bodyPr/>
                    <a:lstStyle/>
                    <a:p>
                      <a:r>
                        <a:rPr lang="en-US" sz="1800" kern="1200" dirty="0" smtClean="0">
                          <a:solidFill>
                            <a:schemeClr val="dk1"/>
                          </a:solidFill>
                          <a:latin typeface="+mn-lt"/>
                          <a:ea typeface="+mn-ea"/>
                          <a:cs typeface="+mn-cs"/>
                        </a:rPr>
                        <a:t>4. An element containing both complex content and simple content. It is called "mixed content", and it is a complex type element with both complex content and simple content. (allows text, child elements, and attributes)</a:t>
                      </a:r>
                    </a:p>
                    <a:p>
                      <a:r>
                        <a:rPr lang="en-US" sz="1800" kern="1200" dirty="0" smtClean="0">
                          <a:solidFill>
                            <a:schemeClr val="dk1"/>
                          </a:solidFill>
                          <a:latin typeface="+mn-lt"/>
                          <a:ea typeface="+mn-ea"/>
                          <a:cs typeface="+mn-cs"/>
                        </a:rPr>
                        <a:t>(NOTE: </a:t>
                      </a:r>
                      <a:r>
                        <a:rPr lang="en-US" sz="1800" kern="1200" dirty="0" err="1" smtClean="0">
                          <a:solidFill>
                            <a:schemeClr val="dk1"/>
                          </a:solidFill>
                          <a:latin typeface="+mn-lt"/>
                          <a:ea typeface="+mn-ea"/>
                          <a:cs typeface="+mn-cs"/>
                        </a:rPr>
                        <a:t>xs:complexContent</a:t>
                      </a:r>
                      <a:r>
                        <a:rPr lang="en-US" sz="1800" kern="1200" dirty="0" smtClean="0">
                          <a:solidFill>
                            <a:schemeClr val="dk1"/>
                          </a:solidFill>
                          <a:latin typeface="+mn-lt"/>
                          <a:ea typeface="+mn-ea"/>
                          <a:cs typeface="+mn-cs"/>
                        </a:rPr>
                        <a:t> and </a:t>
                      </a:r>
                      <a:r>
                        <a:rPr lang="en-US" sz="1800" kern="1200" dirty="0" err="1" smtClean="0">
                          <a:solidFill>
                            <a:schemeClr val="dk1"/>
                          </a:solidFill>
                          <a:latin typeface="+mn-lt"/>
                          <a:ea typeface="+mn-ea"/>
                          <a:cs typeface="+mn-cs"/>
                        </a:rPr>
                        <a:t>xs:restriction</a:t>
                      </a:r>
                      <a:r>
                        <a:rPr lang="en-US" sz="1800" kern="1200" dirty="0" smtClean="0">
                          <a:solidFill>
                            <a:schemeClr val="dk1"/>
                          </a:solidFill>
                          <a:latin typeface="+mn-lt"/>
                          <a:ea typeface="+mn-ea"/>
                          <a:cs typeface="+mn-cs"/>
                        </a:rPr>
                        <a:t> elements are committed because the default condition for complex types is derived  from </a:t>
                      </a:r>
                      <a:r>
                        <a:rPr lang="en-US" sz="1800" kern="1200" dirty="0" err="1" smtClean="0">
                          <a:solidFill>
                            <a:schemeClr val="dk1"/>
                          </a:solidFill>
                          <a:latin typeface="+mn-lt"/>
                          <a:ea typeface="+mn-ea"/>
                          <a:cs typeface="+mn-cs"/>
                        </a:rPr>
                        <a:t>complexContent</a:t>
                      </a:r>
                      <a:r>
                        <a:rPr lang="en-US" sz="1800" kern="1200" dirty="0" smtClean="0">
                          <a:solidFill>
                            <a:schemeClr val="dk1"/>
                          </a:solidFill>
                          <a:latin typeface="+mn-lt"/>
                          <a:ea typeface="+mn-ea"/>
                          <a:cs typeface="+mn-cs"/>
                        </a:rPr>
                        <a:t>).</a:t>
                      </a:r>
                    </a:p>
                    <a:p>
                      <a:r>
                        <a:rPr lang="en-US" sz="1800" kern="1200" dirty="0" smtClean="0">
                          <a:solidFill>
                            <a:schemeClr val="dk1"/>
                          </a:solidFill>
                          <a:latin typeface="+mn-lt"/>
                          <a:ea typeface="+mn-ea"/>
                          <a:cs typeface="+mn-cs"/>
                        </a:rPr>
                        <a:t>NOTE: Mixed content elements are ideal for descriptive, text-based chunks of information. They are not very common in database-type applications.</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name="subject"&gt;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 mixed="true"&gt;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xs:sequence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name="name" type="</a:t>
                      </a:r>
                      <a:r>
                        <a:rPr lang="en-US" sz="1800" kern="1200" dirty="0" err="1" smtClean="0">
                          <a:solidFill>
                            <a:schemeClr val="dk1"/>
                          </a:solidFill>
                          <a:latin typeface="+mn-lt"/>
                          <a:ea typeface="+mn-ea"/>
                          <a:cs typeface="+mn-cs"/>
                        </a:rPr>
                        <a:t>xs:string</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name="age" type="</a:t>
                      </a:r>
                      <a:r>
                        <a:rPr lang="en-US" sz="1800" kern="1200" dirty="0" err="1" smtClean="0">
                          <a:solidFill>
                            <a:schemeClr val="dk1"/>
                          </a:solidFill>
                          <a:latin typeface="+mn-lt"/>
                          <a:ea typeface="+mn-ea"/>
                          <a:cs typeface="+mn-cs"/>
                        </a:rPr>
                        <a:t>xs:positiveInteger</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xs:sequence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&gt;</a:t>
                      </a:r>
                      <a:endParaRPr lang="en-US" dirty="0"/>
                    </a:p>
                  </a:txBody>
                  <a:tcPr/>
                </a:tc>
                <a:tc>
                  <a:txBody>
                    <a:bodyPr/>
                    <a:lstStyle/>
                    <a:p>
                      <a:r>
                        <a:rPr lang="en-US" sz="1800" kern="1200" dirty="0" smtClean="0">
                          <a:solidFill>
                            <a:schemeClr val="dk1"/>
                          </a:solidFill>
                          <a:latin typeface="+mn-lt"/>
                          <a:ea typeface="+mn-ea"/>
                          <a:cs typeface="+mn-cs"/>
                        </a:rPr>
                        <a:t>&lt;subject&gt;</a:t>
                      </a:r>
                    </a:p>
                    <a:p>
                      <a:r>
                        <a:rPr lang="en-US" sz="1800" kern="1200" dirty="0" smtClean="0">
                          <a:solidFill>
                            <a:schemeClr val="dk1"/>
                          </a:solidFill>
                          <a:latin typeface="+mn-lt"/>
                          <a:ea typeface="+mn-ea"/>
                          <a:cs typeface="+mn-cs"/>
                        </a:rPr>
                        <a:t>The subject name is &lt;name&gt;Cynthia </a:t>
                      </a:r>
                      <a:r>
                        <a:rPr lang="en-US" sz="1800" kern="1200" dirty="0" err="1" smtClean="0">
                          <a:solidFill>
                            <a:schemeClr val="dk1"/>
                          </a:solidFill>
                          <a:latin typeface="+mn-lt"/>
                          <a:ea typeface="+mn-ea"/>
                          <a:cs typeface="+mn-cs"/>
                        </a:rPr>
                        <a:t>Dibbs</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&lt;/name&gt; and with age &lt;age&gt;62&lt;/age&gt; who is studying at CCSF.</a:t>
                      </a:r>
                    </a:p>
                    <a:p>
                      <a:r>
                        <a:rPr lang="en-US" sz="1800" kern="1200" dirty="0" smtClean="0">
                          <a:solidFill>
                            <a:schemeClr val="dk1"/>
                          </a:solidFill>
                          <a:latin typeface="+mn-lt"/>
                          <a:ea typeface="+mn-ea"/>
                          <a:cs typeface="+mn-cs"/>
                        </a:rPr>
                        <a:t>&lt;/subject&gt;</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Beginning a Simple XML Schema</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An XML Schema is a text-only document, and begin with a standard XML declaration. It is customarily saved with an .</a:t>
            </a:r>
            <a:r>
              <a:rPr lang="en-US" dirty="0" err="1" smtClean="0"/>
              <a:t>xsd</a:t>
            </a:r>
            <a:r>
              <a:rPr lang="en-US" dirty="0" smtClean="0"/>
              <a:t> extension, and its root element must be schema</a:t>
            </a:r>
            <a:r>
              <a:rPr lang="en-US" dirty="0" smtClean="0"/>
              <a:t>.</a:t>
            </a:r>
          </a:p>
          <a:p>
            <a:r>
              <a:rPr lang="en-US" dirty="0" smtClean="0"/>
              <a:t>To begin an XML schema</a:t>
            </a:r>
            <a:r>
              <a:rPr lang="en-US" dirty="0" smtClean="0"/>
              <a:t>:</a:t>
            </a:r>
          </a:p>
          <a:p>
            <a:pPr marL="914400" lvl="1" indent="-514350">
              <a:buFont typeface="+mj-lt"/>
              <a:buAutoNum type="arabicParenR"/>
            </a:pPr>
            <a:r>
              <a:rPr lang="en-US" dirty="0" smtClean="0"/>
              <a:t>At the top of your document, type &lt;?xml version="1.0"?&gt;</a:t>
            </a:r>
          </a:p>
          <a:p>
            <a:pPr marL="914400" lvl="1" indent="-514350">
              <a:buFont typeface="+mj-lt"/>
              <a:buAutoNum type="arabicParenR"/>
            </a:pPr>
            <a:r>
              <a:rPr lang="en-US" dirty="0" smtClean="0"/>
              <a:t>Type &lt;</a:t>
            </a:r>
            <a:r>
              <a:rPr lang="en-US" dirty="0" err="1" smtClean="0"/>
              <a:t>xs:schema</a:t>
            </a:r>
            <a:r>
              <a:rPr lang="en-US" dirty="0" smtClean="0"/>
              <a:t> to define the root element. The </a:t>
            </a:r>
            <a:r>
              <a:rPr lang="en-US" dirty="0" err="1" smtClean="0"/>
              <a:t>xs</a:t>
            </a:r>
            <a:r>
              <a:rPr lang="en-US" dirty="0" smtClean="0"/>
              <a:t>: is a namespace prefix.</a:t>
            </a:r>
          </a:p>
          <a:p>
            <a:pPr marL="914400" lvl="1" indent="-514350">
              <a:buFont typeface="+mj-lt"/>
              <a:buAutoNum type="arabicParenR"/>
            </a:pPr>
            <a:r>
              <a:rPr lang="en-US" dirty="0" smtClean="0"/>
              <a:t>Then, type </a:t>
            </a:r>
            <a:r>
              <a:rPr lang="en-US" dirty="0" err="1" smtClean="0"/>
              <a:t>xmlns:xs</a:t>
            </a:r>
            <a:r>
              <a:rPr lang="en-US" dirty="0" smtClean="0"/>
              <a:t>="http://www.w3.org/2001/XMLSchema" to declare the XML Schema namespace (</a:t>
            </a:r>
            <a:r>
              <a:rPr lang="en-US" dirty="0" err="1" smtClean="0"/>
              <a:t>xmlns</a:t>
            </a:r>
            <a:r>
              <a:rPr lang="en-US" dirty="0" smtClean="0"/>
              <a:t>). This also declares that the elements and data types that are part of this namespace should be prefixed with </a:t>
            </a:r>
            <a:r>
              <a:rPr lang="en-US" dirty="0" err="1" smtClean="0"/>
              <a:t>xs</a:t>
            </a:r>
            <a:r>
              <a:rPr lang="en-US" dirty="0" smtClean="0"/>
              <a:t>:.</a:t>
            </a:r>
          </a:p>
          <a:p>
            <a:r>
              <a:rPr lang="en-US" dirty="0" smtClean="0"/>
              <a:t>NOTE: The W3C created a namespace which contains all XML Schema elements and data types. Once declared, in order to indicate that a particular element or data type should be considered part of the W3C’s XML Schema namespace, it must start with the </a:t>
            </a:r>
            <a:r>
              <a:rPr lang="en-US" dirty="0" err="1" smtClean="0"/>
              <a:t>xs</a:t>
            </a:r>
            <a:r>
              <a:rPr lang="en-US" dirty="0" smtClean="0"/>
              <a:t>: namespace prefix.</a:t>
            </a:r>
          </a:p>
          <a:p>
            <a:pPr marL="914400" lvl="1" indent="-514350">
              <a:buNone/>
            </a:pPr>
            <a:r>
              <a:rPr lang="en-US" dirty="0" smtClean="0"/>
              <a:t>4) 	Type </a:t>
            </a:r>
            <a:r>
              <a:rPr lang="en-US" dirty="0" smtClean="0"/>
              <a:t>&gt; to complete the root element’s tag.</a:t>
            </a:r>
          </a:p>
          <a:p>
            <a:pPr marL="914400" lvl="1" indent="-514350">
              <a:buNone/>
            </a:pPr>
            <a:r>
              <a:rPr lang="en-US" dirty="0" smtClean="0"/>
              <a:t>5)	Type </a:t>
            </a:r>
            <a:r>
              <a:rPr lang="en-US" dirty="0" smtClean="0"/>
              <a:t>your XML Schema’s rules.</a:t>
            </a:r>
          </a:p>
          <a:p>
            <a:pPr marL="914400" lvl="1" indent="-514350">
              <a:buNone/>
            </a:pPr>
            <a:r>
              <a:rPr lang="en-US" dirty="0" smtClean="0"/>
              <a:t>6)	Finally</a:t>
            </a:r>
            <a:r>
              <a:rPr lang="en-US" dirty="0" smtClean="0"/>
              <a:t>, type &lt;/</a:t>
            </a:r>
            <a:r>
              <a:rPr lang="en-US" dirty="0" err="1" smtClean="0"/>
              <a:t>xs:schema</a:t>
            </a:r>
            <a:r>
              <a:rPr lang="en-US" dirty="0" smtClean="0"/>
              <a:t>&gt; to complete the root element.</a:t>
            </a:r>
          </a:p>
          <a:p>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Xml_schema_sample.xsd</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&lt;?xml version="1.0"?&gt;</a:t>
            </a:r>
          </a:p>
          <a:p>
            <a:pPr>
              <a:buNone/>
            </a:pPr>
            <a:r>
              <a:rPr lang="en-US" dirty="0" smtClean="0"/>
              <a:t>   &lt;</a:t>
            </a:r>
            <a:r>
              <a:rPr lang="en-US" dirty="0" err="1" smtClean="0"/>
              <a:t>xs:schema</a:t>
            </a:r>
            <a:r>
              <a:rPr lang="en-US" dirty="0" smtClean="0"/>
              <a:t> </a:t>
            </a:r>
            <a:r>
              <a:rPr lang="en-US" dirty="0" err="1" smtClean="0"/>
              <a:t>xmlns:xs</a:t>
            </a:r>
            <a:r>
              <a:rPr lang="en-US" dirty="0" smtClean="0"/>
              <a:t>="http://www.w3.org/2001/XMLSchema"&gt;</a:t>
            </a:r>
          </a:p>
          <a:p>
            <a:pPr>
              <a:buNone/>
            </a:pPr>
            <a:r>
              <a:rPr lang="en-US" dirty="0" smtClean="0"/>
              <a:t>     </a:t>
            </a:r>
            <a:r>
              <a:rPr lang="en-US" dirty="0" smtClean="0"/>
              <a:t>&lt;</a:t>
            </a:r>
            <a:r>
              <a:rPr lang="en-US" dirty="0" err="1" smtClean="0"/>
              <a:t>xs:element</a:t>
            </a:r>
            <a:r>
              <a:rPr lang="en-US" dirty="0" smtClean="0"/>
              <a:t> name="customer"&gt;</a:t>
            </a:r>
          </a:p>
          <a:p>
            <a:pPr>
              <a:buNone/>
            </a:pPr>
            <a:r>
              <a:rPr lang="en-US" dirty="0" smtClean="0"/>
              <a:t>       </a:t>
            </a:r>
            <a:r>
              <a:rPr lang="en-US" dirty="0" smtClean="0"/>
              <a:t>&lt;</a:t>
            </a:r>
            <a:r>
              <a:rPr lang="en-US" dirty="0" err="1" smtClean="0"/>
              <a:t>xs:complexType</a:t>
            </a:r>
            <a:r>
              <a:rPr lang="en-US" dirty="0" smtClean="0"/>
              <a:t>&gt;</a:t>
            </a:r>
          </a:p>
          <a:p>
            <a:pPr>
              <a:buNone/>
            </a:pPr>
            <a:r>
              <a:rPr lang="en-US" dirty="0" smtClean="0"/>
              <a:t>         </a:t>
            </a:r>
            <a:r>
              <a:rPr lang="en-US" dirty="0" smtClean="0"/>
              <a:t>&lt;</a:t>
            </a:r>
            <a:r>
              <a:rPr lang="en-US" dirty="0" err="1" smtClean="0"/>
              <a:t>xs:sequence</a:t>
            </a:r>
            <a:r>
              <a:rPr lang="en-US" dirty="0" smtClean="0"/>
              <a:t>&gt;</a:t>
            </a:r>
          </a:p>
          <a:p>
            <a:pPr>
              <a:buNone/>
            </a:pPr>
            <a:r>
              <a:rPr lang="en-US" dirty="0" smtClean="0"/>
              <a:t>           </a:t>
            </a:r>
            <a:r>
              <a:rPr lang="en-US" dirty="0" smtClean="0"/>
              <a:t>&lt;</a:t>
            </a:r>
            <a:r>
              <a:rPr lang="en-US" dirty="0" err="1" smtClean="0"/>
              <a:t>xs:element</a:t>
            </a:r>
            <a:r>
              <a:rPr lang="en-US" dirty="0" smtClean="0"/>
              <a:t> name="name" type="</a:t>
            </a:r>
            <a:r>
              <a:rPr lang="en-US" dirty="0" err="1" smtClean="0"/>
              <a:t>xs:string</a:t>
            </a:r>
            <a:r>
              <a:rPr lang="en-US" dirty="0" smtClean="0"/>
              <a:t>" /&gt;</a:t>
            </a:r>
          </a:p>
          <a:p>
            <a:pPr>
              <a:buNone/>
            </a:pPr>
            <a:r>
              <a:rPr lang="en-US" dirty="0" smtClean="0"/>
              <a:t>           </a:t>
            </a:r>
            <a:r>
              <a:rPr lang="en-US" dirty="0" smtClean="0"/>
              <a:t>&lt;</a:t>
            </a:r>
            <a:r>
              <a:rPr lang="en-US" dirty="0" err="1" smtClean="0"/>
              <a:t>xs:element</a:t>
            </a:r>
            <a:r>
              <a:rPr lang="en-US" dirty="0" smtClean="0"/>
              <a:t> name="phone" type="</a:t>
            </a:r>
            <a:r>
              <a:rPr lang="en-US" dirty="0" err="1" smtClean="0"/>
              <a:t>xs:string</a:t>
            </a:r>
            <a:r>
              <a:rPr lang="en-US" dirty="0" smtClean="0"/>
              <a:t>" /&gt;</a:t>
            </a:r>
          </a:p>
          <a:p>
            <a:pPr>
              <a:buNone/>
            </a:pPr>
            <a:r>
              <a:rPr lang="en-US" dirty="0" smtClean="0"/>
              <a:t>           </a:t>
            </a:r>
            <a:r>
              <a:rPr lang="en-US" dirty="0" smtClean="0"/>
              <a:t>&lt;</a:t>
            </a:r>
            <a:r>
              <a:rPr lang="en-US" dirty="0" err="1" smtClean="0"/>
              <a:t>xs:element</a:t>
            </a:r>
            <a:r>
              <a:rPr lang="en-US" dirty="0" smtClean="0"/>
              <a:t> name="email" type="</a:t>
            </a:r>
            <a:r>
              <a:rPr lang="en-US" dirty="0" err="1" smtClean="0"/>
              <a:t>xs:string</a:t>
            </a:r>
            <a:r>
              <a:rPr lang="en-US" dirty="0" smtClean="0"/>
              <a:t>" /&gt;</a:t>
            </a:r>
          </a:p>
          <a:p>
            <a:pPr>
              <a:buNone/>
            </a:pPr>
            <a:r>
              <a:rPr lang="en-US" dirty="0" smtClean="0"/>
              <a:t>           </a:t>
            </a:r>
            <a:r>
              <a:rPr lang="en-US" dirty="0" smtClean="0"/>
              <a:t>&lt;</a:t>
            </a:r>
            <a:r>
              <a:rPr lang="en-US" dirty="0" err="1" smtClean="0"/>
              <a:t>xs:element</a:t>
            </a:r>
            <a:r>
              <a:rPr lang="en-US" dirty="0" smtClean="0"/>
              <a:t> name="age" type="</a:t>
            </a:r>
            <a:r>
              <a:rPr lang="en-US" dirty="0" err="1" smtClean="0"/>
              <a:t>xs:positiveInteger</a:t>
            </a:r>
            <a:r>
              <a:rPr lang="en-US" dirty="0" smtClean="0"/>
              <a:t>" /&gt;</a:t>
            </a:r>
          </a:p>
          <a:p>
            <a:pPr>
              <a:buNone/>
            </a:pPr>
            <a:r>
              <a:rPr lang="en-US" dirty="0" smtClean="0"/>
              <a:t>         </a:t>
            </a:r>
            <a:r>
              <a:rPr lang="en-US" dirty="0" smtClean="0"/>
              <a:t>&lt;/</a:t>
            </a:r>
            <a:r>
              <a:rPr lang="en-US" dirty="0" err="1" smtClean="0"/>
              <a:t>xs:sequence</a:t>
            </a:r>
            <a:r>
              <a:rPr lang="en-US" dirty="0" smtClean="0"/>
              <a:t>&gt;</a:t>
            </a:r>
          </a:p>
          <a:p>
            <a:pPr>
              <a:buNone/>
            </a:pPr>
            <a:r>
              <a:rPr lang="en-US" dirty="0" smtClean="0"/>
              <a:t>       </a:t>
            </a:r>
            <a:r>
              <a:rPr lang="en-US" dirty="0" smtClean="0"/>
              <a:t>&lt;/</a:t>
            </a:r>
            <a:r>
              <a:rPr lang="en-US" dirty="0" err="1" smtClean="0"/>
              <a:t>xs:complexType</a:t>
            </a:r>
            <a:r>
              <a:rPr lang="en-US" dirty="0" smtClean="0"/>
              <a:t>&gt;</a:t>
            </a:r>
          </a:p>
          <a:p>
            <a:pPr>
              <a:buNone/>
            </a:pPr>
            <a:r>
              <a:rPr lang="en-US" dirty="0" smtClean="0"/>
              <a:t>     </a:t>
            </a:r>
            <a:r>
              <a:rPr lang="en-US" dirty="0" smtClean="0"/>
              <a:t>&lt;/</a:t>
            </a:r>
            <a:r>
              <a:rPr lang="en-US" dirty="0" err="1" smtClean="0"/>
              <a:t>xs:element</a:t>
            </a:r>
            <a:r>
              <a:rPr lang="en-US" dirty="0" smtClean="0"/>
              <a:t>&gt;</a:t>
            </a:r>
          </a:p>
          <a:p>
            <a:pPr>
              <a:buNone/>
            </a:pPr>
            <a:r>
              <a:rPr lang="en-US" dirty="0" smtClean="0"/>
              <a:t>&lt;/</a:t>
            </a:r>
            <a:r>
              <a:rPr lang="en-US" dirty="0" err="1" smtClean="0"/>
              <a:t>xs:schema</a:t>
            </a:r>
            <a:r>
              <a:rPr lang="en-US" dirty="0" smtClean="0"/>
              <a:t>&gt;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Associate an XML Schema with an XML Document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To validate an XML document against an XML Schema, you must specify the location of the XML Schema in the XML document itself.</a:t>
            </a:r>
          </a:p>
          <a:p>
            <a:r>
              <a:rPr lang="en-US" dirty="0" smtClean="0"/>
              <a:t>To declare the XML Schema and its location:</a:t>
            </a:r>
          </a:p>
          <a:p>
            <a:pPr marL="914400" lvl="1" indent="-514350">
              <a:buFont typeface="+mj-lt"/>
              <a:buAutoNum type="arabicParenR"/>
            </a:pPr>
            <a:r>
              <a:rPr lang="en-US" dirty="0" smtClean="0"/>
              <a:t>Inside the definition of the </a:t>
            </a:r>
            <a:r>
              <a:rPr lang="en-US" b="1" dirty="0" smtClean="0"/>
              <a:t>root </a:t>
            </a:r>
            <a:r>
              <a:rPr lang="en-US" dirty="0" smtClean="0"/>
              <a:t>element of your XML document, type </a:t>
            </a:r>
            <a:r>
              <a:rPr lang="en-US" dirty="0" err="1" smtClean="0"/>
              <a:t>xmlns:xsi</a:t>
            </a:r>
            <a:r>
              <a:rPr lang="en-US" dirty="0" smtClean="0"/>
              <a:t>="http://www.w3.org/2001/XMLSchema-instance". This allows you to define the location of your XML Schema in the next two steps. </a:t>
            </a:r>
          </a:p>
          <a:p>
            <a:pPr marL="914400" lvl="1" indent="-514350">
              <a:buFont typeface="+mj-lt"/>
              <a:buAutoNum type="arabicParenR"/>
            </a:pPr>
            <a:r>
              <a:rPr lang="en-US" dirty="0" smtClean="0"/>
              <a:t>Type </a:t>
            </a:r>
            <a:r>
              <a:rPr lang="en-US" dirty="0" err="1" smtClean="0"/>
              <a:t>xsi:noNamespaceSchemaLocation</a:t>
            </a:r>
            <a:r>
              <a:rPr lang="en-US" dirty="0" smtClean="0"/>
              <a:t>=</a:t>
            </a:r>
          </a:p>
          <a:p>
            <a:pPr marL="914400" lvl="1" indent="-514350">
              <a:buFont typeface="+mj-lt"/>
              <a:buAutoNum type="arabicParenR"/>
            </a:pPr>
            <a:r>
              <a:rPr lang="en-US" dirty="0" smtClean="0"/>
              <a:t>Finally, type "xsd.uri", where xsd.uri is the location of the XML Schema file against which you want to validate your XML file. </a:t>
            </a:r>
          </a:p>
          <a:p>
            <a:r>
              <a:rPr lang="en-US" dirty="0" smtClean="0"/>
              <a:t>NOTE: the "xsd.uri" can refer to a file on the Internet, local area network, or your local computer.</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Xml_schema_sample.xml</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&lt;?xml version="1.0"?&gt;</a:t>
            </a:r>
          </a:p>
          <a:p>
            <a:pPr>
              <a:buNone/>
            </a:pPr>
            <a:r>
              <a:rPr lang="en-US" dirty="0" smtClean="0"/>
              <a:t>&lt;customer </a:t>
            </a:r>
            <a:r>
              <a:rPr lang="en-US" dirty="0" err="1" smtClean="0"/>
              <a:t>xmlns:xsi</a:t>
            </a:r>
            <a:r>
              <a:rPr lang="en-US" dirty="0" smtClean="0"/>
              <a:t>="http://www.w3.org/2001/XMLSchema-instance" </a:t>
            </a:r>
            <a:r>
              <a:rPr lang="en-US" dirty="0" err="1" smtClean="0"/>
              <a:t>xsi:noNamespaceSchemaLocation</a:t>
            </a:r>
            <a:r>
              <a:rPr lang="en-US" dirty="0" smtClean="0"/>
              <a:t>="xml_schema_sample.xsd"&gt;</a:t>
            </a:r>
          </a:p>
          <a:p>
            <a:pPr>
              <a:buNone/>
            </a:pPr>
            <a:r>
              <a:rPr lang="en-US" dirty="0" smtClean="0"/>
              <a:t>  &lt;name&gt;John Smith&lt;/name&gt;</a:t>
            </a:r>
          </a:p>
          <a:p>
            <a:pPr>
              <a:buNone/>
            </a:pPr>
            <a:r>
              <a:rPr lang="en-US" dirty="0" smtClean="0"/>
              <a:t>  &lt;phone&gt;(415) 123-4567&lt;/phone&gt;</a:t>
            </a:r>
          </a:p>
          <a:p>
            <a:pPr>
              <a:buNone/>
            </a:pPr>
            <a:r>
              <a:rPr lang="en-US" dirty="0" smtClean="0"/>
              <a:t>  &lt;email&gt;jsmith@abc.com&lt;/email&gt;</a:t>
            </a:r>
          </a:p>
          <a:p>
            <a:pPr>
              <a:buNone/>
            </a:pPr>
            <a:r>
              <a:rPr lang="en-US" dirty="0" smtClean="0"/>
              <a:t>  &lt;age&gt;62&lt;/age&gt;</a:t>
            </a:r>
          </a:p>
          <a:p>
            <a:pPr>
              <a:buNone/>
            </a:pPr>
            <a:r>
              <a:rPr lang="en-US" dirty="0" smtClean="0"/>
              <a:t>&lt;/customer&gt;</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Annotating Schemas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Since an XML Schema is an XML document, you can include standard XML comments in your XML Schema document.</a:t>
            </a:r>
          </a:p>
          <a:p>
            <a:r>
              <a:rPr lang="en-US" dirty="0" smtClean="0"/>
              <a:t>In addition, XML Schema offers the ability to add more structured comments to your document. XML Schema comments (also called annotations), can be parsed and processed, because they are elements themselves. Whereas XML comments are readable by people, they are ignored by parsers.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Annotate XML Schema</a:t>
            </a:r>
            <a:endParaRPr lang="en-US" dirty="0"/>
          </a:p>
        </p:txBody>
      </p:sp>
      <p:sp>
        <p:nvSpPr>
          <p:cNvPr id="3" name="Content Placeholder 2"/>
          <p:cNvSpPr>
            <a:spLocks noGrp="1"/>
          </p:cNvSpPr>
          <p:nvPr>
            <p:ph idx="1"/>
          </p:nvPr>
        </p:nvSpPr>
        <p:spPr/>
        <p:txBody>
          <a:bodyPr/>
          <a:lstStyle/>
          <a:p>
            <a:pPr marL="514350" lvl="0" indent="-514350">
              <a:buFont typeface="+mj-lt"/>
              <a:buAutoNum type="arabicParenR"/>
            </a:pPr>
            <a:r>
              <a:rPr lang="en-US" dirty="0" smtClean="0"/>
              <a:t>Type &lt;</a:t>
            </a:r>
            <a:r>
              <a:rPr lang="en-US" dirty="0" err="1" smtClean="0"/>
              <a:t>xs:annotation</a:t>
            </a:r>
            <a:r>
              <a:rPr lang="en-US" dirty="0" smtClean="0"/>
              <a:t>&gt;.</a:t>
            </a:r>
          </a:p>
          <a:p>
            <a:pPr marL="514350" lvl="0" indent="-514350">
              <a:buFont typeface="+mj-lt"/>
              <a:buAutoNum type="arabicParenR"/>
            </a:pPr>
            <a:r>
              <a:rPr lang="en-US" dirty="0" smtClean="0"/>
              <a:t>Next, type &lt;</a:t>
            </a:r>
            <a:r>
              <a:rPr lang="en-US" dirty="0" err="1" smtClean="0"/>
              <a:t>xs:documentation</a:t>
            </a:r>
            <a:r>
              <a:rPr lang="en-US" dirty="0" smtClean="0"/>
              <a:t>&gt; to begin the comment.</a:t>
            </a:r>
          </a:p>
          <a:p>
            <a:pPr marL="514350" lvl="0" indent="-514350">
              <a:buFont typeface="+mj-lt"/>
              <a:buAutoNum type="arabicParenR"/>
            </a:pPr>
            <a:r>
              <a:rPr lang="en-US" dirty="0" smtClean="0"/>
              <a:t>Type the comment.</a:t>
            </a:r>
          </a:p>
          <a:p>
            <a:pPr marL="514350" lvl="0" indent="-514350">
              <a:buFont typeface="+mj-lt"/>
              <a:buAutoNum type="arabicParenR"/>
            </a:pPr>
            <a:r>
              <a:rPr lang="en-US" dirty="0" smtClean="0"/>
              <a:t>Type &lt;/</a:t>
            </a:r>
            <a:r>
              <a:rPr lang="en-US" dirty="0" err="1" smtClean="0"/>
              <a:t>xs:documentation</a:t>
            </a:r>
            <a:r>
              <a:rPr lang="en-US" dirty="0" smtClean="0"/>
              <a:t>&gt; to complete the comment.</a:t>
            </a:r>
          </a:p>
          <a:p>
            <a:pPr marL="514350" lvl="0" indent="-514350">
              <a:buFont typeface="+mj-lt"/>
              <a:buAutoNum type="arabicParenR"/>
            </a:pPr>
            <a:r>
              <a:rPr lang="en-US" dirty="0" smtClean="0"/>
              <a:t>Finally, type &lt;/</a:t>
            </a:r>
            <a:r>
              <a:rPr lang="en-US" dirty="0" err="1" smtClean="0"/>
              <a:t>xs:annotation</a:t>
            </a:r>
            <a:r>
              <a:rPr lang="en-US" dirty="0" smtClean="0"/>
              <a:t>&gt; to complete the annotation.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Xml_schema_sample.xsd</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&lt;?xml version="1.0" encoding="utf-8"?&gt;</a:t>
            </a:r>
          </a:p>
          <a:p>
            <a:pPr>
              <a:buNone/>
            </a:pPr>
            <a:r>
              <a:rPr lang="en-US" dirty="0" smtClean="0"/>
              <a:t>&lt;!--</a:t>
            </a:r>
          </a:p>
          <a:p>
            <a:pPr>
              <a:buNone/>
            </a:pPr>
            <a:r>
              <a:rPr lang="en-US" dirty="0" smtClean="0"/>
              <a:t>	XML comments - ignored by parser.</a:t>
            </a:r>
          </a:p>
          <a:p>
            <a:pPr>
              <a:buNone/>
            </a:pPr>
            <a:r>
              <a:rPr lang="en-US" dirty="0" smtClean="0"/>
              <a:t>--&gt;</a:t>
            </a:r>
          </a:p>
          <a:p>
            <a:pPr>
              <a:buNone/>
            </a:pPr>
            <a:r>
              <a:rPr lang="en-US" dirty="0" smtClean="0"/>
              <a:t>&lt;</a:t>
            </a:r>
            <a:r>
              <a:rPr lang="en-US" dirty="0" err="1" smtClean="0"/>
              <a:t>xs:schema</a:t>
            </a:r>
            <a:r>
              <a:rPr lang="en-US" dirty="0" smtClean="0"/>
              <a:t> </a:t>
            </a:r>
            <a:r>
              <a:rPr lang="en-US" dirty="0" err="1" smtClean="0"/>
              <a:t>xmlns:xs</a:t>
            </a:r>
            <a:r>
              <a:rPr lang="en-US" dirty="0" smtClean="0"/>
              <a:t>="http://www.w3.org/2001/XMLSchema"&gt;</a:t>
            </a:r>
          </a:p>
          <a:p>
            <a:pPr>
              <a:buNone/>
            </a:pPr>
            <a:r>
              <a:rPr lang="en-US" dirty="0" smtClean="0"/>
              <a:t> </a:t>
            </a:r>
          </a:p>
          <a:p>
            <a:pPr>
              <a:buNone/>
            </a:pPr>
            <a:r>
              <a:rPr lang="en-US" dirty="0" smtClean="0"/>
              <a:t>&lt;</a:t>
            </a:r>
            <a:r>
              <a:rPr lang="en-US" dirty="0" err="1" smtClean="0"/>
              <a:t>xs:annotation</a:t>
            </a:r>
            <a:r>
              <a:rPr lang="en-US" dirty="0" smtClean="0"/>
              <a:t>&gt;</a:t>
            </a:r>
          </a:p>
          <a:p>
            <a:pPr>
              <a:buNone/>
            </a:pPr>
            <a:r>
              <a:rPr lang="en-US" dirty="0" smtClean="0"/>
              <a:t>  &lt;</a:t>
            </a:r>
            <a:r>
              <a:rPr lang="en-US" dirty="0" err="1" smtClean="0"/>
              <a:t>xs:documentation</a:t>
            </a:r>
            <a:r>
              <a:rPr lang="en-US" dirty="0" smtClean="0"/>
              <a:t>&gt;</a:t>
            </a:r>
          </a:p>
          <a:p>
            <a:pPr>
              <a:buNone/>
            </a:pPr>
            <a:r>
              <a:rPr lang="en-US" dirty="0" smtClean="0"/>
              <a:t>	XML Schema comments - also called annotation, can be parsed</a:t>
            </a:r>
          </a:p>
          <a:p>
            <a:pPr>
              <a:buNone/>
            </a:pPr>
            <a:r>
              <a:rPr lang="en-US" dirty="0" smtClean="0"/>
              <a:t>		and processed, because they are elements themselves.</a:t>
            </a:r>
          </a:p>
          <a:p>
            <a:pPr>
              <a:buNone/>
            </a:pPr>
            <a:r>
              <a:rPr lang="en-US" dirty="0" smtClean="0"/>
              <a:t>		You can create annotations anywhere in the XML Schema,</a:t>
            </a:r>
          </a:p>
          <a:p>
            <a:pPr>
              <a:buNone/>
            </a:pPr>
            <a:r>
              <a:rPr lang="en-US" dirty="0" smtClean="0"/>
              <a:t>		after the root element.</a:t>
            </a:r>
          </a:p>
          <a:p>
            <a:pPr>
              <a:buNone/>
            </a:pPr>
            <a:r>
              <a:rPr lang="en-US" dirty="0" smtClean="0"/>
              <a:t>  &lt;/</a:t>
            </a:r>
            <a:r>
              <a:rPr lang="en-US" dirty="0" err="1" smtClean="0"/>
              <a:t>xs:documentation</a:t>
            </a:r>
            <a:r>
              <a:rPr lang="en-US" dirty="0" smtClean="0"/>
              <a:t>&gt;</a:t>
            </a:r>
          </a:p>
          <a:p>
            <a:pPr>
              <a:buNone/>
            </a:pPr>
            <a:r>
              <a:rPr lang="en-US" dirty="0" smtClean="0"/>
              <a:t>&lt;/</a:t>
            </a:r>
            <a:r>
              <a:rPr lang="en-US" dirty="0" err="1" smtClean="0"/>
              <a:t>xs:annotation</a:t>
            </a:r>
            <a:r>
              <a:rPr lang="en-US" dirty="0" smtClean="0"/>
              <a:t>&gt;</a:t>
            </a:r>
          </a:p>
          <a:p>
            <a:pPr>
              <a:buNone/>
            </a:pPr>
            <a:r>
              <a:rPr lang="en-US" dirty="0" smtClean="0"/>
              <a:t> </a:t>
            </a:r>
          </a:p>
          <a:p>
            <a:pPr>
              <a:buNone/>
            </a:pPr>
            <a:r>
              <a:rPr lang="en-US" dirty="0" smtClean="0"/>
              <a:t>&lt;/</a:t>
            </a:r>
            <a:r>
              <a:rPr lang="en-US" dirty="0" err="1" smtClean="0"/>
              <a:t>xs:schema</a:t>
            </a:r>
            <a:r>
              <a:rPr lang="en-US" dirty="0" smtClean="0"/>
              <a:t>&gt;</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Schema Basic</a:t>
            </a:r>
            <a:endParaRPr lang="en-US" dirty="0"/>
          </a:p>
        </p:txBody>
      </p:sp>
      <p:sp>
        <p:nvSpPr>
          <p:cNvPr id="3" name="Content Placeholder 2"/>
          <p:cNvSpPr>
            <a:spLocks noGrp="1"/>
          </p:cNvSpPr>
          <p:nvPr>
            <p:ph idx="1"/>
          </p:nvPr>
        </p:nvSpPr>
        <p:spPr/>
        <p:txBody>
          <a:bodyPr>
            <a:normAutofit lnSpcReduction="10000"/>
          </a:bodyPr>
          <a:lstStyle/>
          <a:p>
            <a:r>
              <a:rPr lang="en-US" dirty="0" smtClean="0"/>
              <a:t>In 2001, the W3C developed a new schema language to address many of the shortcomings of DTD.</a:t>
            </a:r>
          </a:p>
          <a:p>
            <a:r>
              <a:rPr lang="en-US" dirty="0" smtClean="0"/>
              <a:t>This schema language was named XML Schema.</a:t>
            </a:r>
          </a:p>
          <a:p>
            <a:r>
              <a:rPr lang="en-US" dirty="0" smtClean="0"/>
              <a:t>It is occasionally called XML Schema Definition (XSD). </a:t>
            </a:r>
          </a:p>
          <a:p>
            <a:r>
              <a:rPr lang="en-US" dirty="0" smtClean="0"/>
              <a:t>With version 1.1 of the language, it is known as XML Schema Definition Language (XSDL).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Schema Basic (continue…)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XML Schema, written in XML itself, is deeper and more powerful than a DTD. </a:t>
            </a:r>
          </a:p>
          <a:p>
            <a:r>
              <a:rPr lang="en-US" dirty="0" smtClean="0"/>
              <a:t>XML Schema includes system of data types that let you specify when an element should, for example, contain an integer, or a period of time, or a string.</a:t>
            </a:r>
          </a:p>
          <a:p>
            <a:r>
              <a:rPr lang="en-US" dirty="0" smtClean="0"/>
              <a:t>It supports namespaces. </a:t>
            </a:r>
          </a:p>
          <a:p>
            <a:r>
              <a:rPr lang="en-US" dirty="0" smtClean="0"/>
              <a:t>It also lets you define both local and global elements, thereby allowing two elements to have different definitions, even though they have the same name. </a:t>
            </a:r>
          </a:p>
          <a:p>
            <a:r>
              <a:rPr lang="en-US" dirty="0" smtClean="0"/>
              <a:t>In short, XML Schema gives you much more control over the contents of XML document.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Working with XML Schema</a:t>
            </a:r>
            <a:endParaRPr lang="en-US" dirty="0"/>
          </a:p>
        </p:txBody>
      </p:sp>
      <p:sp>
        <p:nvSpPr>
          <p:cNvPr id="3" name="Content Placeholder 2"/>
          <p:cNvSpPr>
            <a:spLocks noGrp="1"/>
          </p:cNvSpPr>
          <p:nvPr>
            <p:ph idx="1"/>
          </p:nvPr>
        </p:nvSpPr>
        <p:spPr/>
        <p:txBody>
          <a:bodyPr>
            <a:noAutofit/>
          </a:bodyPr>
          <a:lstStyle/>
          <a:p>
            <a:r>
              <a:rPr lang="en-US" sz="1800" dirty="0" smtClean="0"/>
              <a:t>An XML Schema specifies the structure of valid XML documents by defining a set of elements, their relationships to each other, and the attributes that they can contain.</a:t>
            </a:r>
          </a:p>
          <a:p>
            <a:r>
              <a:rPr lang="en-US" sz="1800" dirty="0" smtClean="0"/>
              <a:t>In XML Schema, an XML element can be defined as either a </a:t>
            </a:r>
            <a:r>
              <a:rPr lang="en-US" sz="1800" b="1" dirty="0" smtClean="0"/>
              <a:t>simple</a:t>
            </a:r>
            <a:r>
              <a:rPr lang="en-US" sz="1800" dirty="0" smtClean="0"/>
              <a:t> type or a </a:t>
            </a:r>
            <a:r>
              <a:rPr lang="en-US" sz="1800" b="1" dirty="0" smtClean="0"/>
              <a:t>complex </a:t>
            </a:r>
            <a:r>
              <a:rPr lang="en-US" sz="1800" dirty="0" smtClean="0"/>
              <a:t>type.</a:t>
            </a:r>
          </a:p>
          <a:p>
            <a:r>
              <a:rPr lang="en-US" sz="1800" dirty="0" smtClean="0"/>
              <a:t>A </a:t>
            </a:r>
            <a:r>
              <a:rPr lang="en-US" sz="1800" b="1" dirty="0" smtClean="0"/>
              <a:t>simple</a:t>
            </a:r>
            <a:r>
              <a:rPr lang="en-US" sz="1800" dirty="0" smtClean="0"/>
              <a:t> type is an XML element that </a:t>
            </a:r>
            <a:r>
              <a:rPr lang="en-US" sz="1800" b="1" dirty="0" smtClean="0"/>
              <a:t>only contains text</a:t>
            </a:r>
            <a:r>
              <a:rPr lang="en-US" sz="1800" dirty="0" smtClean="0"/>
              <a:t>, whereas a </a:t>
            </a:r>
            <a:r>
              <a:rPr lang="en-US" sz="1800" b="1" dirty="0" smtClean="0"/>
              <a:t>complex </a:t>
            </a:r>
            <a:r>
              <a:rPr lang="en-US" sz="1800" dirty="0" smtClean="0"/>
              <a:t>type is an XML element that contains </a:t>
            </a:r>
            <a:r>
              <a:rPr lang="en-US" sz="1800" b="1" dirty="0" smtClean="0"/>
              <a:t>child</a:t>
            </a:r>
            <a:r>
              <a:rPr lang="en-US" sz="1800" dirty="0" smtClean="0"/>
              <a:t> elements </a:t>
            </a:r>
            <a:r>
              <a:rPr lang="en-US" sz="1800" b="1" dirty="0" smtClean="0"/>
              <a:t>and/or attributes</a:t>
            </a:r>
            <a:r>
              <a:rPr lang="en-US" sz="1800" dirty="0" smtClean="0"/>
              <a:t>.</a:t>
            </a:r>
          </a:p>
          <a:p>
            <a:r>
              <a:rPr lang="en-US" sz="1800" dirty="0" smtClean="0"/>
              <a:t>A </a:t>
            </a:r>
            <a:r>
              <a:rPr lang="en-US" sz="1800" b="1" dirty="0" smtClean="0"/>
              <a:t>simple</a:t>
            </a:r>
            <a:r>
              <a:rPr lang="en-US" sz="1800" dirty="0" smtClean="0"/>
              <a:t> type element describes the </a:t>
            </a:r>
            <a:r>
              <a:rPr lang="en-US" sz="1800" b="1" dirty="0" smtClean="0"/>
              <a:t>text</a:t>
            </a:r>
            <a:r>
              <a:rPr lang="en-US" sz="1800" dirty="0" smtClean="0"/>
              <a:t> of an XML document. A </a:t>
            </a:r>
            <a:r>
              <a:rPr lang="en-US" sz="1800" b="1" dirty="0" smtClean="0"/>
              <a:t>complex</a:t>
            </a:r>
            <a:r>
              <a:rPr lang="en-US" sz="1800" dirty="0" smtClean="0"/>
              <a:t> type element describes its </a:t>
            </a:r>
            <a:r>
              <a:rPr lang="en-US" sz="1800" b="1" dirty="0" smtClean="0"/>
              <a:t>structure</a:t>
            </a:r>
            <a:r>
              <a:rPr lang="en-US" sz="1800" dirty="0" smtClean="0"/>
              <a:t>.  </a:t>
            </a:r>
          </a:p>
          <a:p>
            <a:r>
              <a:rPr lang="en-US" sz="1800" dirty="0" smtClean="0"/>
              <a:t>There are </a:t>
            </a:r>
            <a:r>
              <a:rPr lang="en-US" sz="1800" b="1" dirty="0" smtClean="0"/>
              <a:t>four</a:t>
            </a:r>
            <a:r>
              <a:rPr lang="en-US" sz="1800" dirty="0" smtClean="0"/>
              <a:t> kinds of complex type elements: those that contain child elements; those that contain both child elements and text; those that contain only text; and those that are empty.</a:t>
            </a:r>
          </a:p>
          <a:p>
            <a:r>
              <a:rPr lang="en-US" sz="1800" b="1" dirty="0" smtClean="0"/>
              <a:t>NOTE:</a:t>
            </a:r>
            <a:r>
              <a:rPr lang="en-US" sz="1800" dirty="0" smtClean="0"/>
              <a:t> One of the benefits of XML Schema is that it uses XML syntax. </a:t>
            </a:r>
          </a:p>
          <a:p>
            <a:r>
              <a:rPr lang="en-US" sz="1800" b="1" dirty="0" smtClean="0"/>
              <a:t>NOTE:</a:t>
            </a:r>
            <a:r>
              <a:rPr lang="en-US" sz="1800" dirty="0" smtClean="0"/>
              <a:t> Because an XML Schema is an XML document, it must begin with an XML declaration, have one root element, and be well-formed, just like all other XML documents.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Simple Types</a:t>
            </a:r>
            <a:endParaRPr lang="en-US" dirty="0"/>
          </a:p>
        </p:txBody>
      </p:sp>
      <p:graphicFrame>
        <p:nvGraphicFramePr>
          <p:cNvPr id="4" name="Content Placeholder 3"/>
          <p:cNvGraphicFramePr>
            <a:graphicFrameLocks noGrp="1"/>
          </p:cNvGraphicFramePr>
          <p:nvPr>
            <p:ph idx="1"/>
          </p:nvPr>
        </p:nvGraphicFramePr>
        <p:xfrm>
          <a:off x="457200" y="1600200"/>
          <a:ext cx="8305800" cy="4055706"/>
        </p:xfrm>
        <a:graphic>
          <a:graphicData uri="http://schemas.openxmlformats.org/drawingml/2006/table">
            <a:tbl>
              <a:tblPr firstRow="1" bandRow="1">
                <a:tableStyleId>{5C22544A-7EE6-4342-B048-85BDC9FD1C3A}</a:tableStyleId>
              </a:tblPr>
              <a:tblGrid>
                <a:gridCol w="2743200"/>
                <a:gridCol w="3124200"/>
                <a:gridCol w="2438400"/>
              </a:tblGrid>
              <a:tr h="342122">
                <a:tc>
                  <a:txBody>
                    <a:bodyPr/>
                    <a:lstStyle/>
                    <a:p>
                      <a:r>
                        <a:rPr lang="en-US" dirty="0" smtClean="0"/>
                        <a:t>Simple Types</a:t>
                      </a:r>
                      <a:endParaRPr lang="en-US" dirty="0"/>
                    </a:p>
                  </a:txBody>
                  <a:tcPr/>
                </a:tc>
                <a:tc>
                  <a:txBody>
                    <a:bodyPr/>
                    <a:lstStyle/>
                    <a:p>
                      <a:r>
                        <a:rPr lang="en-US" dirty="0" smtClean="0"/>
                        <a:t>XML Schema</a:t>
                      </a:r>
                      <a:endParaRPr lang="en-US" dirty="0"/>
                    </a:p>
                  </a:txBody>
                  <a:tcPr/>
                </a:tc>
                <a:tc>
                  <a:txBody>
                    <a:bodyPr/>
                    <a:lstStyle/>
                    <a:p>
                      <a:r>
                        <a:rPr lang="en-US" dirty="0" smtClean="0"/>
                        <a:t>XML</a:t>
                      </a:r>
                      <a:endParaRPr lang="en-US" dirty="0"/>
                    </a:p>
                  </a:txBody>
                  <a:tcPr/>
                </a:tc>
              </a:tr>
              <a:tr h="855306">
                <a:tc>
                  <a:txBody>
                    <a:bodyPr/>
                    <a:lstStyle/>
                    <a:p>
                      <a:r>
                        <a:rPr lang="en-US" sz="1800" kern="1200" dirty="0" smtClean="0">
                          <a:solidFill>
                            <a:schemeClr val="dk1"/>
                          </a:solidFill>
                          <a:latin typeface="+mn-lt"/>
                          <a:ea typeface="+mn-ea"/>
                          <a:cs typeface="+mn-cs"/>
                        </a:rPr>
                        <a:t>An element containing only text</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name="subject" type="</a:t>
                      </a:r>
                      <a:r>
                        <a:rPr lang="en-US" sz="1800" kern="1200" dirty="0" err="1" smtClean="0">
                          <a:solidFill>
                            <a:schemeClr val="dk1"/>
                          </a:solidFill>
                          <a:latin typeface="+mn-lt"/>
                          <a:ea typeface="+mn-ea"/>
                          <a:cs typeface="+mn-cs"/>
                        </a:rPr>
                        <a:t>xs:string</a:t>
                      </a:r>
                      <a:r>
                        <a:rPr lang="en-US" sz="1800" kern="1200" dirty="0" smtClean="0">
                          <a:solidFill>
                            <a:schemeClr val="dk1"/>
                          </a:solidFill>
                          <a:latin typeface="+mn-lt"/>
                          <a:ea typeface="+mn-ea"/>
                          <a:cs typeface="+mn-cs"/>
                        </a:rPr>
                        <a:t>" /&gt;</a:t>
                      </a:r>
                      <a:endParaRPr lang="en-US" dirty="0"/>
                    </a:p>
                  </a:txBody>
                  <a:tcPr/>
                </a:tc>
                <a:tc>
                  <a:txBody>
                    <a:bodyPr/>
                    <a:lstStyle/>
                    <a:p>
                      <a:r>
                        <a:rPr lang="en-US" sz="1800" kern="1200" dirty="0" smtClean="0">
                          <a:solidFill>
                            <a:schemeClr val="dk1"/>
                          </a:solidFill>
                          <a:latin typeface="+mn-lt"/>
                          <a:ea typeface="+mn-ea"/>
                          <a:cs typeface="+mn-cs"/>
                        </a:rPr>
                        <a:t>&lt;subject&gt;Cynthia </a:t>
                      </a:r>
                      <a:r>
                        <a:rPr lang="en-US" sz="1800" kern="1200" dirty="0" err="1" smtClean="0">
                          <a:solidFill>
                            <a:schemeClr val="dk1"/>
                          </a:solidFill>
                          <a:latin typeface="+mn-lt"/>
                          <a:ea typeface="+mn-ea"/>
                          <a:cs typeface="+mn-cs"/>
                        </a:rPr>
                        <a:t>Dibbs</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&lt;/</a:t>
                      </a:r>
                      <a:r>
                        <a:rPr lang="en-US" sz="1800" kern="1200" dirty="0" smtClean="0">
                          <a:solidFill>
                            <a:schemeClr val="dk1"/>
                          </a:solidFill>
                          <a:latin typeface="+mn-lt"/>
                          <a:ea typeface="+mn-ea"/>
                          <a:cs typeface="+mn-cs"/>
                        </a:rPr>
                        <a:t>subject&gt;</a:t>
                      </a:r>
                      <a:endParaRPr lang="en-US" dirty="0"/>
                    </a:p>
                  </a:txBody>
                  <a:tcPr/>
                </a:tc>
              </a:tr>
              <a:tr h="2651449">
                <a:tc>
                  <a:txBody>
                    <a:bodyPr/>
                    <a:lstStyle/>
                    <a:p>
                      <a:r>
                        <a:rPr lang="en-US" sz="1800" kern="1200" dirty="0" smtClean="0">
                          <a:solidFill>
                            <a:schemeClr val="dk1"/>
                          </a:solidFill>
                          <a:latin typeface="+mn-lt"/>
                          <a:ea typeface="+mn-ea"/>
                          <a:cs typeface="+mn-cs"/>
                        </a:rPr>
                        <a:t>An attribute</a:t>
                      </a:r>
                    </a:p>
                    <a:p>
                      <a:r>
                        <a:rPr lang="en-US" sz="1800" b="0" kern="1200" dirty="0" smtClean="0">
                          <a:solidFill>
                            <a:schemeClr val="dk1"/>
                          </a:solidFill>
                          <a:latin typeface="+mn-lt"/>
                          <a:ea typeface="+mn-ea"/>
                          <a:cs typeface="+mn-cs"/>
                        </a:rPr>
                        <a:t>[</a:t>
                      </a:r>
                      <a:r>
                        <a:rPr lang="en-US" sz="1800" b="1" kern="1200" dirty="0" smtClean="0">
                          <a:solidFill>
                            <a:schemeClr val="dk1"/>
                          </a:solidFill>
                          <a:latin typeface="+mn-lt"/>
                          <a:ea typeface="+mn-ea"/>
                          <a:cs typeface="+mn-cs"/>
                        </a:rPr>
                        <a:t>NOTE</a:t>
                      </a:r>
                      <a:r>
                        <a:rPr lang="en-US" sz="1800" kern="1200" dirty="0" smtClean="0">
                          <a:solidFill>
                            <a:schemeClr val="dk1"/>
                          </a:solidFill>
                          <a:latin typeface="+mn-lt"/>
                          <a:ea typeface="+mn-ea"/>
                          <a:cs typeface="+mn-cs"/>
                        </a:rPr>
                        <a:t>: attributes are simple type elements since they contain neither child elements nor attributes. However, they always appear within complex type elements. (Complex type implicit/default Complex Content)]</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name="subject"&gt;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xs:attribute</a:t>
                      </a:r>
                      <a:r>
                        <a:rPr lang="en-US" sz="1800" kern="1200" dirty="0" smtClean="0">
                          <a:solidFill>
                            <a:schemeClr val="dk1"/>
                          </a:solidFill>
                          <a:latin typeface="+mn-lt"/>
                          <a:ea typeface="+mn-ea"/>
                          <a:cs typeface="+mn-cs"/>
                        </a:rPr>
                        <a:t> name="</a:t>
                      </a:r>
                      <a:r>
                        <a:rPr lang="en-US" sz="1800" kern="1200" dirty="0" smtClean="0">
                          <a:solidFill>
                            <a:schemeClr val="dk1"/>
                          </a:solidFill>
                          <a:latin typeface="+mn-lt"/>
                          <a:ea typeface="+mn-ea"/>
                          <a:cs typeface="+mn-cs"/>
                        </a:rPr>
                        <a:t>age“</a:t>
                      </a:r>
                      <a:r>
                        <a:rPr lang="en-US" sz="1800" kern="1200" baseline="0" dirty="0" smtClean="0">
                          <a:solidFill>
                            <a:schemeClr val="dk1"/>
                          </a:solidFill>
                          <a:latin typeface="+mn-lt"/>
                          <a:ea typeface="+mn-ea"/>
                          <a:cs typeface="+mn-cs"/>
                        </a:rPr>
                        <a:t> </a:t>
                      </a:r>
                      <a:r>
                        <a:rPr lang="en-US" sz="1800" kern="1200" dirty="0" smtClean="0">
                          <a:solidFill>
                            <a:schemeClr val="dk1"/>
                          </a:solidFill>
                          <a:latin typeface="+mn-lt"/>
                          <a:ea typeface="+mn-ea"/>
                          <a:cs typeface="+mn-cs"/>
                        </a:rPr>
                        <a:t>type</a:t>
                      </a:r>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xs:positiveInteger</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&gt;</a:t>
                      </a:r>
                      <a:endParaRPr lang="en-US" dirty="0"/>
                    </a:p>
                  </a:txBody>
                  <a:tcPr/>
                </a:tc>
                <a:tc>
                  <a:txBody>
                    <a:bodyPr/>
                    <a:lstStyle/>
                    <a:p>
                      <a:r>
                        <a:rPr lang="en-US" sz="1800" kern="1200" dirty="0" smtClean="0">
                          <a:solidFill>
                            <a:schemeClr val="dk1"/>
                          </a:solidFill>
                          <a:latin typeface="+mn-lt"/>
                          <a:ea typeface="+mn-ea"/>
                          <a:cs typeface="+mn-cs"/>
                        </a:rPr>
                        <a:t>&lt;subject age="62" /&gt;</a:t>
                      </a:r>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Complex Types</a:t>
            </a:r>
            <a:endParaRPr lang="en-US" dirty="0"/>
          </a:p>
        </p:txBody>
      </p:sp>
      <p:graphicFrame>
        <p:nvGraphicFramePr>
          <p:cNvPr id="4" name="Content Placeholder 3"/>
          <p:cNvGraphicFramePr>
            <a:graphicFrameLocks noGrp="1"/>
          </p:cNvGraphicFramePr>
          <p:nvPr>
            <p:ph idx="1"/>
          </p:nvPr>
        </p:nvGraphicFramePr>
        <p:xfrm>
          <a:off x="457200" y="1600200"/>
          <a:ext cx="8229600" cy="3850640"/>
        </p:xfrm>
        <a:graphic>
          <a:graphicData uri="http://schemas.openxmlformats.org/drawingml/2006/table">
            <a:tbl>
              <a:tblPr firstRow="1" bandRow="1">
                <a:tableStyleId>{5C22544A-7EE6-4342-B048-85BDC9FD1C3A}</a:tableStyleId>
              </a:tblPr>
              <a:tblGrid>
                <a:gridCol w="2743200"/>
                <a:gridCol w="3124200"/>
                <a:gridCol w="2362200"/>
              </a:tblGrid>
              <a:tr h="370840">
                <a:tc>
                  <a:txBody>
                    <a:bodyPr/>
                    <a:lstStyle/>
                    <a:p>
                      <a:r>
                        <a:rPr lang="en-US" dirty="0" smtClean="0"/>
                        <a:t>Complex Types</a:t>
                      </a:r>
                      <a:endParaRPr lang="en-US" dirty="0"/>
                    </a:p>
                  </a:txBody>
                  <a:tcPr/>
                </a:tc>
                <a:tc>
                  <a:txBody>
                    <a:bodyPr/>
                    <a:lstStyle/>
                    <a:p>
                      <a:r>
                        <a:rPr lang="en-US" dirty="0" smtClean="0"/>
                        <a:t>XML Schema</a:t>
                      </a:r>
                      <a:endParaRPr lang="en-US" dirty="0"/>
                    </a:p>
                  </a:txBody>
                  <a:tcPr/>
                </a:tc>
                <a:tc>
                  <a:txBody>
                    <a:bodyPr/>
                    <a:lstStyle/>
                    <a:p>
                      <a:r>
                        <a:rPr lang="en-US" dirty="0" smtClean="0"/>
                        <a:t>XML</a:t>
                      </a:r>
                      <a:endParaRPr lang="en-US" dirty="0"/>
                    </a:p>
                  </a:txBody>
                  <a:tcPr/>
                </a:tc>
              </a:tr>
              <a:tr h="370840">
                <a:tc>
                  <a:txBody>
                    <a:bodyPr/>
                    <a:lstStyle/>
                    <a:p>
                      <a:r>
                        <a:rPr lang="en-US" dirty="0" smtClean="0"/>
                        <a:t>1. </a:t>
                      </a:r>
                      <a:r>
                        <a:rPr lang="en-US" sz="1800" kern="1200" dirty="0" smtClean="0">
                          <a:solidFill>
                            <a:schemeClr val="dk1"/>
                          </a:solidFill>
                          <a:latin typeface="+mn-lt"/>
                          <a:ea typeface="+mn-ea"/>
                          <a:cs typeface="+mn-cs"/>
                        </a:rPr>
                        <a:t>An element containing text only. It is called "text only" and is a complex type element with simple content (allows text and attributes).</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name="subject"&gt;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xs:simpleContent</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xs:extension</a:t>
                      </a:r>
                      <a:r>
                        <a:rPr lang="en-US" sz="1800" kern="1200" dirty="0" smtClean="0">
                          <a:solidFill>
                            <a:schemeClr val="dk1"/>
                          </a:solidFill>
                          <a:latin typeface="+mn-lt"/>
                          <a:ea typeface="+mn-ea"/>
                          <a:cs typeface="+mn-cs"/>
                        </a:rPr>
                        <a:t> base="</a:t>
                      </a:r>
                      <a:r>
                        <a:rPr lang="en-US" sz="1800" kern="1200" dirty="0" err="1" smtClean="0">
                          <a:solidFill>
                            <a:schemeClr val="dk1"/>
                          </a:solidFill>
                          <a:latin typeface="+mn-lt"/>
                          <a:ea typeface="+mn-ea"/>
                          <a:cs typeface="+mn-cs"/>
                        </a:rPr>
                        <a:t>xs:string</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xs:attribute</a:t>
                      </a:r>
                      <a:r>
                        <a:rPr lang="en-US" sz="1800" kern="1200" dirty="0" smtClean="0">
                          <a:solidFill>
                            <a:schemeClr val="dk1"/>
                          </a:solidFill>
                          <a:latin typeface="+mn-lt"/>
                          <a:ea typeface="+mn-ea"/>
                          <a:cs typeface="+mn-cs"/>
                        </a:rPr>
                        <a:t> name="age" type="</a:t>
                      </a:r>
                      <a:r>
                        <a:rPr lang="en-US" sz="1800" kern="1200" dirty="0" err="1" smtClean="0">
                          <a:solidFill>
                            <a:schemeClr val="dk1"/>
                          </a:solidFill>
                          <a:latin typeface="+mn-lt"/>
                          <a:ea typeface="+mn-ea"/>
                          <a:cs typeface="+mn-cs"/>
                        </a:rPr>
                        <a:t>xs:positiveInteger</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xs:extension</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xs:simpleContent</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&gt;</a:t>
                      </a:r>
                      <a:endParaRPr lang="en-US" dirty="0"/>
                    </a:p>
                  </a:txBody>
                  <a:tcPr/>
                </a:tc>
                <a:tc>
                  <a:txBody>
                    <a:bodyPr/>
                    <a:lstStyle/>
                    <a:p>
                      <a:r>
                        <a:rPr lang="en-US" sz="1800" kern="1200" dirty="0" smtClean="0">
                          <a:solidFill>
                            <a:schemeClr val="dk1"/>
                          </a:solidFill>
                          <a:latin typeface="+mn-lt"/>
                          <a:ea typeface="+mn-ea"/>
                          <a:cs typeface="+mn-cs"/>
                        </a:rPr>
                        <a:t>&lt;subject age="62"&gt;Cynthia </a:t>
                      </a:r>
                      <a:r>
                        <a:rPr lang="en-US" sz="1800" kern="1200" dirty="0" err="1" smtClean="0">
                          <a:solidFill>
                            <a:schemeClr val="dk1"/>
                          </a:solidFill>
                          <a:latin typeface="+mn-lt"/>
                          <a:ea typeface="+mn-ea"/>
                          <a:cs typeface="+mn-cs"/>
                        </a:rPr>
                        <a:t>Dibbs</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&lt;/subject&gt;</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Complex Types (continue…)</a:t>
            </a:r>
            <a:endParaRPr lang="en-US" dirty="0"/>
          </a:p>
        </p:txBody>
      </p:sp>
      <p:graphicFrame>
        <p:nvGraphicFramePr>
          <p:cNvPr id="4" name="Content Placeholder 3"/>
          <p:cNvGraphicFramePr>
            <a:graphicFrameLocks noGrp="1"/>
          </p:cNvGraphicFramePr>
          <p:nvPr>
            <p:ph idx="1"/>
          </p:nvPr>
        </p:nvGraphicFramePr>
        <p:xfrm>
          <a:off x="457200" y="1600200"/>
          <a:ext cx="8229600" cy="5125720"/>
        </p:xfrm>
        <a:graphic>
          <a:graphicData uri="http://schemas.openxmlformats.org/drawingml/2006/table">
            <a:tbl>
              <a:tblPr firstRow="1" bandRow="1">
                <a:tableStyleId>{5C22544A-7EE6-4342-B048-85BDC9FD1C3A}</a:tableStyleId>
              </a:tblPr>
              <a:tblGrid>
                <a:gridCol w="2743200"/>
                <a:gridCol w="3048000"/>
                <a:gridCol w="2438400"/>
              </a:tblGrid>
              <a:tr h="370840">
                <a:tc>
                  <a:txBody>
                    <a:bodyPr/>
                    <a:lstStyle/>
                    <a:p>
                      <a:r>
                        <a:rPr lang="en-US" dirty="0" smtClean="0"/>
                        <a:t>Complex Types</a:t>
                      </a:r>
                      <a:endParaRPr lang="en-US" dirty="0"/>
                    </a:p>
                  </a:txBody>
                  <a:tcPr/>
                </a:tc>
                <a:tc>
                  <a:txBody>
                    <a:bodyPr/>
                    <a:lstStyle/>
                    <a:p>
                      <a:r>
                        <a:rPr lang="en-US" dirty="0" smtClean="0"/>
                        <a:t>XML Schema</a:t>
                      </a:r>
                      <a:endParaRPr lang="en-US" dirty="0"/>
                    </a:p>
                  </a:txBody>
                  <a:tcPr/>
                </a:tc>
                <a:tc>
                  <a:txBody>
                    <a:bodyPr/>
                    <a:lstStyle/>
                    <a:p>
                      <a:r>
                        <a:rPr lang="en-US" dirty="0" smtClean="0"/>
                        <a:t>XML</a:t>
                      </a:r>
                      <a:endParaRPr lang="en-US" dirty="0"/>
                    </a:p>
                  </a:txBody>
                  <a:tcPr/>
                </a:tc>
              </a:tr>
              <a:tr h="370840">
                <a:tc>
                  <a:txBody>
                    <a:bodyPr/>
                    <a:lstStyle/>
                    <a:p>
                      <a:r>
                        <a:rPr lang="en-US" sz="1800" kern="1200" dirty="0" smtClean="0">
                          <a:solidFill>
                            <a:schemeClr val="dk1"/>
                          </a:solidFill>
                          <a:latin typeface="+mn-lt"/>
                          <a:ea typeface="+mn-ea"/>
                          <a:cs typeface="+mn-cs"/>
                        </a:rPr>
                        <a:t>2. An element containing child elements. It is called "element only" and is a complex type element with complex content (allows children and attributes).</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name="subject"&gt;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xs:complexContent</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xs:restriction</a:t>
                      </a:r>
                      <a:r>
                        <a:rPr lang="en-US" sz="1800" kern="1200" dirty="0" smtClean="0">
                          <a:solidFill>
                            <a:schemeClr val="dk1"/>
                          </a:solidFill>
                          <a:latin typeface="+mn-lt"/>
                          <a:ea typeface="+mn-ea"/>
                          <a:cs typeface="+mn-cs"/>
                        </a:rPr>
                        <a:t> base="</a:t>
                      </a:r>
                      <a:r>
                        <a:rPr lang="en-US" sz="1800" kern="1200" dirty="0" err="1" smtClean="0">
                          <a:solidFill>
                            <a:schemeClr val="dk1"/>
                          </a:solidFill>
                          <a:latin typeface="+mn-lt"/>
                          <a:ea typeface="+mn-ea"/>
                          <a:cs typeface="+mn-cs"/>
                        </a:rPr>
                        <a:t>xs:anyType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xs:sequence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name="name" type="</a:t>
                      </a:r>
                      <a:r>
                        <a:rPr lang="en-US" sz="1800" kern="1200" dirty="0" err="1" smtClean="0">
                          <a:solidFill>
                            <a:schemeClr val="dk1"/>
                          </a:solidFill>
                          <a:latin typeface="+mn-lt"/>
                          <a:ea typeface="+mn-ea"/>
                          <a:cs typeface="+mn-cs"/>
                        </a:rPr>
                        <a:t>xs:string</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name="age" type="</a:t>
                      </a:r>
                      <a:r>
                        <a:rPr lang="en-US" sz="1800" kern="1200" dirty="0" err="1" smtClean="0">
                          <a:solidFill>
                            <a:schemeClr val="dk1"/>
                          </a:solidFill>
                          <a:latin typeface="+mn-lt"/>
                          <a:ea typeface="+mn-ea"/>
                          <a:cs typeface="+mn-cs"/>
                        </a:rPr>
                        <a:t>xs:positiveInteger</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xs:sequence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xs:restriction</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xs:complexContent</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&gt;</a:t>
                      </a:r>
                      <a:endParaRPr lang="en-US" dirty="0"/>
                    </a:p>
                  </a:txBody>
                  <a:tcPr/>
                </a:tc>
                <a:tc>
                  <a:txBody>
                    <a:bodyPr/>
                    <a:lstStyle/>
                    <a:p>
                      <a:r>
                        <a:rPr lang="en-US" sz="1800" kern="1200" dirty="0" smtClean="0">
                          <a:solidFill>
                            <a:schemeClr val="dk1"/>
                          </a:solidFill>
                          <a:latin typeface="+mn-lt"/>
                          <a:ea typeface="+mn-ea"/>
                          <a:cs typeface="+mn-cs"/>
                        </a:rPr>
                        <a:t>&lt;subject&gt;</a:t>
                      </a:r>
                    </a:p>
                    <a:p>
                      <a:r>
                        <a:rPr lang="en-US" sz="1800" kern="1200" dirty="0" smtClean="0">
                          <a:solidFill>
                            <a:schemeClr val="dk1"/>
                          </a:solidFill>
                          <a:latin typeface="+mn-lt"/>
                          <a:ea typeface="+mn-ea"/>
                          <a:cs typeface="+mn-cs"/>
                        </a:rPr>
                        <a:t>   &lt;name&gt;Cynthia </a:t>
                      </a:r>
                      <a:r>
                        <a:rPr lang="en-US" sz="1800" kern="1200" dirty="0" err="1" smtClean="0">
                          <a:solidFill>
                            <a:schemeClr val="dk1"/>
                          </a:solidFill>
                          <a:latin typeface="+mn-lt"/>
                          <a:ea typeface="+mn-ea"/>
                          <a:cs typeface="+mn-cs"/>
                        </a:rPr>
                        <a:t>Dibbs</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   &lt;/name&gt;</a:t>
                      </a:r>
                    </a:p>
                    <a:p>
                      <a:r>
                        <a:rPr lang="en-US" sz="1800" kern="1200" dirty="0" smtClean="0">
                          <a:solidFill>
                            <a:schemeClr val="dk1"/>
                          </a:solidFill>
                          <a:latin typeface="+mn-lt"/>
                          <a:ea typeface="+mn-ea"/>
                          <a:cs typeface="+mn-cs"/>
                        </a:rPr>
                        <a:t>   &lt;age&gt;62&lt;/age&gt;</a:t>
                      </a:r>
                    </a:p>
                    <a:p>
                      <a:r>
                        <a:rPr lang="en-US" sz="1800" kern="1200" dirty="0" smtClean="0">
                          <a:solidFill>
                            <a:schemeClr val="dk1"/>
                          </a:solidFill>
                          <a:latin typeface="+mn-lt"/>
                          <a:ea typeface="+mn-ea"/>
                          <a:cs typeface="+mn-cs"/>
                        </a:rPr>
                        <a:t>&lt;/subject&gt;</a:t>
                      </a:r>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Complex Types (continue…)</a:t>
            </a:r>
            <a:endParaRPr lang="en-US" dirty="0"/>
          </a:p>
        </p:txBody>
      </p:sp>
      <p:graphicFrame>
        <p:nvGraphicFramePr>
          <p:cNvPr id="4" name="Content Placeholder 3"/>
          <p:cNvGraphicFramePr>
            <a:graphicFrameLocks noGrp="1"/>
          </p:cNvGraphicFramePr>
          <p:nvPr>
            <p:ph idx="1"/>
          </p:nvPr>
        </p:nvGraphicFramePr>
        <p:xfrm>
          <a:off x="457200" y="1600200"/>
          <a:ext cx="8229600" cy="43027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Complex Types</a:t>
                      </a:r>
                      <a:endParaRPr lang="en-US" dirty="0"/>
                    </a:p>
                  </a:txBody>
                  <a:tcPr/>
                </a:tc>
                <a:tc>
                  <a:txBody>
                    <a:bodyPr/>
                    <a:lstStyle/>
                    <a:p>
                      <a:r>
                        <a:rPr lang="en-US" dirty="0" smtClean="0"/>
                        <a:t>XML Schema</a:t>
                      </a:r>
                      <a:endParaRPr lang="en-US" dirty="0"/>
                    </a:p>
                  </a:txBody>
                  <a:tcPr/>
                </a:tc>
                <a:tc>
                  <a:txBody>
                    <a:bodyPr/>
                    <a:lstStyle/>
                    <a:p>
                      <a:r>
                        <a:rPr lang="en-US" dirty="0" smtClean="0"/>
                        <a:t>XML</a:t>
                      </a:r>
                      <a:endParaRPr lang="en-US" dirty="0"/>
                    </a:p>
                  </a:txBody>
                  <a:tcPr/>
                </a:tc>
              </a:tr>
              <a:tr h="370840">
                <a:tc>
                  <a:txBody>
                    <a:bodyPr/>
                    <a:lstStyle/>
                    <a:p>
                      <a:r>
                        <a:rPr lang="en-US" sz="1800" kern="1200" dirty="0" smtClean="0">
                          <a:solidFill>
                            <a:schemeClr val="dk1"/>
                          </a:solidFill>
                          <a:latin typeface="+mn-lt"/>
                          <a:ea typeface="+mn-ea"/>
                          <a:cs typeface="+mn-cs"/>
                        </a:rPr>
                        <a:t>NOTE: The default derivation for complex type is:</a:t>
                      </a:r>
                    </a:p>
                    <a:p>
                      <a:r>
                        <a:rPr lang="en-US" sz="1800" kern="1200" dirty="0" smtClean="0">
                          <a:solidFill>
                            <a:schemeClr val="dk1"/>
                          </a:solidFill>
                          <a:latin typeface="+mn-lt"/>
                          <a:ea typeface="+mn-ea"/>
                          <a:cs typeface="+mn-cs"/>
                        </a:rPr>
                        <a:t>Complex content that restricts </a:t>
                      </a:r>
                      <a:r>
                        <a:rPr lang="en-US" sz="1800" kern="1200" dirty="0" err="1" smtClean="0">
                          <a:solidFill>
                            <a:schemeClr val="dk1"/>
                          </a:solidFill>
                          <a:latin typeface="+mn-lt"/>
                          <a:ea typeface="+mn-ea"/>
                          <a:cs typeface="+mn-cs"/>
                        </a:rPr>
                        <a:t>anyType</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With this default condition, you can and should always omit the &lt;</a:t>
                      </a:r>
                      <a:r>
                        <a:rPr lang="en-US" sz="1800" kern="1200" dirty="0" err="1" smtClean="0">
                          <a:solidFill>
                            <a:schemeClr val="dk1"/>
                          </a:solidFill>
                          <a:latin typeface="+mn-lt"/>
                          <a:ea typeface="+mn-ea"/>
                          <a:cs typeface="+mn-cs"/>
                        </a:rPr>
                        <a:t>xs:complexContent</a:t>
                      </a:r>
                      <a:r>
                        <a:rPr lang="en-US" sz="1800" kern="1200" dirty="0" smtClean="0">
                          <a:solidFill>
                            <a:schemeClr val="dk1"/>
                          </a:solidFill>
                          <a:latin typeface="+mn-lt"/>
                          <a:ea typeface="+mn-ea"/>
                          <a:cs typeface="+mn-cs"/>
                        </a:rPr>
                        <a:t>&gt; and &lt;</a:t>
                      </a:r>
                      <a:r>
                        <a:rPr lang="en-US" sz="1800" kern="1200" dirty="0" err="1" smtClean="0">
                          <a:solidFill>
                            <a:schemeClr val="dk1"/>
                          </a:solidFill>
                          <a:latin typeface="+mn-lt"/>
                          <a:ea typeface="+mn-ea"/>
                          <a:cs typeface="+mn-cs"/>
                        </a:rPr>
                        <a:t>xs:restriction</a:t>
                      </a:r>
                      <a:r>
                        <a:rPr lang="en-US" sz="1800" kern="1200" dirty="0" smtClean="0">
                          <a:solidFill>
                            <a:schemeClr val="dk1"/>
                          </a:solidFill>
                          <a:latin typeface="+mn-lt"/>
                          <a:ea typeface="+mn-ea"/>
                          <a:cs typeface="+mn-cs"/>
                        </a:rPr>
                        <a:t> base="</a:t>
                      </a:r>
                      <a:r>
                        <a:rPr lang="en-US" sz="1800" kern="1200" dirty="0" err="1" smtClean="0">
                          <a:solidFill>
                            <a:schemeClr val="dk1"/>
                          </a:solidFill>
                          <a:latin typeface="+mn-lt"/>
                          <a:ea typeface="+mn-ea"/>
                          <a:cs typeface="+mn-cs"/>
                        </a:rPr>
                        <a:t>anyType</a:t>
                      </a:r>
                      <a:r>
                        <a:rPr lang="en-US" sz="1800" kern="1200" dirty="0" smtClean="0">
                          <a:solidFill>
                            <a:schemeClr val="dk1"/>
                          </a:solidFill>
                          <a:latin typeface="+mn-lt"/>
                          <a:ea typeface="+mn-ea"/>
                          <a:cs typeface="+mn-cs"/>
                        </a:rPr>
                        <a:t>"&gt; elements from your XML Schema definitions of complex types.</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name="subject"&gt;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xs:sequence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name="name" type="</a:t>
                      </a:r>
                      <a:r>
                        <a:rPr lang="en-US" sz="1800" kern="1200" dirty="0" err="1" smtClean="0">
                          <a:solidFill>
                            <a:schemeClr val="dk1"/>
                          </a:solidFill>
                          <a:latin typeface="+mn-lt"/>
                          <a:ea typeface="+mn-ea"/>
                          <a:cs typeface="+mn-cs"/>
                        </a:rPr>
                        <a:t>xs:string</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name="age" type="</a:t>
                      </a:r>
                      <a:r>
                        <a:rPr lang="en-US" sz="1800" kern="1200" dirty="0" err="1" smtClean="0">
                          <a:solidFill>
                            <a:schemeClr val="dk1"/>
                          </a:solidFill>
                          <a:latin typeface="+mn-lt"/>
                          <a:ea typeface="+mn-ea"/>
                          <a:cs typeface="+mn-cs"/>
                        </a:rPr>
                        <a:t>xs:positiveInteger</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xs:sequence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&gt;</a:t>
                      </a:r>
                      <a:endParaRPr lang="en-US" dirty="0"/>
                    </a:p>
                  </a:txBody>
                  <a:tcPr/>
                </a:tc>
                <a:tc>
                  <a:txBody>
                    <a:bodyPr/>
                    <a:lstStyle/>
                    <a:p>
                      <a:r>
                        <a:rPr lang="en-US" sz="1800" kern="1200" dirty="0" smtClean="0">
                          <a:solidFill>
                            <a:schemeClr val="dk1"/>
                          </a:solidFill>
                          <a:latin typeface="+mn-lt"/>
                          <a:ea typeface="+mn-ea"/>
                          <a:cs typeface="+mn-cs"/>
                        </a:rPr>
                        <a:t>(omitted </a:t>
                      </a:r>
                      <a:r>
                        <a:rPr lang="en-US" sz="1800" kern="1200" dirty="0" err="1" smtClean="0">
                          <a:solidFill>
                            <a:schemeClr val="dk1"/>
                          </a:solidFill>
                          <a:latin typeface="+mn-lt"/>
                          <a:ea typeface="+mn-ea"/>
                          <a:cs typeface="+mn-cs"/>
                        </a:rPr>
                        <a:t>complexContent</a:t>
                      </a:r>
                      <a:r>
                        <a:rPr lang="en-US" sz="1800" kern="1200" dirty="0" smtClean="0">
                          <a:solidFill>
                            <a:schemeClr val="dk1"/>
                          </a:solidFill>
                          <a:latin typeface="+mn-lt"/>
                          <a:ea typeface="+mn-ea"/>
                          <a:cs typeface="+mn-cs"/>
                        </a:rPr>
                        <a:t> and restriction elements)</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Complex Types (continue…)</a:t>
            </a:r>
            <a:endParaRPr lang="en-US" dirty="0"/>
          </a:p>
        </p:txBody>
      </p:sp>
      <p:graphicFrame>
        <p:nvGraphicFramePr>
          <p:cNvPr id="4" name="Content Placeholder 3"/>
          <p:cNvGraphicFramePr>
            <a:graphicFrameLocks noGrp="1"/>
          </p:cNvGraphicFramePr>
          <p:nvPr>
            <p:ph idx="1"/>
          </p:nvPr>
        </p:nvGraphicFramePr>
        <p:xfrm>
          <a:off x="457200" y="1600200"/>
          <a:ext cx="8229600" cy="4851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Complex Types</a:t>
                      </a:r>
                      <a:endParaRPr lang="en-US" dirty="0"/>
                    </a:p>
                  </a:txBody>
                  <a:tcPr/>
                </a:tc>
                <a:tc>
                  <a:txBody>
                    <a:bodyPr/>
                    <a:lstStyle/>
                    <a:p>
                      <a:r>
                        <a:rPr lang="en-US" dirty="0" smtClean="0"/>
                        <a:t>XML Schema</a:t>
                      </a:r>
                      <a:endParaRPr lang="en-US" dirty="0"/>
                    </a:p>
                  </a:txBody>
                  <a:tcPr/>
                </a:tc>
                <a:tc>
                  <a:txBody>
                    <a:bodyPr/>
                    <a:lstStyle/>
                    <a:p>
                      <a:r>
                        <a:rPr lang="en-US" dirty="0" smtClean="0"/>
                        <a:t>XML</a:t>
                      </a:r>
                      <a:endParaRPr lang="en-US" dirty="0"/>
                    </a:p>
                  </a:txBody>
                  <a:tcPr/>
                </a:tc>
              </a:tr>
              <a:tr h="370840">
                <a:tc>
                  <a:txBody>
                    <a:bodyPr/>
                    <a:lstStyle/>
                    <a:p>
                      <a:r>
                        <a:rPr lang="en-US" sz="1800" kern="1200" dirty="0" smtClean="0">
                          <a:solidFill>
                            <a:schemeClr val="dk1"/>
                          </a:solidFill>
                          <a:latin typeface="+mn-lt"/>
                          <a:ea typeface="+mn-ea"/>
                          <a:cs typeface="+mn-cs"/>
                        </a:rPr>
                        <a:t>3. An empty element containing attributes. It is called "empty element" and is also a complex type element with complex content. It is considered complex content because simple content allows text, and empty element cannot allow text content.</a:t>
                      </a:r>
                    </a:p>
                    <a:p>
                      <a:r>
                        <a:rPr lang="en-US" sz="1800" kern="1200" dirty="0" smtClean="0">
                          <a:solidFill>
                            <a:schemeClr val="dk1"/>
                          </a:solidFill>
                          <a:latin typeface="+mn-lt"/>
                          <a:ea typeface="+mn-ea"/>
                          <a:cs typeface="+mn-cs"/>
                        </a:rPr>
                        <a:t>(NOTE: </a:t>
                      </a:r>
                      <a:r>
                        <a:rPr lang="en-US" sz="1800" kern="1200" dirty="0" err="1" smtClean="0">
                          <a:solidFill>
                            <a:schemeClr val="dk1"/>
                          </a:solidFill>
                          <a:latin typeface="+mn-lt"/>
                          <a:ea typeface="+mn-ea"/>
                          <a:cs typeface="+mn-cs"/>
                        </a:rPr>
                        <a:t>xs:complexContent</a:t>
                      </a:r>
                      <a:r>
                        <a:rPr lang="en-US" sz="1800" kern="1200" dirty="0" smtClean="0">
                          <a:solidFill>
                            <a:schemeClr val="dk1"/>
                          </a:solidFill>
                          <a:latin typeface="+mn-lt"/>
                          <a:ea typeface="+mn-ea"/>
                          <a:cs typeface="+mn-cs"/>
                        </a:rPr>
                        <a:t> and </a:t>
                      </a:r>
                      <a:r>
                        <a:rPr lang="en-US" sz="1800" kern="1200" dirty="0" err="1" smtClean="0">
                          <a:solidFill>
                            <a:schemeClr val="dk1"/>
                          </a:solidFill>
                          <a:latin typeface="+mn-lt"/>
                          <a:ea typeface="+mn-ea"/>
                          <a:cs typeface="+mn-cs"/>
                        </a:rPr>
                        <a:t>xs:restriction</a:t>
                      </a:r>
                      <a:r>
                        <a:rPr lang="en-US" sz="1800" kern="1200" dirty="0" smtClean="0">
                          <a:solidFill>
                            <a:schemeClr val="dk1"/>
                          </a:solidFill>
                          <a:latin typeface="+mn-lt"/>
                          <a:ea typeface="+mn-ea"/>
                          <a:cs typeface="+mn-cs"/>
                        </a:rPr>
                        <a:t> elements are committed because the default condition for complex types is derived  from </a:t>
                      </a:r>
                      <a:r>
                        <a:rPr lang="en-US" sz="1800" kern="1200" dirty="0" err="1" smtClean="0">
                          <a:solidFill>
                            <a:schemeClr val="dk1"/>
                          </a:solidFill>
                          <a:latin typeface="+mn-lt"/>
                          <a:ea typeface="+mn-ea"/>
                          <a:cs typeface="+mn-cs"/>
                        </a:rPr>
                        <a:t>complexContent</a:t>
                      </a:r>
                      <a:r>
                        <a:rPr lang="en-US" sz="1800" kern="1200" dirty="0" smtClean="0">
                          <a:solidFill>
                            <a:schemeClr val="dk1"/>
                          </a:solidFill>
                          <a:latin typeface="+mn-lt"/>
                          <a:ea typeface="+mn-ea"/>
                          <a:cs typeface="+mn-cs"/>
                        </a:rPr>
                        <a:t>).</a:t>
                      </a:r>
                      <a:endParaRPr lang="en-US" dirty="0"/>
                    </a:p>
                  </a:txBody>
                  <a:tcPr/>
                </a:tc>
                <a:tc>
                  <a:txBody>
                    <a:bodyPr/>
                    <a:lstStyle/>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 name="subject"&gt;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xs:attribute</a:t>
                      </a:r>
                      <a:r>
                        <a:rPr lang="en-US" sz="1800" kern="1200" dirty="0" smtClean="0">
                          <a:solidFill>
                            <a:schemeClr val="dk1"/>
                          </a:solidFill>
                          <a:latin typeface="+mn-lt"/>
                          <a:ea typeface="+mn-ea"/>
                          <a:cs typeface="+mn-cs"/>
                        </a:rPr>
                        <a:t> name="name" type="</a:t>
                      </a:r>
                      <a:r>
                        <a:rPr lang="en-US" sz="1800" kern="1200" dirty="0" err="1" smtClean="0">
                          <a:solidFill>
                            <a:schemeClr val="dk1"/>
                          </a:solidFill>
                          <a:latin typeface="+mn-lt"/>
                          <a:ea typeface="+mn-ea"/>
                          <a:cs typeface="+mn-cs"/>
                        </a:rPr>
                        <a:t>xs:string</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xs:attribute</a:t>
                      </a:r>
                      <a:r>
                        <a:rPr lang="en-US" sz="1800" kern="1200" dirty="0" smtClean="0">
                          <a:solidFill>
                            <a:schemeClr val="dk1"/>
                          </a:solidFill>
                          <a:latin typeface="+mn-lt"/>
                          <a:ea typeface="+mn-ea"/>
                          <a:cs typeface="+mn-cs"/>
                        </a:rPr>
                        <a:t> name="age" type="</a:t>
                      </a:r>
                      <a:r>
                        <a:rPr lang="en-US" sz="1800" kern="1200" dirty="0" err="1" smtClean="0">
                          <a:solidFill>
                            <a:schemeClr val="dk1"/>
                          </a:solidFill>
                          <a:latin typeface="+mn-lt"/>
                          <a:ea typeface="+mn-ea"/>
                          <a:cs typeface="+mn-cs"/>
                        </a:rPr>
                        <a:t>xs:positiveInteger</a:t>
                      </a:r>
                      <a:r>
                        <a:rPr lang="en-US" sz="1800" kern="1200" dirty="0" smtClean="0">
                          <a:solidFill>
                            <a:schemeClr val="dk1"/>
                          </a:solidFill>
                          <a:latin typeface="+mn-lt"/>
                          <a:ea typeface="+mn-ea"/>
                          <a:cs typeface="+mn-cs"/>
                        </a:rPr>
                        <a:t>" /&gt;</a:t>
                      </a:r>
                    </a:p>
                    <a:p>
                      <a:r>
                        <a:rPr lang="en-US" sz="1800" kern="1200" dirty="0" smtClean="0">
                          <a:solidFill>
                            <a:schemeClr val="dk1"/>
                          </a:solidFill>
                          <a:latin typeface="+mn-lt"/>
                          <a:ea typeface="+mn-ea"/>
                          <a:cs typeface="+mn-cs"/>
                        </a:rPr>
                        <a:t>   &lt;/</a:t>
                      </a:r>
                      <a:r>
                        <a:rPr lang="en-US" sz="1800" kern="1200" dirty="0" err="1" smtClean="0">
                          <a:solidFill>
                            <a:schemeClr val="dk1"/>
                          </a:solidFill>
                          <a:latin typeface="+mn-lt"/>
                          <a:ea typeface="+mn-ea"/>
                          <a:cs typeface="+mn-cs"/>
                        </a:rPr>
                        <a:t>xs:complexType</a:t>
                      </a:r>
                      <a:r>
                        <a:rPr lang="en-US" sz="1800" kern="1200" dirty="0" smtClean="0">
                          <a:solidFill>
                            <a:schemeClr val="dk1"/>
                          </a:solidFill>
                          <a:latin typeface="+mn-lt"/>
                          <a:ea typeface="+mn-ea"/>
                          <a:cs typeface="+mn-cs"/>
                        </a:rPr>
                        <a:t>&gt;</a:t>
                      </a:r>
                    </a:p>
                    <a:p>
                      <a:r>
                        <a:rPr lang="en-US" sz="1800" kern="1200" dirty="0" smtClean="0">
                          <a:solidFill>
                            <a:schemeClr val="dk1"/>
                          </a:solidFill>
                          <a:latin typeface="+mn-lt"/>
                          <a:ea typeface="+mn-ea"/>
                          <a:cs typeface="+mn-cs"/>
                        </a:rPr>
                        <a:t>&lt;</a:t>
                      </a:r>
                      <a:r>
                        <a:rPr lang="en-US" sz="1800" kern="1200" dirty="0" err="1" smtClean="0">
                          <a:solidFill>
                            <a:schemeClr val="dk1"/>
                          </a:solidFill>
                          <a:latin typeface="+mn-lt"/>
                          <a:ea typeface="+mn-ea"/>
                          <a:cs typeface="+mn-cs"/>
                        </a:rPr>
                        <a:t>xs:element</a:t>
                      </a:r>
                      <a:r>
                        <a:rPr lang="en-US" sz="1800" kern="1200" dirty="0" smtClean="0">
                          <a:solidFill>
                            <a:schemeClr val="dk1"/>
                          </a:solidFill>
                          <a:latin typeface="+mn-lt"/>
                          <a:ea typeface="+mn-ea"/>
                          <a:cs typeface="+mn-cs"/>
                        </a:rPr>
                        <a:t>&gt;</a:t>
                      </a:r>
                      <a:endParaRPr lang="en-US" dirty="0"/>
                    </a:p>
                  </a:txBody>
                  <a:tcPr/>
                </a:tc>
                <a:tc>
                  <a:txBody>
                    <a:bodyPr/>
                    <a:lstStyle/>
                    <a:p>
                      <a:r>
                        <a:rPr lang="en-US" sz="1800" kern="1200" dirty="0" smtClean="0">
                          <a:solidFill>
                            <a:schemeClr val="dk1"/>
                          </a:solidFill>
                          <a:latin typeface="+mn-lt"/>
                          <a:ea typeface="+mn-ea"/>
                          <a:cs typeface="+mn-cs"/>
                        </a:rPr>
                        <a:t>&lt;subject name="Cynthia </a:t>
                      </a:r>
                      <a:r>
                        <a:rPr lang="en-US" sz="1800" kern="1200" dirty="0" err="1" smtClean="0">
                          <a:solidFill>
                            <a:schemeClr val="dk1"/>
                          </a:solidFill>
                          <a:latin typeface="+mn-lt"/>
                          <a:ea typeface="+mn-ea"/>
                          <a:cs typeface="+mn-cs"/>
                        </a:rPr>
                        <a:t>Dibbs</a:t>
                      </a:r>
                      <a:r>
                        <a:rPr lang="en-US" sz="1800" kern="1200" dirty="0" smtClean="0">
                          <a:solidFill>
                            <a:schemeClr val="dk1"/>
                          </a:solidFill>
                          <a:latin typeface="+mn-lt"/>
                          <a:ea typeface="+mn-ea"/>
                          <a:cs typeface="+mn-cs"/>
                        </a:rPr>
                        <a:t>" age="62" /&gt;</a:t>
                      </a:r>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992</TotalTime>
  <Words>1692</Words>
  <Application>Microsoft Office PowerPoint</Application>
  <PresentationFormat>On-screen Show (4:3)</PresentationFormat>
  <Paragraphs>190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XML Schemas</vt:lpstr>
      <vt:lpstr>XML Schema Basic</vt:lpstr>
      <vt:lpstr>XML Schema Basic (continue…)</vt:lpstr>
      <vt:lpstr>Working with XML Schema</vt:lpstr>
      <vt:lpstr>Understanding Simple Types</vt:lpstr>
      <vt:lpstr>Understanding Complex Types</vt:lpstr>
      <vt:lpstr>Understanding Complex Types (continue…)</vt:lpstr>
      <vt:lpstr>Understanding Complex Types (continue…)</vt:lpstr>
      <vt:lpstr>Understanding Complex Types (continue…)</vt:lpstr>
      <vt:lpstr>Understanding Complex Types (continue…)</vt:lpstr>
      <vt:lpstr>Beginning a Simple XML Schema</vt:lpstr>
      <vt:lpstr>Xml_schema_sample.xsd</vt:lpstr>
      <vt:lpstr>Associate an XML Schema with an XML Document</vt:lpstr>
      <vt:lpstr>Xml_schema_sample.xml</vt:lpstr>
      <vt:lpstr>Annotating Schemas</vt:lpstr>
      <vt:lpstr>To Annotate XML Schema</vt:lpstr>
      <vt:lpstr>Xml_schema_sample.xsd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 Formed XML</dc:title>
  <dc:creator>Hans</dc:creator>
  <cp:lastModifiedBy>Hans</cp:lastModifiedBy>
  <cp:revision>93</cp:revision>
  <dcterms:created xsi:type="dcterms:W3CDTF">2016-02-01T23:15:25Z</dcterms:created>
  <dcterms:modified xsi:type="dcterms:W3CDTF">2016-03-05T23:10:28Z</dcterms:modified>
</cp:coreProperties>
</file>