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322" r:id="rId3"/>
    <p:sldId id="323" r:id="rId4"/>
    <p:sldId id="324" r:id="rId5"/>
    <p:sldId id="325" r:id="rId6"/>
    <p:sldId id="326" r:id="rId7"/>
    <p:sldId id="327" r:id="rId8"/>
    <p:sldId id="328" r:id="rId9"/>
    <p:sldId id="329" r:id="rId10"/>
    <p:sldId id="330" r:id="rId11"/>
    <p:sldId id="331" r:id="rId12"/>
    <p:sldId id="332" r:id="rId13"/>
    <p:sldId id="333" r:id="rId14"/>
    <p:sldId id="334" r:id="rId15"/>
    <p:sldId id="335" r:id="rId16"/>
    <p:sldId id="336" r:id="rId17"/>
    <p:sldId id="33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95D5A1-A266-448B-9C5D-08340C099E68}" type="datetimeFigureOut">
              <a:rPr lang="en-US" smtClean="0"/>
              <a:pPr/>
              <a:t>3/5/2016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772935-D866-41AF-8D3C-881AD185C7D1}" type="slidenum">
              <a:rPr lang="en-US" smtClean="0"/>
              <a:pPr/>
              <a:t>‹#›</a:t>
            </a:fld>
            <a:endParaRPr lang="en-US"/>
          </a:p>
        </p:txBody>
      </p:sp>
    </p:spTree>
    <p:extLst>
      <p:ext uri="{BB962C8B-B14F-4D97-AF65-F5344CB8AC3E}">
        <p14:creationId xmlns="" xmlns:p14="http://schemas.microsoft.com/office/powerpoint/2010/main" val="1063714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C3E5D1-F0F9-4E7F-AD65-B37D77105A06}" type="datetimeFigureOut">
              <a:rPr lang="en-US" smtClean="0"/>
              <a:pPr/>
              <a:t>3/5/2016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3E5D1-F0F9-4E7F-AD65-B37D77105A06}" type="datetimeFigureOut">
              <a:rPr lang="en-US" smtClean="0"/>
              <a:pPr/>
              <a:t>3/5/2016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3E5D1-F0F9-4E7F-AD65-B37D77105A06}" type="datetimeFigureOut">
              <a:rPr lang="en-US" smtClean="0"/>
              <a:pPr/>
              <a:t>3/5/2016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3E5D1-F0F9-4E7F-AD65-B37D77105A06}" type="datetimeFigureOut">
              <a:rPr lang="en-US" smtClean="0"/>
              <a:pPr/>
              <a:t>3/5/2016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C3E5D1-F0F9-4E7F-AD65-B37D77105A06}" type="datetimeFigureOut">
              <a:rPr lang="en-US" smtClean="0"/>
              <a:pPr/>
              <a:t>3/5/2016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C3E5D1-F0F9-4E7F-AD65-B37D77105A06}" type="datetimeFigureOut">
              <a:rPr lang="en-US" smtClean="0"/>
              <a:pPr/>
              <a:t>3/5/2016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C3E5D1-F0F9-4E7F-AD65-B37D77105A06}" type="datetimeFigureOut">
              <a:rPr lang="en-US" smtClean="0"/>
              <a:pPr/>
              <a:t>3/5/2016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C3E5D1-F0F9-4E7F-AD65-B37D77105A06}" type="datetimeFigureOut">
              <a:rPr lang="en-US" smtClean="0"/>
              <a:pPr/>
              <a:t>3/5/2016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C3E5D1-F0F9-4E7F-AD65-B37D77105A06}" type="datetimeFigureOut">
              <a:rPr lang="en-US" smtClean="0"/>
              <a:pPr/>
              <a:t>3/5/2016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3E5D1-F0F9-4E7F-AD65-B37D77105A06}" type="datetimeFigureOut">
              <a:rPr lang="en-US" smtClean="0"/>
              <a:pPr/>
              <a:t>3/5/2016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3E5D1-F0F9-4E7F-AD65-B37D77105A06}" type="datetimeFigureOut">
              <a:rPr lang="en-US" smtClean="0"/>
              <a:pPr/>
              <a:t>3/5/2016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C3E5D1-F0F9-4E7F-AD65-B37D77105A06}" type="datetimeFigureOut">
              <a:rPr lang="en-US" smtClean="0"/>
              <a:pPr/>
              <a:t>3/5/2016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0C289D-3E48-4D66-A288-0A72570924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XML Schemas</a:t>
            </a:r>
            <a:endParaRPr lang="en-US" dirty="0"/>
          </a:p>
        </p:txBody>
      </p:sp>
      <p:sp>
        <p:nvSpPr>
          <p:cNvPr id="3" name="Subtitle 2"/>
          <p:cNvSpPr>
            <a:spLocks noGrp="1"/>
          </p:cNvSpPr>
          <p:nvPr>
            <p:ph type="subTitle" idx="1"/>
          </p:nvPr>
        </p:nvSpPr>
        <p:spPr/>
        <p:txBody>
          <a:bodyPr/>
          <a:lstStyle/>
          <a:p>
            <a:r>
              <a:rPr lang="en-US" dirty="0" smtClean="0"/>
              <a:t>Week 6</a:t>
            </a:r>
          </a:p>
          <a:p>
            <a:r>
              <a:rPr lang="en-US" dirty="0" smtClean="0"/>
              <a:t>Web site: http://fog.ccsf.edu/~hyip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Understanding Complex Types (continue…)</a:t>
            </a:r>
            <a:endParaRPr lang="en-US" dirty="0"/>
          </a:p>
        </p:txBody>
      </p:sp>
      <p:graphicFrame>
        <p:nvGraphicFramePr>
          <p:cNvPr id="4" name="Content Placeholder 3"/>
          <p:cNvGraphicFramePr>
            <a:graphicFrameLocks noGrp="1"/>
          </p:cNvGraphicFramePr>
          <p:nvPr>
            <p:ph idx="1"/>
          </p:nvPr>
        </p:nvGraphicFramePr>
        <p:xfrm>
          <a:off x="457200" y="1600200"/>
          <a:ext cx="8229600" cy="5125720"/>
        </p:xfrm>
        <a:graphic>
          <a:graphicData uri="http://schemas.openxmlformats.org/drawingml/2006/table">
            <a:tbl>
              <a:tblPr firstRow="1" bandRow="1">
                <a:tableStyleId>{5C22544A-7EE6-4342-B048-85BDC9FD1C3A}</a:tableStyleId>
              </a:tblPr>
              <a:tblGrid>
                <a:gridCol w="3505200"/>
                <a:gridCol w="2362200"/>
                <a:gridCol w="2362200"/>
              </a:tblGrid>
              <a:tr h="370840">
                <a:tc>
                  <a:txBody>
                    <a:bodyPr/>
                    <a:lstStyle/>
                    <a:p>
                      <a:r>
                        <a:rPr lang="en-US" dirty="0" smtClean="0"/>
                        <a:t>Complex Types </a:t>
                      </a:r>
                      <a:endParaRPr lang="en-US" dirty="0"/>
                    </a:p>
                  </a:txBody>
                  <a:tcPr/>
                </a:tc>
                <a:tc>
                  <a:txBody>
                    <a:bodyPr/>
                    <a:lstStyle/>
                    <a:p>
                      <a:r>
                        <a:rPr lang="en-US" dirty="0" smtClean="0"/>
                        <a:t>XML Schema</a:t>
                      </a:r>
                      <a:endParaRPr lang="en-US" dirty="0"/>
                    </a:p>
                  </a:txBody>
                  <a:tcPr/>
                </a:tc>
                <a:tc>
                  <a:txBody>
                    <a:bodyPr/>
                    <a:lstStyle/>
                    <a:p>
                      <a:r>
                        <a:rPr lang="en-US" dirty="0" smtClean="0"/>
                        <a:t>XML</a:t>
                      </a:r>
                      <a:endParaRPr lang="en-US" dirty="0"/>
                    </a:p>
                  </a:txBody>
                  <a:tcPr/>
                </a:tc>
              </a:tr>
              <a:tr h="370840">
                <a:tc>
                  <a:txBody>
                    <a:bodyPr/>
                    <a:lstStyle/>
                    <a:p>
                      <a:r>
                        <a:rPr lang="en-US" sz="1800" kern="1200" dirty="0" smtClean="0">
                          <a:solidFill>
                            <a:schemeClr val="dk1"/>
                          </a:solidFill>
                          <a:latin typeface="+mn-lt"/>
                          <a:ea typeface="+mn-ea"/>
                          <a:cs typeface="+mn-cs"/>
                        </a:rPr>
                        <a:t>4. An element containing both complex content and simple content. It is called "mixed content", and it is a complex type element with both complex content and simple content. (allows text, child elements, and attributes)</a:t>
                      </a:r>
                    </a:p>
                    <a:p>
                      <a:r>
                        <a:rPr lang="en-US" sz="1800" kern="1200" dirty="0" smtClean="0">
                          <a:solidFill>
                            <a:schemeClr val="dk1"/>
                          </a:solidFill>
                          <a:latin typeface="+mn-lt"/>
                          <a:ea typeface="+mn-ea"/>
                          <a:cs typeface="+mn-cs"/>
                        </a:rPr>
                        <a:t>(NOTE: </a:t>
                      </a:r>
                      <a:r>
                        <a:rPr lang="en-US" sz="1800" kern="1200" dirty="0" err="1" smtClean="0">
                          <a:solidFill>
                            <a:schemeClr val="dk1"/>
                          </a:solidFill>
                          <a:latin typeface="+mn-lt"/>
                          <a:ea typeface="+mn-ea"/>
                          <a:cs typeface="+mn-cs"/>
                        </a:rPr>
                        <a:t>xs:complexContent</a:t>
                      </a:r>
                      <a:r>
                        <a:rPr lang="en-US" sz="1800" kern="1200" dirty="0" smtClean="0">
                          <a:solidFill>
                            <a:schemeClr val="dk1"/>
                          </a:solidFill>
                          <a:latin typeface="+mn-lt"/>
                          <a:ea typeface="+mn-ea"/>
                          <a:cs typeface="+mn-cs"/>
                        </a:rPr>
                        <a:t> and </a:t>
                      </a:r>
                      <a:r>
                        <a:rPr lang="en-US" sz="1800" kern="1200" dirty="0" err="1" smtClean="0">
                          <a:solidFill>
                            <a:schemeClr val="dk1"/>
                          </a:solidFill>
                          <a:latin typeface="+mn-lt"/>
                          <a:ea typeface="+mn-ea"/>
                          <a:cs typeface="+mn-cs"/>
                        </a:rPr>
                        <a:t>xs:restriction</a:t>
                      </a:r>
                      <a:r>
                        <a:rPr lang="en-US" sz="1800" kern="1200" dirty="0" smtClean="0">
                          <a:solidFill>
                            <a:schemeClr val="dk1"/>
                          </a:solidFill>
                          <a:latin typeface="+mn-lt"/>
                          <a:ea typeface="+mn-ea"/>
                          <a:cs typeface="+mn-cs"/>
                        </a:rPr>
                        <a:t> elements are committed because the default condition for complex types is derived  from </a:t>
                      </a:r>
                      <a:r>
                        <a:rPr lang="en-US" sz="1800" kern="1200" dirty="0" err="1" smtClean="0">
                          <a:solidFill>
                            <a:schemeClr val="dk1"/>
                          </a:solidFill>
                          <a:latin typeface="+mn-lt"/>
                          <a:ea typeface="+mn-ea"/>
                          <a:cs typeface="+mn-cs"/>
                        </a:rPr>
                        <a:t>complexContent</a:t>
                      </a:r>
                      <a:r>
                        <a:rPr lang="en-US" sz="1800" kern="1200" dirty="0" smtClean="0">
                          <a:solidFill>
                            <a:schemeClr val="dk1"/>
                          </a:solidFill>
                          <a:latin typeface="+mn-lt"/>
                          <a:ea typeface="+mn-ea"/>
                          <a:cs typeface="+mn-cs"/>
                        </a:rPr>
                        <a:t>).</a:t>
                      </a:r>
                    </a:p>
                    <a:p>
                      <a:r>
                        <a:rPr lang="en-US" sz="1800" kern="1200" dirty="0" smtClean="0">
                          <a:solidFill>
                            <a:schemeClr val="dk1"/>
                          </a:solidFill>
                          <a:latin typeface="+mn-lt"/>
                          <a:ea typeface="+mn-ea"/>
                          <a:cs typeface="+mn-cs"/>
                        </a:rPr>
                        <a:t>NOTE: Mixed content elements are ideal for descriptive, text-based chunks of information. They are not very common in database-type applications.</a:t>
                      </a:r>
                      <a:endParaRPr lang="en-US" dirty="0"/>
                    </a:p>
                  </a:txBody>
                  <a:tcPr/>
                </a:tc>
                <a:tc>
                  <a:txBody>
                    <a:bodyPr/>
                    <a:lstStyle/>
                    <a:p>
                      <a:r>
                        <a:rPr lang="en-US" sz="1800" kern="1200" dirty="0" smtClean="0">
                          <a:solidFill>
                            <a:schemeClr val="dk1"/>
                          </a:solidFill>
                          <a:latin typeface="+mn-lt"/>
                          <a:ea typeface="+mn-ea"/>
                          <a:cs typeface="+mn-cs"/>
                        </a:rPr>
                        <a:t>&lt;</a:t>
                      </a:r>
                      <a:r>
                        <a:rPr lang="en-US" sz="1800" kern="1200" dirty="0" err="1" smtClean="0">
                          <a:solidFill>
                            <a:schemeClr val="dk1"/>
                          </a:solidFill>
                          <a:latin typeface="+mn-lt"/>
                          <a:ea typeface="+mn-ea"/>
                          <a:cs typeface="+mn-cs"/>
                        </a:rPr>
                        <a:t>xs:element</a:t>
                      </a:r>
                      <a:r>
                        <a:rPr lang="en-US" sz="1800" kern="1200" dirty="0" smtClean="0">
                          <a:solidFill>
                            <a:schemeClr val="dk1"/>
                          </a:solidFill>
                          <a:latin typeface="+mn-lt"/>
                          <a:ea typeface="+mn-ea"/>
                          <a:cs typeface="+mn-cs"/>
                        </a:rPr>
                        <a:t> name="subject"&gt;</a:t>
                      </a:r>
                    </a:p>
                    <a:p>
                      <a:r>
                        <a:rPr lang="en-US" sz="1800" kern="1200" dirty="0" smtClean="0">
                          <a:solidFill>
                            <a:schemeClr val="dk1"/>
                          </a:solidFill>
                          <a:latin typeface="+mn-lt"/>
                          <a:ea typeface="+mn-ea"/>
                          <a:cs typeface="+mn-cs"/>
                        </a:rPr>
                        <a:t>   &lt;</a:t>
                      </a:r>
                      <a:r>
                        <a:rPr lang="en-US" sz="1800" kern="1200" dirty="0" err="1" smtClean="0">
                          <a:solidFill>
                            <a:schemeClr val="dk1"/>
                          </a:solidFill>
                          <a:latin typeface="+mn-lt"/>
                          <a:ea typeface="+mn-ea"/>
                          <a:cs typeface="+mn-cs"/>
                        </a:rPr>
                        <a:t>xs:complexType</a:t>
                      </a:r>
                      <a:r>
                        <a:rPr lang="en-US" sz="1800" kern="1200" dirty="0" smtClean="0">
                          <a:solidFill>
                            <a:schemeClr val="dk1"/>
                          </a:solidFill>
                          <a:latin typeface="+mn-lt"/>
                          <a:ea typeface="+mn-ea"/>
                          <a:cs typeface="+mn-cs"/>
                        </a:rPr>
                        <a:t> mixed="true"&gt;</a:t>
                      </a:r>
                    </a:p>
                    <a:p>
                      <a:r>
                        <a:rPr lang="en-US" sz="1800" kern="1200" dirty="0" smtClean="0">
                          <a:solidFill>
                            <a:schemeClr val="dk1"/>
                          </a:solidFill>
                          <a:latin typeface="+mn-lt"/>
                          <a:ea typeface="+mn-ea"/>
                          <a:cs typeface="+mn-cs"/>
                        </a:rPr>
                        <a:t>      &lt;</a:t>
                      </a:r>
                      <a:r>
                        <a:rPr lang="en-US" sz="1800" kern="1200" dirty="0" err="1" smtClean="0">
                          <a:solidFill>
                            <a:schemeClr val="dk1"/>
                          </a:solidFill>
                          <a:latin typeface="+mn-lt"/>
                          <a:ea typeface="+mn-ea"/>
                          <a:cs typeface="+mn-cs"/>
                        </a:rPr>
                        <a:t>xs:sequence</a:t>
                      </a:r>
                      <a:r>
                        <a:rPr lang="en-US" sz="1800" kern="1200" dirty="0" smtClean="0">
                          <a:solidFill>
                            <a:schemeClr val="dk1"/>
                          </a:solidFill>
                          <a:latin typeface="+mn-lt"/>
                          <a:ea typeface="+mn-ea"/>
                          <a:cs typeface="+mn-cs"/>
                        </a:rPr>
                        <a:t>&gt;</a:t>
                      </a:r>
                    </a:p>
                    <a:p>
                      <a:r>
                        <a:rPr lang="en-US" sz="1800" kern="1200" dirty="0" smtClean="0">
                          <a:solidFill>
                            <a:schemeClr val="dk1"/>
                          </a:solidFill>
                          <a:latin typeface="+mn-lt"/>
                          <a:ea typeface="+mn-ea"/>
                          <a:cs typeface="+mn-cs"/>
                        </a:rPr>
                        <a:t>         &lt;</a:t>
                      </a:r>
                      <a:r>
                        <a:rPr lang="en-US" sz="1800" kern="1200" dirty="0" err="1" smtClean="0">
                          <a:solidFill>
                            <a:schemeClr val="dk1"/>
                          </a:solidFill>
                          <a:latin typeface="+mn-lt"/>
                          <a:ea typeface="+mn-ea"/>
                          <a:cs typeface="+mn-cs"/>
                        </a:rPr>
                        <a:t>xs:element</a:t>
                      </a:r>
                      <a:r>
                        <a:rPr lang="en-US" sz="1800" kern="1200" dirty="0" smtClean="0">
                          <a:solidFill>
                            <a:schemeClr val="dk1"/>
                          </a:solidFill>
                          <a:latin typeface="+mn-lt"/>
                          <a:ea typeface="+mn-ea"/>
                          <a:cs typeface="+mn-cs"/>
                        </a:rPr>
                        <a:t> name="name" type="</a:t>
                      </a:r>
                      <a:r>
                        <a:rPr lang="en-US" sz="1800" kern="1200" dirty="0" err="1" smtClean="0">
                          <a:solidFill>
                            <a:schemeClr val="dk1"/>
                          </a:solidFill>
                          <a:latin typeface="+mn-lt"/>
                          <a:ea typeface="+mn-ea"/>
                          <a:cs typeface="+mn-cs"/>
                        </a:rPr>
                        <a:t>xs:string</a:t>
                      </a:r>
                      <a:r>
                        <a:rPr lang="en-US" sz="1800" kern="1200" dirty="0" smtClean="0">
                          <a:solidFill>
                            <a:schemeClr val="dk1"/>
                          </a:solidFill>
                          <a:latin typeface="+mn-lt"/>
                          <a:ea typeface="+mn-ea"/>
                          <a:cs typeface="+mn-cs"/>
                        </a:rPr>
                        <a:t>" /&gt;</a:t>
                      </a:r>
                    </a:p>
                    <a:p>
                      <a:r>
                        <a:rPr lang="en-US" sz="1800" kern="1200" dirty="0" smtClean="0">
                          <a:solidFill>
                            <a:schemeClr val="dk1"/>
                          </a:solidFill>
                          <a:latin typeface="+mn-lt"/>
                          <a:ea typeface="+mn-ea"/>
                          <a:cs typeface="+mn-cs"/>
                        </a:rPr>
                        <a:t>         &lt;</a:t>
                      </a:r>
                      <a:r>
                        <a:rPr lang="en-US" sz="1800" kern="1200" dirty="0" err="1" smtClean="0">
                          <a:solidFill>
                            <a:schemeClr val="dk1"/>
                          </a:solidFill>
                          <a:latin typeface="+mn-lt"/>
                          <a:ea typeface="+mn-ea"/>
                          <a:cs typeface="+mn-cs"/>
                        </a:rPr>
                        <a:t>xs:element</a:t>
                      </a:r>
                      <a:r>
                        <a:rPr lang="en-US" sz="1800" kern="1200" dirty="0" smtClean="0">
                          <a:solidFill>
                            <a:schemeClr val="dk1"/>
                          </a:solidFill>
                          <a:latin typeface="+mn-lt"/>
                          <a:ea typeface="+mn-ea"/>
                          <a:cs typeface="+mn-cs"/>
                        </a:rPr>
                        <a:t> name="age" type="</a:t>
                      </a:r>
                      <a:r>
                        <a:rPr lang="en-US" sz="1800" kern="1200" dirty="0" err="1" smtClean="0">
                          <a:solidFill>
                            <a:schemeClr val="dk1"/>
                          </a:solidFill>
                          <a:latin typeface="+mn-lt"/>
                          <a:ea typeface="+mn-ea"/>
                          <a:cs typeface="+mn-cs"/>
                        </a:rPr>
                        <a:t>xs:positiveInteger</a:t>
                      </a:r>
                      <a:r>
                        <a:rPr lang="en-US" sz="1800" kern="1200" dirty="0" smtClean="0">
                          <a:solidFill>
                            <a:schemeClr val="dk1"/>
                          </a:solidFill>
                          <a:latin typeface="+mn-lt"/>
                          <a:ea typeface="+mn-ea"/>
                          <a:cs typeface="+mn-cs"/>
                        </a:rPr>
                        <a:t>" /&gt;</a:t>
                      </a:r>
                    </a:p>
                    <a:p>
                      <a:r>
                        <a:rPr lang="en-US" sz="1800" kern="1200" dirty="0" smtClean="0">
                          <a:solidFill>
                            <a:schemeClr val="dk1"/>
                          </a:solidFill>
                          <a:latin typeface="+mn-lt"/>
                          <a:ea typeface="+mn-ea"/>
                          <a:cs typeface="+mn-cs"/>
                        </a:rPr>
                        <a:t>      &lt;/</a:t>
                      </a:r>
                      <a:r>
                        <a:rPr lang="en-US" sz="1800" kern="1200" dirty="0" err="1" smtClean="0">
                          <a:solidFill>
                            <a:schemeClr val="dk1"/>
                          </a:solidFill>
                          <a:latin typeface="+mn-lt"/>
                          <a:ea typeface="+mn-ea"/>
                          <a:cs typeface="+mn-cs"/>
                        </a:rPr>
                        <a:t>xs:sequence</a:t>
                      </a:r>
                      <a:r>
                        <a:rPr lang="en-US" sz="1800" kern="1200" dirty="0" smtClean="0">
                          <a:solidFill>
                            <a:schemeClr val="dk1"/>
                          </a:solidFill>
                          <a:latin typeface="+mn-lt"/>
                          <a:ea typeface="+mn-ea"/>
                          <a:cs typeface="+mn-cs"/>
                        </a:rPr>
                        <a:t>&gt;</a:t>
                      </a:r>
                    </a:p>
                    <a:p>
                      <a:r>
                        <a:rPr lang="en-US" sz="1800" kern="1200" dirty="0" smtClean="0">
                          <a:solidFill>
                            <a:schemeClr val="dk1"/>
                          </a:solidFill>
                          <a:latin typeface="+mn-lt"/>
                          <a:ea typeface="+mn-ea"/>
                          <a:cs typeface="+mn-cs"/>
                        </a:rPr>
                        <a:t>   &lt;/</a:t>
                      </a:r>
                      <a:r>
                        <a:rPr lang="en-US" sz="1800" kern="1200" dirty="0" err="1" smtClean="0">
                          <a:solidFill>
                            <a:schemeClr val="dk1"/>
                          </a:solidFill>
                          <a:latin typeface="+mn-lt"/>
                          <a:ea typeface="+mn-ea"/>
                          <a:cs typeface="+mn-cs"/>
                        </a:rPr>
                        <a:t>xs:complexType</a:t>
                      </a:r>
                      <a:r>
                        <a:rPr lang="en-US" sz="1800" kern="1200" dirty="0" smtClean="0">
                          <a:solidFill>
                            <a:schemeClr val="dk1"/>
                          </a:solidFill>
                          <a:latin typeface="+mn-lt"/>
                          <a:ea typeface="+mn-ea"/>
                          <a:cs typeface="+mn-cs"/>
                        </a:rPr>
                        <a:t>&gt;</a:t>
                      </a:r>
                    </a:p>
                    <a:p>
                      <a:r>
                        <a:rPr lang="en-US" sz="1800" kern="1200" dirty="0" smtClean="0">
                          <a:solidFill>
                            <a:schemeClr val="dk1"/>
                          </a:solidFill>
                          <a:latin typeface="+mn-lt"/>
                          <a:ea typeface="+mn-ea"/>
                          <a:cs typeface="+mn-cs"/>
                        </a:rPr>
                        <a:t>&lt;</a:t>
                      </a:r>
                      <a:r>
                        <a:rPr lang="en-US" sz="1800" kern="1200" dirty="0" err="1" smtClean="0">
                          <a:solidFill>
                            <a:schemeClr val="dk1"/>
                          </a:solidFill>
                          <a:latin typeface="+mn-lt"/>
                          <a:ea typeface="+mn-ea"/>
                          <a:cs typeface="+mn-cs"/>
                        </a:rPr>
                        <a:t>xs:element</a:t>
                      </a:r>
                      <a:r>
                        <a:rPr lang="en-US" sz="1800" kern="1200" dirty="0" smtClean="0">
                          <a:solidFill>
                            <a:schemeClr val="dk1"/>
                          </a:solidFill>
                          <a:latin typeface="+mn-lt"/>
                          <a:ea typeface="+mn-ea"/>
                          <a:cs typeface="+mn-cs"/>
                        </a:rPr>
                        <a:t>&gt;</a:t>
                      </a:r>
                      <a:endParaRPr lang="en-US" dirty="0"/>
                    </a:p>
                  </a:txBody>
                  <a:tcPr/>
                </a:tc>
                <a:tc>
                  <a:txBody>
                    <a:bodyPr/>
                    <a:lstStyle/>
                    <a:p>
                      <a:r>
                        <a:rPr lang="en-US" sz="1800" kern="1200" dirty="0" smtClean="0">
                          <a:solidFill>
                            <a:schemeClr val="dk1"/>
                          </a:solidFill>
                          <a:latin typeface="+mn-lt"/>
                          <a:ea typeface="+mn-ea"/>
                          <a:cs typeface="+mn-cs"/>
                        </a:rPr>
                        <a:t>&lt;subject&gt;</a:t>
                      </a:r>
                    </a:p>
                    <a:p>
                      <a:r>
                        <a:rPr lang="en-US" sz="1800" kern="1200" dirty="0" smtClean="0">
                          <a:solidFill>
                            <a:schemeClr val="dk1"/>
                          </a:solidFill>
                          <a:latin typeface="+mn-lt"/>
                          <a:ea typeface="+mn-ea"/>
                          <a:cs typeface="+mn-cs"/>
                        </a:rPr>
                        <a:t>The subject name is &lt;name&gt;Cynthia </a:t>
                      </a:r>
                      <a:r>
                        <a:rPr lang="en-US" sz="1800" kern="1200" dirty="0" err="1" smtClean="0">
                          <a:solidFill>
                            <a:schemeClr val="dk1"/>
                          </a:solidFill>
                          <a:latin typeface="+mn-lt"/>
                          <a:ea typeface="+mn-ea"/>
                          <a:cs typeface="+mn-cs"/>
                        </a:rPr>
                        <a:t>Dibbs</a:t>
                      </a:r>
                      <a:endParaRPr lang="en-US" sz="1800" kern="1200" dirty="0" smtClean="0">
                        <a:solidFill>
                          <a:schemeClr val="dk1"/>
                        </a:solidFill>
                        <a:latin typeface="+mn-lt"/>
                        <a:ea typeface="+mn-ea"/>
                        <a:cs typeface="+mn-cs"/>
                      </a:endParaRPr>
                    </a:p>
                    <a:p>
                      <a:r>
                        <a:rPr lang="en-US" sz="1800" kern="1200" dirty="0" smtClean="0">
                          <a:solidFill>
                            <a:schemeClr val="dk1"/>
                          </a:solidFill>
                          <a:latin typeface="+mn-lt"/>
                          <a:ea typeface="+mn-ea"/>
                          <a:cs typeface="+mn-cs"/>
                        </a:rPr>
                        <a:t>&lt;/name&gt; and with age &lt;age&gt;62&lt;/age&gt; who is studying at CCSF.</a:t>
                      </a:r>
                    </a:p>
                    <a:p>
                      <a:r>
                        <a:rPr lang="en-US" sz="1800" kern="1200" dirty="0" smtClean="0">
                          <a:solidFill>
                            <a:schemeClr val="dk1"/>
                          </a:solidFill>
                          <a:latin typeface="+mn-lt"/>
                          <a:ea typeface="+mn-ea"/>
                          <a:cs typeface="+mn-cs"/>
                        </a:rPr>
                        <a:t>&lt;/subject&gt;</a:t>
                      </a:r>
                      <a:endParaRPr lang="en-US"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Beginning a Simple XML Schema</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An XML Schema is a text-only document, and begin with a standard XML declaration. It is customarily saved with an .</a:t>
            </a:r>
            <a:r>
              <a:rPr lang="en-US" dirty="0" err="1" smtClean="0"/>
              <a:t>xsd</a:t>
            </a:r>
            <a:r>
              <a:rPr lang="en-US" dirty="0" smtClean="0"/>
              <a:t> extension, and its root element must be schema</a:t>
            </a:r>
            <a:r>
              <a:rPr lang="en-US" dirty="0" smtClean="0"/>
              <a:t>.</a:t>
            </a:r>
          </a:p>
          <a:p>
            <a:r>
              <a:rPr lang="en-US" dirty="0" smtClean="0"/>
              <a:t>To begin an XML schema</a:t>
            </a:r>
            <a:r>
              <a:rPr lang="en-US" dirty="0" smtClean="0"/>
              <a:t>:</a:t>
            </a:r>
          </a:p>
          <a:p>
            <a:pPr marL="914400" lvl="1" indent="-514350">
              <a:buFont typeface="+mj-lt"/>
              <a:buAutoNum type="arabicParenR"/>
            </a:pPr>
            <a:r>
              <a:rPr lang="en-US" dirty="0" smtClean="0"/>
              <a:t>At the top of your document, type &lt;?xml version="1.0"?&gt;</a:t>
            </a:r>
          </a:p>
          <a:p>
            <a:pPr marL="914400" lvl="1" indent="-514350">
              <a:buFont typeface="+mj-lt"/>
              <a:buAutoNum type="arabicParenR"/>
            </a:pPr>
            <a:r>
              <a:rPr lang="en-US" dirty="0" smtClean="0"/>
              <a:t>Type &lt;</a:t>
            </a:r>
            <a:r>
              <a:rPr lang="en-US" dirty="0" err="1" smtClean="0"/>
              <a:t>xs:schema</a:t>
            </a:r>
            <a:r>
              <a:rPr lang="en-US" dirty="0" smtClean="0"/>
              <a:t> to define the root element. The </a:t>
            </a:r>
            <a:r>
              <a:rPr lang="en-US" dirty="0" err="1" smtClean="0"/>
              <a:t>xs</a:t>
            </a:r>
            <a:r>
              <a:rPr lang="en-US" dirty="0" smtClean="0"/>
              <a:t>: is a namespace prefix.</a:t>
            </a:r>
          </a:p>
          <a:p>
            <a:pPr marL="914400" lvl="1" indent="-514350">
              <a:buFont typeface="+mj-lt"/>
              <a:buAutoNum type="arabicParenR"/>
            </a:pPr>
            <a:r>
              <a:rPr lang="en-US" dirty="0" smtClean="0"/>
              <a:t>Then, type </a:t>
            </a:r>
            <a:r>
              <a:rPr lang="en-US" dirty="0" err="1" smtClean="0"/>
              <a:t>xmlns:xs</a:t>
            </a:r>
            <a:r>
              <a:rPr lang="en-US" dirty="0" smtClean="0"/>
              <a:t>="http://www.w3.org/2001/XMLSchema" to declare the XML Schema namespace (</a:t>
            </a:r>
            <a:r>
              <a:rPr lang="en-US" dirty="0" err="1" smtClean="0"/>
              <a:t>xmlns</a:t>
            </a:r>
            <a:r>
              <a:rPr lang="en-US" dirty="0" smtClean="0"/>
              <a:t>). This also declares that the elements and data types that are part of this namespace should be prefixed with </a:t>
            </a:r>
            <a:r>
              <a:rPr lang="en-US" dirty="0" err="1" smtClean="0"/>
              <a:t>xs</a:t>
            </a:r>
            <a:r>
              <a:rPr lang="en-US" dirty="0" smtClean="0"/>
              <a:t>:.</a:t>
            </a:r>
          </a:p>
          <a:p>
            <a:r>
              <a:rPr lang="en-US" dirty="0" smtClean="0"/>
              <a:t>NOTE: The W3C created a namespace which contains all XML Schema elements and data types. Once declared, in order to indicate that a particular element or data type should be considered part of the W3C’s XML Schema namespace, it must start with the </a:t>
            </a:r>
            <a:r>
              <a:rPr lang="en-US" dirty="0" err="1" smtClean="0"/>
              <a:t>xs</a:t>
            </a:r>
            <a:r>
              <a:rPr lang="en-US" dirty="0" smtClean="0"/>
              <a:t>: namespace prefix.</a:t>
            </a:r>
          </a:p>
          <a:p>
            <a:pPr marL="914400" lvl="1" indent="-514350">
              <a:buNone/>
            </a:pPr>
            <a:r>
              <a:rPr lang="en-US" dirty="0" smtClean="0"/>
              <a:t>4) 	Type </a:t>
            </a:r>
            <a:r>
              <a:rPr lang="en-US" dirty="0" smtClean="0"/>
              <a:t>&gt; to complete the root element’s tag.</a:t>
            </a:r>
          </a:p>
          <a:p>
            <a:pPr marL="914400" lvl="1" indent="-514350">
              <a:buNone/>
            </a:pPr>
            <a:r>
              <a:rPr lang="en-US" dirty="0" smtClean="0"/>
              <a:t>5)	Type </a:t>
            </a:r>
            <a:r>
              <a:rPr lang="en-US" dirty="0" smtClean="0"/>
              <a:t>your XML Schema’s rules.</a:t>
            </a:r>
          </a:p>
          <a:p>
            <a:pPr marL="914400" lvl="1" indent="-514350">
              <a:buNone/>
            </a:pPr>
            <a:r>
              <a:rPr lang="en-US" dirty="0" smtClean="0"/>
              <a:t>6)	Finally</a:t>
            </a:r>
            <a:r>
              <a:rPr lang="en-US" dirty="0" smtClean="0"/>
              <a:t>, type &lt;/</a:t>
            </a:r>
            <a:r>
              <a:rPr lang="en-US" dirty="0" err="1" smtClean="0"/>
              <a:t>xs:schema</a:t>
            </a:r>
            <a:r>
              <a:rPr lang="en-US" dirty="0" smtClean="0"/>
              <a:t>&gt; to complete the root element.</a:t>
            </a:r>
          </a:p>
          <a:p>
            <a:endParaRPr lang="en-US" dirty="0" smtClean="0"/>
          </a:p>
          <a:p>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Xml_schema_sample.xsd</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&lt;?xml version="1.0"?&gt;</a:t>
            </a:r>
          </a:p>
          <a:p>
            <a:pPr>
              <a:buNone/>
            </a:pPr>
            <a:r>
              <a:rPr lang="en-US" dirty="0" smtClean="0"/>
              <a:t>   &lt;</a:t>
            </a:r>
            <a:r>
              <a:rPr lang="en-US" dirty="0" err="1" smtClean="0"/>
              <a:t>xs:schema</a:t>
            </a:r>
            <a:r>
              <a:rPr lang="en-US" dirty="0" smtClean="0"/>
              <a:t> </a:t>
            </a:r>
            <a:r>
              <a:rPr lang="en-US" dirty="0" err="1" smtClean="0"/>
              <a:t>xmlns:xs</a:t>
            </a:r>
            <a:r>
              <a:rPr lang="en-US" dirty="0" smtClean="0"/>
              <a:t>="http://www.w3.org/2001/XMLSchema"&gt;</a:t>
            </a:r>
          </a:p>
          <a:p>
            <a:pPr>
              <a:buNone/>
            </a:pPr>
            <a:r>
              <a:rPr lang="en-US" dirty="0" smtClean="0"/>
              <a:t>     </a:t>
            </a:r>
            <a:r>
              <a:rPr lang="en-US" dirty="0" smtClean="0"/>
              <a:t>&lt;</a:t>
            </a:r>
            <a:r>
              <a:rPr lang="en-US" dirty="0" err="1" smtClean="0"/>
              <a:t>xs:element</a:t>
            </a:r>
            <a:r>
              <a:rPr lang="en-US" dirty="0" smtClean="0"/>
              <a:t> name="customer"&gt;</a:t>
            </a:r>
          </a:p>
          <a:p>
            <a:pPr>
              <a:buNone/>
            </a:pPr>
            <a:r>
              <a:rPr lang="en-US" dirty="0" smtClean="0"/>
              <a:t>       </a:t>
            </a:r>
            <a:r>
              <a:rPr lang="en-US" dirty="0" smtClean="0"/>
              <a:t>&lt;</a:t>
            </a:r>
            <a:r>
              <a:rPr lang="en-US" dirty="0" err="1" smtClean="0"/>
              <a:t>xs:complexType</a:t>
            </a:r>
            <a:r>
              <a:rPr lang="en-US" dirty="0" smtClean="0"/>
              <a:t>&gt;</a:t>
            </a:r>
          </a:p>
          <a:p>
            <a:pPr>
              <a:buNone/>
            </a:pPr>
            <a:r>
              <a:rPr lang="en-US" dirty="0" smtClean="0"/>
              <a:t>         </a:t>
            </a:r>
            <a:r>
              <a:rPr lang="en-US" dirty="0" smtClean="0"/>
              <a:t>&lt;</a:t>
            </a:r>
            <a:r>
              <a:rPr lang="en-US" dirty="0" err="1" smtClean="0"/>
              <a:t>xs:sequence</a:t>
            </a:r>
            <a:r>
              <a:rPr lang="en-US" dirty="0" smtClean="0"/>
              <a:t>&gt;</a:t>
            </a:r>
          </a:p>
          <a:p>
            <a:pPr>
              <a:buNone/>
            </a:pPr>
            <a:r>
              <a:rPr lang="en-US" dirty="0" smtClean="0"/>
              <a:t>           </a:t>
            </a:r>
            <a:r>
              <a:rPr lang="en-US" dirty="0" smtClean="0"/>
              <a:t>&lt;</a:t>
            </a:r>
            <a:r>
              <a:rPr lang="en-US" dirty="0" err="1" smtClean="0"/>
              <a:t>xs:element</a:t>
            </a:r>
            <a:r>
              <a:rPr lang="en-US" dirty="0" smtClean="0"/>
              <a:t> name="name" type="</a:t>
            </a:r>
            <a:r>
              <a:rPr lang="en-US" dirty="0" err="1" smtClean="0"/>
              <a:t>xs:string</a:t>
            </a:r>
            <a:r>
              <a:rPr lang="en-US" dirty="0" smtClean="0"/>
              <a:t>" /&gt;</a:t>
            </a:r>
          </a:p>
          <a:p>
            <a:pPr>
              <a:buNone/>
            </a:pPr>
            <a:r>
              <a:rPr lang="en-US" dirty="0" smtClean="0"/>
              <a:t>           </a:t>
            </a:r>
            <a:r>
              <a:rPr lang="en-US" dirty="0" smtClean="0"/>
              <a:t>&lt;</a:t>
            </a:r>
            <a:r>
              <a:rPr lang="en-US" dirty="0" err="1" smtClean="0"/>
              <a:t>xs:element</a:t>
            </a:r>
            <a:r>
              <a:rPr lang="en-US" dirty="0" smtClean="0"/>
              <a:t> name="phone" type="</a:t>
            </a:r>
            <a:r>
              <a:rPr lang="en-US" dirty="0" err="1" smtClean="0"/>
              <a:t>xs:string</a:t>
            </a:r>
            <a:r>
              <a:rPr lang="en-US" dirty="0" smtClean="0"/>
              <a:t>" /&gt;</a:t>
            </a:r>
          </a:p>
          <a:p>
            <a:pPr>
              <a:buNone/>
            </a:pPr>
            <a:r>
              <a:rPr lang="en-US" dirty="0" smtClean="0"/>
              <a:t>           </a:t>
            </a:r>
            <a:r>
              <a:rPr lang="en-US" dirty="0" smtClean="0"/>
              <a:t>&lt;</a:t>
            </a:r>
            <a:r>
              <a:rPr lang="en-US" dirty="0" err="1" smtClean="0"/>
              <a:t>xs:element</a:t>
            </a:r>
            <a:r>
              <a:rPr lang="en-US" dirty="0" smtClean="0"/>
              <a:t> name="email" type="</a:t>
            </a:r>
            <a:r>
              <a:rPr lang="en-US" dirty="0" err="1" smtClean="0"/>
              <a:t>xs:string</a:t>
            </a:r>
            <a:r>
              <a:rPr lang="en-US" dirty="0" smtClean="0"/>
              <a:t>" /&gt;</a:t>
            </a:r>
          </a:p>
          <a:p>
            <a:pPr>
              <a:buNone/>
            </a:pPr>
            <a:r>
              <a:rPr lang="en-US" dirty="0" smtClean="0"/>
              <a:t>           </a:t>
            </a:r>
            <a:r>
              <a:rPr lang="en-US" dirty="0" smtClean="0"/>
              <a:t>&lt;</a:t>
            </a:r>
            <a:r>
              <a:rPr lang="en-US" dirty="0" err="1" smtClean="0"/>
              <a:t>xs:element</a:t>
            </a:r>
            <a:r>
              <a:rPr lang="en-US" dirty="0" smtClean="0"/>
              <a:t> name="age" type="</a:t>
            </a:r>
            <a:r>
              <a:rPr lang="en-US" dirty="0" err="1" smtClean="0"/>
              <a:t>xs:positiveInteger</a:t>
            </a:r>
            <a:r>
              <a:rPr lang="en-US" dirty="0" smtClean="0"/>
              <a:t>" /&gt;</a:t>
            </a:r>
          </a:p>
          <a:p>
            <a:pPr>
              <a:buNone/>
            </a:pPr>
            <a:r>
              <a:rPr lang="en-US" dirty="0" smtClean="0"/>
              <a:t>         </a:t>
            </a:r>
            <a:r>
              <a:rPr lang="en-US" dirty="0" smtClean="0"/>
              <a:t>&lt;/</a:t>
            </a:r>
            <a:r>
              <a:rPr lang="en-US" dirty="0" err="1" smtClean="0"/>
              <a:t>xs:sequence</a:t>
            </a:r>
            <a:r>
              <a:rPr lang="en-US" dirty="0" smtClean="0"/>
              <a:t>&gt;</a:t>
            </a:r>
          </a:p>
          <a:p>
            <a:pPr>
              <a:buNone/>
            </a:pPr>
            <a:r>
              <a:rPr lang="en-US" dirty="0" smtClean="0"/>
              <a:t>       </a:t>
            </a:r>
            <a:r>
              <a:rPr lang="en-US" dirty="0" smtClean="0"/>
              <a:t>&lt;/</a:t>
            </a:r>
            <a:r>
              <a:rPr lang="en-US" dirty="0" err="1" smtClean="0"/>
              <a:t>xs:complexType</a:t>
            </a:r>
            <a:r>
              <a:rPr lang="en-US" dirty="0" smtClean="0"/>
              <a:t>&gt;</a:t>
            </a:r>
          </a:p>
          <a:p>
            <a:pPr>
              <a:buNone/>
            </a:pPr>
            <a:r>
              <a:rPr lang="en-US" dirty="0" smtClean="0"/>
              <a:t>     </a:t>
            </a:r>
            <a:r>
              <a:rPr lang="en-US" dirty="0" smtClean="0"/>
              <a:t>&lt;/</a:t>
            </a:r>
            <a:r>
              <a:rPr lang="en-US" dirty="0" err="1" smtClean="0"/>
              <a:t>xs:element</a:t>
            </a:r>
            <a:r>
              <a:rPr lang="en-US" dirty="0" smtClean="0"/>
              <a:t>&gt;</a:t>
            </a:r>
          </a:p>
          <a:p>
            <a:pPr>
              <a:buNone/>
            </a:pPr>
            <a:r>
              <a:rPr lang="en-US" dirty="0" smtClean="0"/>
              <a:t>&lt;/</a:t>
            </a:r>
            <a:r>
              <a:rPr lang="en-US" dirty="0" err="1" smtClean="0"/>
              <a:t>xs:schema</a:t>
            </a:r>
            <a:r>
              <a:rPr lang="en-US" dirty="0" smtClean="0"/>
              <a:t>&gt;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Associate an XML Schema with an XML Document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To validate an XML document against an XML Schema, you must specify the location of the XML Schema in the XML document itself.</a:t>
            </a:r>
          </a:p>
          <a:p>
            <a:r>
              <a:rPr lang="en-US" dirty="0" smtClean="0"/>
              <a:t>To declare the XML Schema and its location:</a:t>
            </a:r>
          </a:p>
          <a:p>
            <a:pPr marL="914400" lvl="1" indent="-514350">
              <a:buFont typeface="+mj-lt"/>
              <a:buAutoNum type="arabicParenR"/>
            </a:pPr>
            <a:r>
              <a:rPr lang="en-US" dirty="0" smtClean="0"/>
              <a:t>Inside the definition of the </a:t>
            </a:r>
            <a:r>
              <a:rPr lang="en-US" b="1" dirty="0" smtClean="0"/>
              <a:t>root </a:t>
            </a:r>
            <a:r>
              <a:rPr lang="en-US" dirty="0" smtClean="0"/>
              <a:t>element of your XML document, type </a:t>
            </a:r>
            <a:r>
              <a:rPr lang="en-US" dirty="0" err="1" smtClean="0"/>
              <a:t>xmlns:xsi</a:t>
            </a:r>
            <a:r>
              <a:rPr lang="en-US" dirty="0" smtClean="0"/>
              <a:t>="http://www.w3.org/2001/XMLSchema-instance". This allows you to define the location of your XML Schema in the next two steps. </a:t>
            </a:r>
          </a:p>
          <a:p>
            <a:pPr marL="914400" lvl="1" indent="-514350">
              <a:buFont typeface="+mj-lt"/>
              <a:buAutoNum type="arabicParenR"/>
            </a:pPr>
            <a:r>
              <a:rPr lang="en-US" dirty="0" smtClean="0"/>
              <a:t>Type </a:t>
            </a:r>
            <a:r>
              <a:rPr lang="en-US" dirty="0" err="1" smtClean="0"/>
              <a:t>xsi:noNamespaceSchemaLocation</a:t>
            </a:r>
            <a:r>
              <a:rPr lang="en-US" dirty="0" smtClean="0"/>
              <a:t>=</a:t>
            </a:r>
          </a:p>
          <a:p>
            <a:pPr marL="914400" lvl="1" indent="-514350">
              <a:buFont typeface="+mj-lt"/>
              <a:buAutoNum type="arabicParenR"/>
            </a:pPr>
            <a:r>
              <a:rPr lang="en-US" dirty="0" smtClean="0"/>
              <a:t>Finally, type "xsd.uri", where xsd.uri is the location of the XML Schema file against which you want to validate your XML file. </a:t>
            </a:r>
          </a:p>
          <a:p>
            <a:r>
              <a:rPr lang="en-US" dirty="0" smtClean="0"/>
              <a:t>NOTE: the "xsd.uri" can refer to a file on the Internet, local area network, or your local computer.</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Xml_schema_sample.xml</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&lt;?xml version="1.0"?&gt;</a:t>
            </a:r>
          </a:p>
          <a:p>
            <a:pPr>
              <a:buNone/>
            </a:pPr>
            <a:r>
              <a:rPr lang="en-US" dirty="0" smtClean="0"/>
              <a:t>&lt;customer </a:t>
            </a:r>
            <a:r>
              <a:rPr lang="en-US" dirty="0" err="1" smtClean="0"/>
              <a:t>xmlns:xsi</a:t>
            </a:r>
            <a:r>
              <a:rPr lang="en-US" dirty="0" smtClean="0"/>
              <a:t>="http://www.w3.org/2001/XMLSchema-instance" </a:t>
            </a:r>
            <a:r>
              <a:rPr lang="en-US" dirty="0" err="1" smtClean="0"/>
              <a:t>xsi:noNamespaceSchemaLocation</a:t>
            </a:r>
            <a:r>
              <a:rPr lang="en-US" dirty="0" smtClean="0"/>
              <a:t>="xml_schema_sample.xsd"&gt;</a:t>
            </a:r>
          </a:p>
          <a:p>
            <a:pPr>
              <a:buNone/>
            </a:pPr>
            <a:r>
              <a:rPr lang="en-US" dirty="0" smtClean="0"/>
              <a:t>  &lt;name&gt;John Smith&lt;/name&gt;</a:t>
            </a:r>
          </a:p>
          <a:p>
            <a:pPr>
              <a:buNone/>
            </a:pPr>
            <a:r>
              <a:rPr lang="en-US" dirty="0" smtClean="0"/>
              <a:t>  &lt;phone&gt;(415) 123-4567&lt;/phone&gt;</a:t>
            </a:r>
          </a:p>
          <a:p>
            <a:pPr>
              <a:buNone/>
            </a:pPr>
            <a:r>
              <a:rPr lang="en-US" dirty="0" smtClean="0"/>
              <a:t>  &lt;email&gt;jsmith@abc.com&lt;/email&gt;</a:t>
            </a:r>
          </a:p>
          <a:p>
            <a:pPr>
              <a:buNone/>
            </a:pPr>
            <a:r>
              <a:rPr lang="en-US" dirty="0" smtClean="0"/>
              <a:t>  &lt;age&gt;62&lt;/age&gt;</a:t>
            </a:r>
          </a:p>
          <a:p>
            <a:pPr>
              <a:buNone/>
            </a:pPr>
            <a:r>
              <a:rPr lang="en-US" dirty="0" smtClean="0"/>
              <a:t>&lt;/customer&gt;</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Annotating Schemas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Since an XML Schema is an XML document, you can include standard XML comments in your XML Schema document.</a:t>
            </a:r>
          </a:p>
          <a:p>
            <a:r>
              <a:rPr lang="en-US" dirty="0" smtClean="0"/>
              <a:t>In addition, XML Schema offers the ability to add more structured comments to your document. XML Schema comments (also called annotations), can be parsed and processed, because they are elements themselves. Whereas XML comments are readable by people, they are ignored by parsers.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Annotate XML Schema</a:t>
            </a:r>
            <a:endParaRPr lang="en-US" dirty="0"/>
          </a:p>
        </p:txBody>
      </p:sp>
      <p:sp>
        <p:nvSpPr>
          <p:cNvPr id="3" name="Content Placeholder 2"/>
          <p:cNvSpPr>
            <a:spLocks noGrp="1"/>
          </p:cNvSpPr>
          <p:nvPr>
            <p:ph idx="1"/>
          </p:nvPr>
        </p:nvSpPr>
        <p:spPr/>
        <p:txBody>
          <a:bodyPr/>
          <a:lstStyle/>
          <a:p>
            <a:pPr marL="514350" lvl="0" indent="-514350">
              <a:buFont typeface="+mj-lt"/>
              <a:buAutoNum type="arabicParenR"/>
            </a:pPr>
            <a:r>
              <a:rPr lang="en-US" dirty="0" smtClean="0"/>
              <a:t>Type &lt;</a:t>
            </a:r>
            <a:r>
              <a:rPr lang="en-US" dirty="0" err="1" smtClean="0"/>
              <a:t>xs:annotation</a:t>
            </a:r>
            <a:r>
              <a:rPr lang="en-US" dirty="0" smtClean="0"/>
              <a:t>&gt;.</a:t>
            </a:r>
          </a:p>
          <a:p>
            <a:pPr marL="514350" lvl="0" indent="-514350">
              <a:buFont typeface="+mj-lt"/>
              <a:buAutoNum type="arabicParenR"/>
            </a:pPr>
            <a:r>
              <a:rPr lang="en-US" dirty="0" smtClean="0"/>
              <a:t>Next, type &lt;</a:t>
            </a:r>
            <a:r>
              <a:rPr lang="en-US" dirty="0" err="1" smtClean="0"/>
              <a:t>xs:documentation</a:t>
            </a:r>
            <a:r>
              <a:rPr lang="en-US" dirty="0" smtClean="0"/>
              <a:t>&gt; to begin the comment.</a:t>
            </a:r>
          </a:p>
          <a:p>
            <a:pPr marL="514350" lvl="0" indent="-514350">
              <a:buFont typeface="+mj-lt"/>
              <a:buAutoNum type="arabicParenR"/>
            </a:pPr>
            <a:r>
              <a:rPr lang="en-US" dirty="0" smtClean="0"/>
              <a:t>Type the comment.</a:t>
            </a:r>
          </a:p>
          <a:p>
            <a:pPr marL="514350" lvl="0" indent="-514350">
              <a:buFont typeface="+mj-lt"/>
              <a:buAutoNum type="arabicParenR"/>
            </a:pPr>
            <a:r>
              <a:rPr lang="en-US" dirty="0" smtClean="0"/>
              <a:t>Type &lt;/</a:t>
            </a:r>
            <a:r>
              <a:rPr lang="en-US" dirty="0" err="1" smtClean="0"/>
              <a:t>xs:documentation</a:t>
            </a:r>
            <a:r>
              <a:rPr lang="en-US" dirty="0" smtClean="0"/>
              <a:t>&gt; to complete the comment.</a:t>
            </a:r>
          </a:p>
          <a:p>
            <a:pPr marL="514350" lvl="0" indent="-514350">
              <a:buFont typeface="+mj-lt"/>
              <a:buAutoNum type="arabicParenR"/>
            </a:pPr>
            <a:r>
              <a:rPr lang="en-US" dirty="0" smtClean="0"/>
              <a:t>Finally, type &lt;/</a:t>
            </a:r>
            <a:r>
              <a:rPr lang="en-US" dirty="0" err="1" smtClean="0"/>
              <a:t>xs:annotation</a:t>
            </a:r>
            <a:r>
              <a:rPr lang="en-US" dirty="0" smtClean="0"/>
              <a:t>&gt; to complete the annotation.</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Xml_schema_sample.xsd</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dirty="0" smtClean="0"/>
              <a:t>&lt;?xml version="1.0" encoding="utf-8"?&gt;</a:t>
            </a:r>
          </a:p>
          <a:p>
            <a:pPr>
              <a:buNone/>
            </a:pPr>
            <a:r>
              <a:rPr lang="en-US" dirty="0" smtClean="0"/>
              <a:t>&lt;!--</a:t>
            </a:r>
          </a:p>
          <a:p>
            <a:pPr>
              <a:buNone/>
            </a:pPr>
            <a:r>
              <a:rPr lang="en-US" dirty="0" smtClean="0"/>
              <a:t>	XML comments - ignored by parser.</a:t>
            </a:r>
          </a:p>
          <a:p>
            <a:pPr>
              <a:buNone/>
            </a:pPr>
            <a:r>
              <a:rPr lang="en-US" dirty="0" smtClean="0"/>
              <a:t>--&gt;</a:t>
            </a:r>
          </a:p>
          <a:p>
            <a:pPr>
              <a:buNone/>
            </a:pPr>
            <a:r>
              <a:rPr lang="en-US" dirty="0" smtClean="0"/>
              <a:t>&lt;</a:t>
            </a:r>
            <a:r>
              <a:rPr lang="en-US" dirty="0" err="1" smtClean="0"/>
              <a:t>xs:schema</a:t>
            </a:r>
            <a:r>
              <a:rPr lang="en-US" dirty="0" smtClean="0"/>
              <a:t> </a:t>
            </a:r>
            <a:r>
              <a:rPr lang="en-US" dirty="0" err="1" smtClean="0"/>
              <a:t>xmlns:xs</a:t>
            </a:r>
            <a:r>
              <a:rPr lang="en-US" dirty="0" smtClean="0"/>
              <a:t>="http://www.w3.org/2001/XMLSchema"&gt;</a:t>
            </a:r>
          </a:p>
          <a:p>
            <a:pPr>
              <a:buNone/>
            </a:pPr>
            <a:r>
              <a:rPr lang="en-US" dirty="0" smtClean="0"/>
              <a:t> </a:t>
            </a:r>
          </a:p>
          <a:p>
            <a:pPr>
              <a:buNone/>
            </a:pPr>
            <a:r>
              <a:rPr lang="en-US" dirty="0" smtClean="0"/>
              <a:t>&lt;</a:t>
            </a:r>
            <a:r>
              <a:rPr lang="en-US" dirty="0" err="1" smtClean="0"/>
              <a:t>xs:annotation</a:t>
            </a:r>
            <a:r>
              <a:rPr lang="en-US" dirty="0" smtClean="0"/>
              <a:t>&gt;</a:t>
            </a:r>
          </a:p>
          <a:p>
            <a:pPr>
              <a:buNone/>
            </a:pPr>
            <a:r>
              <a:rPr lang="en-US" dirty="0" smtClean="0"/>
              <a:t>  &lt;</a:t>
            </a:r>
            <a:r>
              <a:rPr lang="en-US" dirty="0" err="1" smtClean="0"/>
              <a:t>xs:documentation</a:t>
            </a:r>
            <a:r>
              <a:rPr lang="en-US" dirty="0" smtClean="0"/>
              <a:t>&gt;</a:t>
            </a:r>
          </a:p>
          <a:p>
            <a:pPr>
              <a:buNone/>
            </a:pPr>
            <a:r>
              <a:rPr lang="en-US" dirty="0" smtClean="0"/>
              <a:t>	XML Schema comments - also called annotation, can be parsed</a:t>
            </a:r>
          </a:p>
          <a:p>
            <a:pPr>
              <a:buNone/>
            </a:pPr>
            <a:r>
              <a:rPr lang="en-US" dirty="0" smtClean="0"/>
              <a:t>		and processed, because they are elements themselves.</a:t>
            </a:r>
          </a:p>
          <a:p>
            <a:pPr>
              <a:buNone/>
            </a:pPr>
            <a:r>
              <a:rPr lang="en-US" dirty="0" smtClean="0"/>
              <a:t>		You can create annotations anywhere in the XML Schema,</a:t>
            </a:r>
          </a:p>
          <a:p>
            <a:pPr>
              <a:buNone/>
            </a:pPr>
            <a:r>
              <a:rPr lang="en-US" dirty="0" smtClean="0"/>
              <a:t>		after the root element.</a:t>
            </a:r>
          </a:p>
          <a:p>
            <a:pPr>
              <a:buNone/>
            </a:pPr>
            <a:r>
              <a:rPr lang="en-US" dirty="0" smtClean="0"/>
              <a:t>  &lt;/</a:t>
            </a:r>
            <a:r>
              <a:rPr lang="en-US" dirty="0" err="1" smtClean="0"/>
              <a:t>xs:documentation</a:t>
            </a:r>
            <a:r>
              <a:rPr lang="en-US" dirty="0" smtClean="0"/>
              <a:t>&gt;</a:t>
            </a:r>
          </a:p>
          <a:p>
            <a:pPr>
              <a:buNone/>
            </a:pPr>
            <a:r>
              <a:rPr lang="en-US" dirty="0" smtClean="0"/>
              <a:t>&lt;/</a:t>
            </a:r>
            <a:r>
              <a:rPr lang="en-US" dirty="0" err="1" smtClean="0"/>
              <a:t>xs:annotation</a:t>
            </a:r>
            <a:r>
              <a:rPr lang="en-US" dirty="0" smtClean="0"/>
              <a:t>&gt;</a:t>
            </a:r>
          </a:p>
          <a:p>
            <a:pPr>
              <a:buNone/>
            </a:pPr>
            <a:r>
              <a:rPr lang="en-US" dirty="0" smtClean="0"/>
              <a:t> </a:t>
            </a:r>
          </a:p>
          <a:p>
            <a:pPr>
              <a:buNone/>
            </a:pPr>
            <a:r>
              <a:rPr lang="en-US" dirty="0" smtClean="0"/>
              <a:t>&lt;/</a:t>
            </a:r>
            <a:r>
              <a:rPr lang="en-US" dirty="0" err="1" smtClean="0"/>
              <a:t>xs:schema</a:t>
            </a:r>
            <a:r>
              <a:rPr lang="en-US" dirty="0" smtClean="0"/>
              <a:t>&gt;</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XML Schema Basic</a:t>
            </a:r>
            <a:endParaRPr lang="en-US" dirty="0"/>
          </a:p>
        </p:txBody>
      </p:sp>
      <p:sp>
        <p:nvSpPr>
          <p:cNvPr id="3" name="Content Placeholder 2"/>
          <p:cNvSpPr>
            <a:spLocks noGrp="1"/>
          </p:cNvSpPr>
          <p:nvPr>
            <p:ph idx="1"/>
          </p:nvPr>
        </p:nvSpPr>
        <p:spPr/>
        <p:txBody>
          <a:bodyPr>
            <a:normAutofit lnSpcReduction="10000"/>
          </a:bodyPr>
          <a:lstStyle/>
          <a:p>
            <a:r>
              <a:rPr lang="en-US" dirty="0" smtClean="0"/>
              <a:t>In 2001, the W3C developed a new schema language to address many of the shortcomings of DTD.</a:t>
            </a:r>
          </a:p>
          <a:p>
            <a:r>
              <a:rPr lang="en-US" dirty="0" smtClean="0"/>
              <a:t>This schema language was named XML Schema.</a:t>
            </a:r>
          </a:p>
          <a:p>
            <a:r>
              <a:rPr lang="en-US" dirty="0" smtClean="0"/>
              <a:t>It is occasionally called XML Schema Definition (XSD). </a:t>
            </a:r>
          </a:p>
          <a:p>
            <a:r>
              <a:rPr lang="en-US" dirty="0" smtClean="0"/>
              <a:t>With version 1.1 of the language, it is known as XML Schema Definition Language (XSDL).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XML Schema Basic (continue…)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XML Schema, written in XML itself, is deeper and more powerful than a DTD. </a:t>
            </a:r>
          </a:p>
          <a:p>
            <a:r>
              <a:rPr lang="en-US" dirty="0" smtClean="0"/>
              <a:t>XML Schema includes system of data types that let you specify when an element should, for example, contain an integer, or a period of time, or a string.</a:t>
            </a:r>
          </a:p>
          <a:p>
            <a:r>
              <a:rPr lang="en-US" dirty="0" smtClean="0"/>
              <a:t>It supports namespaces. </a:t>
            </a:r>
          </a:p>
          <a:p>
            <a:r>
              <a:rPr lang="en-US" dirty="0" smtClean="0"/>
              <a:t>It also lets you define both local and global elements, thereby allowing two elements to have different definitions, even though they have the same name. </a:t>
            </a:r>
          </a:p>
          <a:p>
            <a:r>
              <a:rPr lang="en-US" dirty="0" smtClean="0"/>
              <a:t>In short, XML Schema gives you much more control over the contents of XML document.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Working with XML Schema</a:t>
            </a:r>
            <a:endParaRPr lang="en-US" dirty="0"/>
          </a:p>
        </p:txBody>
      </p:sp>
      <p:sp>
        <p:nvSpPr>
          <p:cNvPr id="3" name="Content Placeholder 2"/>
          <p:cNvSpPr>
            <a:spLocks noGrp="1"/>
          </p:cNvSpPr>
          <p:nvPr>
            <p:ph idx="1"/>
          </p:nvPr>
        </p:nvSpPr>
        <p:spPr/>
        <p:txBody>
          <a:bodyPr>
            <a:noAutofit/>
          </a:bodyPr>
          <a:lstStyle/>
          <a:p>
            <a:r>
              <a:rPr lang="en-US" sz="1800" dirty="0" smtClean="0"/>
              <a:t>An XML Schema specifies the structure of valid XML documents by defining a set of elements, their relationships to each other, and the attributes that they can contain.</a:t>
            </a:r>
          </a:p>
          <a:p>
            <a:r>
              <a:rPr lang="en-US" sz="1800" dirty="0" smtClean="0"/>
              <a:t>In XML Schema, an XML element can be defined as either a </a:t>
            </a:r>
            <a:r>
              <a:rPr lang="en-US" sz="1800" b="1" dirty="0" smtClean="0"/>
              <a:t>simple</a:t>
            </a:r>
            <a:r>
              <a:rPr lang="en-US" sz="1800" dirty="0" smtClean="0"/>
              <a:t> type or a </a:t>
            </a:r>
            <a:r>
              <a:rPr lang="en-US" sz="1800" b="1" dirty="0" smtClean="0"/>
              <a:t>complex </a:t>
            </a:r>
            <a:r>
              <a:rPr lang="en-US" sz="1800" dirty="0" smtClean="0"/>
              <a:t>type.</a:t>
            </a:r>
          </a:p>
          <a:p>
            <a:r>
              <a:rPr lang="en-US" sz="1800" dirty="0" smtClean="0"/>
              <a:t>A </a:t>
            </a:r>
            <a:r>
              <a:rPr lang="en-US" sz="1800" b="1" dirty="0" smtClean="0"/>
              <a:t>simple</a:t>
            </a:r>
            <a:r>
              <a:rPr lang="en-US" sz="1800" dirty="0" smtClean="0"/>
              <a:t> type is an XML element that </a:t>
            </a:r>
            <a:r>
              <a:rPr lang="en-US" sz="1800" b="1" dirty="0" smtClean="0"/>
              <a:t>only contains text</a:t>
            </a:r>
            <a:r>
              <a:rPr lang="en-US" sz="1800" dirty="0" smtClean="0"/>
              <a:t>, whereas a </a:t>
            </a:r>
            <a:r>
              <a:rPr lang="en-US" sz="1800" b="1" dirty="0" smtClean="0"/>
              <a:t>complex </a:t>
            </a:r>
            <a:r>
              <a:rPr lang="en-US" sz="1800" dirty="0" smtClean="0"/>
              <a:t>type is an XML element that contains </a:t>
            </a:r>
            <a:r>
              <a:rPr lang="en-US" sz="1800" b="1" dirty="0" smtClean="0"/>
              <a:t>child</a:t>
            </a:r>
            <a:r>
              <a:rPr lang="en-US" sz="1800" dirty="0" smtClean="0"/>
              <a:t> elements </a:t>
            </a:r>
            <a:r>
              <a:rPr lang="en-US" sz="1800" b="1" dirty="0" smtClean="0"/>
              <a:t>and/or attributes</a:t>
            </a:r>
            <a:r>
              <a:rPr lang="en-US" sz="1800" dirty="0" smtClean="0"/>
              <a:t>.</a:t>
            </a:r>
          </a:p>
          <a:p>
            <a:r>
              <a:rPr lang="en-US" sz="1800" dirty="0" smtClean="0"/>
              <a:t>A </a:t>
            </a:r>
            <a:r>
              <a:rPr lang="en-US" sz="1800" b="1" dirty="0" smtClean="0"/>
              <a:t>simple</a:t>
            </a:r>
            <a:r>
              <a:rPr lang="en-US" sz="1800" dirty="0" smtClean="0"/>
              <a:t> type element describes the </a:t>
            </a:r>
            <a:r>
              <a:rPr lang="en-US" sz="1800" b="1" dirty="0" smtClean="0"/>
              <a:t>text</a:t>
            </a:r>
            <a:r>
              <a:rPr lang="en-US" sz="1800" dirty="0" smtClean="0"/>
              <a:t> of an XML document. A </a:t>
            </a:r>
            <a:r>
              <a:rPr lang="en-US" sz="1800" b="1" dirty="0" smtClean="0"/>
              <a:t>complex</a:t>
            </a:r>
            <a:r>
              <a:rPr lang="en-US" sz="1800" dirty="0" smtClean="0"/>
              <a:t> type element describes its </a:t>
            </a:r>
            <a:r>
              <a:rPr lang="en-US" sz="1800" b="1" dirty="0" smtClean="0"/>
              <a:t>structure</a:t>
            </a:r>
            <a:r>
              <a:rPr lang="en-US" sz="1800" dirty="0" smtClean="0"/>
              <a:t>.  </a:t>
            </a:r>
          </a:p>
          <a:p>
            <a:r>
              <a:rPr lang="en-US" sz="1800" dirty="0" smtClean="0"/>
              <a:t>There are </a:t>
            </a:r>
            <a:r>
              <a:rPr lang="en-US" sz="1800" b="1" dirty="0" smtClean="0"/>
              <a:t>four</a:t>
            </a:r>
            <a:r>
              <a:rPr lang="en-US" sz="1800" dirty="0" smtClean="0"/>
              <a:t> kinds of complex type elements: those that contain child elements; those that contain both child elements and text; those that contain only text; and those that are empty.</a:t>
            </a:r>
          </a:p>
          <a:p>
            <a:r>
              <a:rPr lang="en-US" sz="1800" b="1" dirty="0" smtClean="0"/>
              <a:t>NOTE:</a:t>
            </a:r>
            <a:r>
              <a:rPr lang="en-US" sz="1800" dirty="0" smtClean="0"/>
              <a:t> One of the benefits of XML Schema is that it uses XML syntax. </a:t>
            </a:r>
          </a:p>
          <a:p>
            <a:r>
              <a:rPr lang="en-US" sz="1800" b="1" dirty="0" smtClean="0"/>
              <a:t>NOTE:</a:t>
            </a:r>
            <a:r>
              <a:rPr lang="en-US" sz="1800" dirty="0" smtClean="0"/>
              <a:t> Because an XML Schema is an XML document, it must begin with an XML declaration, have one root element, and be well-formed, just like all other XML documents.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Simple Types</a:t>
            </a:r>
            <a:endParaRPr lang="en-US" dirty="0"/>
          </a:p>
        </p:txBody>
      </p:sp>
      <p:graphicFrame>
        <p:nvGraphicFramePr>
          <p:cNvPr id="4" name="Content Placeholder 3"/>
          <p:cNvGraphicFramePr>
            <a:graphicFrameLocks noGrp="1"/>
          </p:cNvGraphicFramePr>
          <p:nvPr>
            <p:ph idx="1"/>
          </p:nvPr>
        </p:nvGraphicFramePr>
        <p:xfrm>
          <a:off x="457200" y="1600200"/>
          <a:ext cx="8305800" cy="4055706"/>
        </p:xfrm>
        <a:graphic>
          <a:graphicData uri="http://schemas.openxmlformats.org/drawingml/2006/table">
            <a:tbl>
              <a:tblPr firstRow="1" bandRow="1">
                <a:tableStyleId>{5C22544A-7EE6-4342-B048-85BDC9FD1C3A}</a:tableStyleId>
              </a:tblPr>
              <a:tblGrid>
                <a:gridCol w="2743200"/>
                <a:gridCol w="3124200"/>
                <a:gridCol w="2438400"/>
              </a:tblGrid>
              <a:tr h="342122">
                <a:tc>
                  <a:txBody>
                    <a:bodyPr/>
                    <a:lstStyle/>
                    <a:p>
                      <a:r>
                        <a:rPr lang="en-US" dirty="0" smtClean="0"/>
                        <a:t>Simple Types</a:t>
                      </a:r>
                      <a:endParaRPr lang="en-US" dirty="0"/>
                    </a:p>
                  </a:txBody>
                  <a:tcPr/>
                </a:tc>
                <a:tc>
                  <a:txBody>
                    <a:bodyPr/>
                    <a:lstStyle/>
                    <a:p>
                      <a:r>
                        <a:rPr lang="en-US" dirty="0" smtClean="0"/>
                        <a:t>XML Schema</a:t>
                      </a:r>
                      <a:endParaRPr lang="en-US" dirty="0"/>
                    </a:p>
                  </a:txBody>
                  <a:tcPr/>
                </a:tc>
                <a:tc>
                  <a:txBody>
                    <a:bodyPr/>
                    <a:lstStyle/>
                    <a:p>
                      <a:r>
                        <a:rPr lang="en-US" dirty="0" smtClean="0"/>
                        <a:t>XML</a:t>
                      </a:r>
                      <a:endParaRPr lang="en-US" dirty="0"/>
                    </a:p>
                  </a:txBody>
                  <a:tcPr/>
                </a:tc>
              </a:tr>
              <a:tr h="855306">
                <a:tc>
                  <a:txBody>
                    <a:bodyPr/>
                    <a:lstStyle/>
                    <a:p>
                      <a:r>
                        <a:rPr lang="en-US" sz="1800" kern="1200" dirty="0" smtClean="0">
                          <a:solidFill>
                            <a:schemeClr val="dk1"/>
                          </a:solidFill>
                          <a:latin typeface="+mn-lt"/>
                          <a:ea typeface="+mn-ea"/>
                          <a:cs typeface="+mn-cs"/>
                        </a:rPr>
                        <a:t>An element containing only text</a:t>
                      </a:r>
                      <a:endParaRPr lang="en-US" dirty="0"/>
                    </a:p>
                  </a:txBody>
                  <a:tcPr/>
                </a:tc>
                <a:tc>
                  <a:txBody>
                    <a:bodyPr/>
                    <a:lstStyle/>
                    <a:p>
                      <a:r>
                        <a:rPr lang="en-US" sz="1800" kern="1200" dirty="0" smtClean="0">
                          <a:solidFill>
                            <a:schemeClr val="dk1"/>
                          </a:solidFill>
                          <a:latin typeface="+mn-lt"/>
                          <a:ea typeface="+mn-ea"/>
                          <a:cs typeface="+mn-cs"/>
                        </a:rPr>
                        <a:t>&lt;</a:t>
                      </a:r>
                      <a:r>
                        <a:rPr lang="en-US" sz="1800" kern="1200" dirty="0" err="1" smtClean="0">
                          <a:solidFill>
                            <a:schemeClr val="dk1"/>
                          </a:solidFill>
                          <a:latin typeface="+mn-lt"/>
                          <a:ea typeface="+mn-ea"/>
                          <a:cs typeface="+mn-cs"/>
                        </a:rPr>
                        <a:t>xs:element</a:t>
                      </a:r>
                      <a:r>
                        <a:rPr lang="en-US" sz="1800" kern="1200" dirty="0" smtClean="0">
                          <a:solidFill>
                            <a:schemeClr val="dk1"/>
                          </a:solidFill>
                          <a:latin typeface="+mn-lt"/>
                          <a:ea typeface="+mn-ea"/>
                          <a:cs typeface="+mn-cs"/>
                        </a:rPr>
                        <a:t> name="subject" type="</a:t>
                      </a:r>
                      <a:r>
                        <a:rPr lang="en-US" sz="1800" kern="1200" dirty="0" err="1" smtClean="0">
                          <a:solidFill>
                            <a:schemeClr val="dk1"/>
                          </a:solidFill>
                          <a:latin typeface="+mn-lt"/>
                          <a:ea typeface="+mn-ea"/>
                          <a:cs typeface="+mn-cs"/>
                        </a:rPr>
                        <a:t>xs:string</a:t>
                      </a:r>
                      <a:r>
                        <a:rPr lang="en-US" sz="1800" kern="1200" dirty="0" smtClean="0">
                          <a:solidFill>
                            <a:schemeClr val="dk1"/>
                          </a:solidFill>
                          <a:latin typeface="+mn-lt"/>
                          <a:ea typeface="+mn-ea"/>
                          <a:cs typeface="+mn-cs"/>
                        </a:rPr>
                        <a:t>" /&gt;</a:t>
                      </a:r>
                      <a:endParaRPr lang="en-US" dirty="0"/>
                    </a:p>
                  </a:txBody>
                  <a:tcPr/>
                </a:tc>
                <a:tc>
                  <a:txBody>
                    <a:bodyPr/>
                    <a:lstStyle/>
                    <a:p>
                      <a:r>
                        <a:rPr lang="en-US" sz="1800" kern="1200" dirty="0" smtClean="0">
                          <a:solidFill>
                            <a:schemeClr val="dk1"/>
                          </a:solidFill>
                          <a:latin typeface="+mn-lt"/>
                          <a:ea typeface="+mn-ea"/>
                          <a:cs typeface="+mn-cs"/>
                        </a:rPr>
                        <a:t>&lt;subject&gt;Cynthia </a:t>
                      </a:r>
                      <a:r>
                        <a:rPr lang="en-US" sz="1800" kern="1200" dirty="0" err="1" smtClean="0">
                          <a:solidFill>
                            <a:schemeClr val="dk1"/>
                          </a:solidFill>
                          <a:latin typeface="+mn-lt"/>
                          <a:ea typeface="+mn-ea"/>
                          <a:cs typeface="+mn-cs"/>
                        </a:rPr>
                        <a:t>Dibbs</a:t>
                      </a:r>
                      <a:endParaRPr lang="en-US" sz="1800" kern="1200" dirty="0" smtClean="0">
                        <a:solidFill>
                          <a:schemeClr val="dk1"/>
                        </a:solidFill>
                        <a:latin typeface="+mn-lt"/>
                        <a:ea typeface="+mn-ea"/>
                        <a:cs typeface="+mn-cs"/>
                      </a:endParaRPr>
                    </a:p>
                    <a:p>
                      <a:r>
                        <a:rPr lang="en-US" sz="1800" kern="1200" dirty="0" smtClean="0">
                          <a:solidFill>
                            <a:schemeClr val="dk1"/>
                          </a:solidFill>
                          <a:latin typeface="+mn-lt"/>
                          <a:ea typeface="+mn-ea"/>
                          <a:cs typeface="+mn-cs"/>
                        </a:rPr>
                        <a:t>&lt;/</a:t>
                      </a:r>
                      <a:r>
                        <a:rPr lang="en-US" sz="1800" kern="1200" dirty="0" smtClean="0">
                          <a:solidFill>
                            <a:schemeClr val="dk1"/>
                          </a:solidFill>
                          <a:latin typeface="+mn-lt"/>
                          <a:ea typeface="+mn-ea"/>
                          <a:cs typeface="+mn-cs"/>
                        </a:rPr>
                        <a:t>subject&gt;</a:t>
                      </a:r>
                      <a:endParaRPr lang="en-US" dirty="0"/>
                    </a:p>
                  </a:txBody>
                  <a:tcPr/>
                </a:tc>
              </a:tr>
              <a:tr h="2651449">
                <a:tc>
                  <a:txBody>
                    <a:bodyPr/>
                    <a:lstStyle/>
                    <a:p>
                      <a:r>
                        <a:rPr lang="en-US" sz="1800" kern="1200" dirty="0" smtClean="0">
                          <a:solidFill>
                            <a:schemeClr val="dk1"/>
                          </a:solidFill>
                          <a:latin typeface="+mn-lt"/>
                          <a:ea typeface="+mn-ea"/>
                          <a:cs typeface="+mn-cs"/>
                        </a:rPr>
                        <a:t>An attribute</a:t>
                      </a:r>
                    </a:p>
                    <a:p>
                      <a:r>
                        <a:rPr lang="en-US" sz="1800" b="0" kern="1200" dirty="0" smtClean="0">
                          <a:solidFill>
                            <a:schemeClr val="dk1"/>
                          </a:solidFill>
                          <a:latin typeface="+mn-lt"/>
                          <a:ea typeface="+mn-ea"/>
                          <a:cs typeface="+mn-cs"/>
                        </a:rPr>
                        <a:t>[</a:t>
                      </a:r>
                      <a:r>
                        <a:rPr lang="en-US" sz="1800" b="1" kern="1200" dirty="0" smtClean="0">
                          <a:solidFill>
                            <a:schemeClr val="dk1"/>
                          </a:solidFill>
                          <a:latin typeface="+mn-lt"/>
                          <a:ea typeface="+mn-ea"/>
                          <a:cs typeface="+mn-cs"/>
                        </a:rPr>
                        <a:t>NOTE</a:t>
                      </a:r>
                      <a:r>
                        <a:rPr lang="en-US" sz="1800" kern="1200" dirty="0" smtClean="0">
                          <a:solidFill>
                            <a:schemeClr val="dk1"/>
                          </a:solidFill>
                          <a:latin typeface="+mn-lt"/>
                          <a:ea typeface="+mn-ea"/>
                          <a:cs typeface="+mn-cs"/>
                        </a:rPr>
                        <a:t>: attributes are simple type elements since they contain neither child elements nor attributes. However, they always appear within complex type elements. (Complex type implicit/default Complex Content)]</a:t>
                      </a:r>
                      <a:endParaRPr lang="en-US" dirty="0"/>
                    </a:p>
                  </a:txBody>
                  <a:tcPr/>
                </a:tc>
                <a:tc>
                  <a:txBody>
                    <a:bodyPr/>
                    <a:lstStyle/>
                    <a:p>
                      <a:r>
                        <a:rPr lang="en-US" sz="1800" kern="1200" dirty="0" smtClean="0">
                          <a:solidFill>
                            <a:schemeClr val="dk1"/>
                          </a:solidFill>
                          <a:latin typeface="+mn-lt"/>
                          <a:ea typeface="+mn-ea"/>
                          <a:cs typeface="+mn-cs"/>
                        </a:rPr>
                        <a:t>&lt;</a:t>
                      </a:r>
                      <a:r>
                        <a:rPr lang="en-US" sz="1800" kern="1200" dirty="0" err="1" smtClean="0">
                          <a:solidFill>
                            <a:schemeClr val="dk1"/>
                          </a:solidFill>
                          <a:latin typeface="+mn-lt"/>
                          <a:ea typeface="+mn-ea"/>
                          <a:cs typeface="+mn-cs"/>
                        </a:rPr>
                        <a:t>xs:element</a:t>
                      </a:r>
                      <a:r>
                        <a:rPr lang="en-US" sz="1800" kern="1200" dirty="0" smtClean="0">
                          <a:solidFill>
                            <a:schemeClr val="dk1"/>
                          </a:solidFill>
                          <a:latin typeface="+mn-lt"/>
                          <a:ea typeface="+mn-ea"/>
                          <a:cs typeface="+mn-cs"/>
                        </a:rPr>
                        <a:t> name="subject"&gt;</a:t>
                      </a:r>
                    </a:p>
                    <a:p>
                      <a:r>
                        <a:rPr lang="en-US" sz="1800" kern="1200" dirty="0" smtClean="0">
                          <a:solidFill>
                            <a:schemeClr val="dk1"/>
                          </a:solidFill>
                          <a:latin typeface="+mn-lt"/>
                          <a:ea typeface="+mn-ea"/>
                          <a:cs typeface="+mn-cs"/>
                        </a:rPr>
                        <a:t>   &lt;</a:t>
                      </a:r>
                      <a:r>
                        <a:rPr lang="en-US" sz="1800" kern="1200" dirty="0" err="1" smtClean="0">
                          <a:solidFill>
                            <a:schemeClr val="dk1"/>
                          </a:solidFill>
                          <a:latin typeface="+mn-lt"/>
                          <a:ea typeface="+mn-ea"/>
                          <a:cs typeface="+mn-cs"/>
                        </a:rPr>
                        <a:t>xs:complexType</a:t>
                      </a:r>
                      <a:r>
                        <a:rPr lang="en-US" sz="1800" kern="1200" dirty="0" smtClean="0">
                          <a:solidFill>
                            <a:schemeClr val="dk1"/>
                          </a:solidFill>
                          <a:latin typeface="+mn-lt"/>
                          <a:ea typeface="+mn-ea"/>
                          <a:cs typeface="+mn-cs"/>
                        </a:rPr>
                        <a:t>&gt;</a:t>
                      </a:r>
                    </a:p>
                    <a:p>
                      <a:r>
                        <a:rPr lang="en-US" sz="1800" kern="1200" dirty="0" smtClean="0">
                          <a:solidFill>
                            <a:schemeClr val="dk1"/>
                          </a:solidFill>
                          <a:latin typeface="+mn-lt"/>
                          <a:ea typeface="+mn-ea"/>
                          <a:cs typeface="+mn-cs"/>
                        </a:rPr>
                        <a:t>     &lt;</a:t>
                      </a:r>
                      <a:r>
                        <a:rPr lang="en-US" sz="1800" kern="1200" dirty="0" err="1" smtClean="0">
                          <a:solidFill>
                            <a:schemeClr val="dk1"/>
                          </a:solidFill>
                          <a:latin typeface="+mn-lt"/>
                          <a:ea typeface="+mn-ea"/>
                          <a:cs typeface="+mn-cs"/>
                        </a:rPr>
                        <a:t>xs:attribute</a:t>
                      </a:r>
                      <a:r>
                        <a:rPr lang="en-US" sz="1800" kern="1200" dirty="0" smtClean="0">
                          <a:solidFill>
                            <a:schemeClr val="dk1"/>
                          </a:solidFill>
                          <a:latin typeface="+mn-lt"/>
                          <a:ea typeface="+mn-ea"/>
                          <a:cs typeface="+mn-cs"/>
                        </a:rPr>
                        <a:t> name="</a:t>
                      </a:r>
                      <a:r>
                        <a:rPr lang="en-US" sz="1800" kern="1200" dirty="0" smtClean="0">
                          <a:solidFill>
                            <a:schemeClr val="dk1"/>
                          </a:solidFill>
                          <a:latin typeface="+mn-lt"/>
                          <a:ea typeface="+mn-ea"/>
                          <a:cs typeface="+mn-cs"/>
                        </a:rPr>
                        <a:t>age“</a:t>
                      </a:r>
                      <a:r>
                        <a:rPr lang="en-US" sz="1800" kern="1200" baseline="0" dirty="0" smtClean="0">
                          <a:solidFill>
                            <a:schemeClr val="dk1"/>
                          </a:solidFill>
                          <a:latin typeface="+mn-lt"/>
                          <a:ea typeface="+mn-ea"/>
                          <a:cs typeface="+mn-cs"/>
                        </a:rPr>
                        <a:t> </a:t>
                      </a:r>
                      <a:r>
                        <a:rPr lang="en-US" sz="1800" kern="1200" dirty="0" smtClean="0">
                          <a:solidFill>
                            <a:schemeClr val="dk1"/>
                          </a:solidFill>
                          <a:latin typeface="+mn-lt"/>
                          <a:ea typeface="+mn-ea"/>
                          <a:cs typeface="+mn-cs"/>
                        </a:rPr>
                        <a:t>type</a:t>
                      </a:r>
                      <a:r>
                        <a:rPr lang="en-US" sz="1800" kern="1200" dirty="0" smtClean="0">
                          <a:solidFill>
                            <a:schemeClr val="dk1"/>
                          </a:solidFill>
                          <a:latin typeface="+mn-lt"/>
                          <a:ea typeface="+mn-ea"/>
                          <a:cs typeface="+mn-cs"/>
                        </a:rPr>
                        <a:t>="</a:t>
                      </a:r>
                      <a:r>
                        <a:rPr lang="en-US" sz="1800" kern="1200" dirty="0" err="1" smtClean="0">
                          <a:solidFill>
                            <a:schemeClr val="dk1"/>
                          </a:solidFill>
                          <a:latin typeface="+mn-lt"/>
                          <a:ea typeface="+mn-ea"/>
                          <a:cs typeface="+mn-cs"/>
                        </a:rPr>
                        <a:t>xs:positiveInteger</a:t>
                      </a:r>
                      <a:r>
                        <a:rPr lang="en-US" sz="1800" kern="1200" dirty="0" smtClean="0">
                          <a:solidFill>
                            <a:schemeClr val="dk1"/>
                          </a:solidFill>
                          <a:latin typeface="+mn-lt"/>
                          <a:ea typeface="+mn-ea"/>
                          <a:cs typeface="+mn-cs"/>
                        </a:rPr>
                        <a:t>" /&gt;</a:t>
                      </a:r>
                    </a:p>
                    <a:p>
                      <a:r>
                        <a:rPr lang="en-US" sz="1800" kern="1200" dirty="0" smtClean="0">
                          <a:solidFill>
                            <a:schemeClr val="dk1"/>
                          </a:solidFill>
                          <a:latin typeface="+mn-lt"/>
                          <a:ea typeface="+mn-ea"/>
                          <a:cs typeface="+mn-cs"/>
                        </a:rPr>
                        <a:t>   &lt;/</a:t>
                      </a:r>
                      <a:r>
                        <a:rPr lang="en-US" sz="1800" kern="1200" dirty="0" err="1" smtClean="0">
                          <a:solidFill>
                            <a:schemeClr val="dk1"/>
                          </a:solidFill>
                          <a:latin typeface="+mn-lt"/>
                          <a:ea typeface="+mn-ea"/>
                          <a:cs typeface="+mn-cs"/>
                        </a:rPr>
                        <a:t>xs:complexType</a:t>
                      </a:r>
                      <a:r>
                        <a:rPr lang="en-US" sz="1800" kern="1200" dirty="0" smtClean="0">
                          <a:solidFill>
                            <a:schemeClr val="dk1"/>
                          </a:solidFill>
                          <a:latin typeface="+mn-lt"/>
                          <a:ea typeface="+mn-ea"/>
                          <a:cs typeface="+mn-cs"/>
                        </a:rPr>
                        <a:t>&gt;</a:t>
                      </a:r>
                    </a:p>
                    <a:p>
                      <a:r>
                        <a:rPr lang="en-US" sz="1800" kern="1200" dirty="0" smtClean="0">
                          <a:solidFill>
                            <a:schemeClr val="dk1"/>
                          </a:solidFill>
                          <a:latin typeface="+mn-lt"/>
                          <a:ea typeface="+mn-ea"/>
                          <a:cs typeface="+mn-cs"/>
                        </a:rPr>
                        <a:t>&lt;/</a:t>
                      </a:r>
                      <a:r>
                        <a:rPr lang="en-US" sz="1800" kern="1200" dirty="0" err="1" smtClean="0">
                          <a:solidFill>
                            <a:schemeClr val="dk1"/>
                          </a:solidFill>
                          <a:latin typeface="+mn-lt"/>
                          <a:ea typeface="+mn-ea"/>
                          <a:cs typeface="+mn-cs"/>
                        </a:rPr>
                        <a:t>xs:element</a:t>
                      </a:r>
                      <a:r>
                        <a:rPr lang="en-US" sz="1800" kern="1200" dirty="0" smtClean="0">
                          <a:solidFill>
                            <a:schemeClr val="dk1"/>
                          </a:solidFill>
                          <a:latin typeface="+mn-lt"/>
                          <a:ea typeface="+mn-ea"/>
                          <a:cs typeface="+mn-cs"/>
                        </a:rPr>
                        <a:t>&gt;</a:t>
                      </a:r>
                      <a:endParaRPr lang="en-US" dirty="0"/>
                    </a:p>
                  </a:txBody>
                  <a:tcPr/>
                </a:tc>
                <a:tc>
                  <a:txBody>
                    <a:bodyPr/>
                    <a:lstStyle/>
                    <a:p>
                      <a:r>
                        <a:rPr lang="en-US" sz="1800" kern="1200" dirty="0" smtClean="0">
                          <a:solidFill>
                            <a:schemeClr val="dk1"/>
                          </a:solidFill>
                          <a:latin typeface="+mn-lt"/>
                          <a:ea typeface="+mn-ea"/>
                          <a:cs typeface="+mn-cs"/>
                        </a:rPr>
                        <a:t>&lt;subject age="62" /&gt;</a:t>
                      </a:r>
                      <a:endParaRPr lang="en-US"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Complex Types</a:t>
            </a:r>
            <a:endParaRPr lang="en-US" dirty="0"/>
          </a:p>
        </p:txBody>
      </p:sp>
      <p:graphicFrame>
        <p:nvGraphicFramePr>
          <p:cNvPr id="4" name="Content Placeholder 3"/>
          <p:cNvGraphicFramePr>
            <a:graphicFrameLocks noGrp="1"/>
          </p:cNvGraphicFramePr>
          <p:nvPr>
            <p:ph idx="1"/>
          </p:nvPr>
        </p:nvGraphicFramePr>
        <p:xfrm>
          <a:off x="457200" y="1600200"/>
          <a:ext cx="8229600" cy="3850640"/>
        </p:xfrm>
        <a:graphic>
          <a:graphicData uri="http://schemas.openxmlformats.org/drawingml/2006/table">
            <a:tbl>
              <a:tblPr firstRow="1" bandRow="1">
                <a:tableStyleId>{5C22544A-7EE6-4342-B048-85BDC9FD1C3A}</a:tableStyleId>
              </a:tblPr>
              <a:tblGrid>
                <a:gridCol w="2743200"/>
                <a:gridCol w="3124200"/>
                <a:gridCol w="2362200"/>
              </a:tblGrid>
              <a:tr h="370840">
                <a:tc>
                  <a:txBody>
                    <a:bodyPr/>
                    <a:lstStyle/>
                    <a:p>
                      <a:r>
                        <a:rPr lang="en-US" dirty="0" smtClean="0"/>
                        <a:t>Complex Types</a:t>
                      </a:r>
                      <a:endParaRPr lang="en-US" dirty="0"/>
                    </a:p>
                  </a:txBody>
                  <a:tcPr/>
                </a:tc>
                <a:tc>
                  <a:txBody>
                    <a:bodyPr/>
                    <a:lstStyle/>
                    <a:p>
                      <a:r>
                        <a:rPr lang="en-US" dirty="0" smtClean="0"/>
                        <a:t>XML Schema</a:t>
                      </a:r>
                      <a:endParaRPr lang="en-US" dirty="0"/>
                    </a:p>
                  </a:txBody>
                  <a:tcPr/>
                </a:tc>
                <a:tc>
                  <a:txBody>
                    <a:bodyPr/>
                    <a:lstStyle/>
                    <a:p>
                      <a:r>
                        <a:rPr lang="en-US" dirty="0" smtClean="0"/>
                        <a:t>XML</a:t>
                      </a:r>
                      <a:endParaRPr lang="en-US" dirty="0"/>
                    </a:p>
                  </a:txBody>
                  <a:tcPr/>
                </a:tc>
              </a:tr>
              <a:tr h="370840">
                <a:tc>
                  <a:txBody>
                    <a:bodyPr/>
                    <a:lstStyle/>
                    <a:p>
                      <a:r>
                        <a:rPr lang="en-US" dirty="0" smtClean="0"/>
                        <a:t>1. </a:t>
                      </a:r>
                      <a:r>
                        <a:rPr lang="en-US" sz="1800" kern="1200" dirty="0" smtClean="0">
                          <a:solidFill>
                            <a:schemeClr val="dk1"/>
                          </a:solidFill>
                          <a:latin typeface="+mn-lt"/>
                          <a:ea typeface="+mn-ea"/>
                          <a:cs typeface="+mn-cs"/>
                        </a:rPr>
                        <a:t>An element containing text only. It is called "text only" and is a complex type element with simple content (allows text and attributes).</a:t>
                      </a:r>
                      <a:endParaRPr lang="en-US" dirty="0"/>
                    </a:p>
                  </a:txBody>
                  <a:tcPr/>
                </a:tc>
                <a:tc>
                  <a:txBody>
                    <a:bodyPr/>
                    <a:lstStyle/>
                    <a:p>
                      <a:r>
                        <a:rPr lang="en-US" sz="1800" kern="1200" dirty="0" smtClean="0">
                          <a:solidFill>
                            <a:schemeClr val="dk1"/>
                          </a:solidFill>
                          <a:latin typeface="+mn-lt"/>
                          <a:ea typeface="+mn-ea"/>
                          <a:cs typeface="+mn-cs"/>
                        </a:rPr>
                        <a:t>&lt;</a:t>
                      </a:r>
                      <a:r>
                        <a:rPr lang="en-US" sz="1800" kern="1200" dirty="0" err="1" smtClean="0">
                          <a:solidFill>
                            <a:schemeClr val="dk1"/>
                          </a:solidFill>
                          <a:latin typeface="+mn-lt"/>
                          <a:ea typeface="+mn-ea"/>
                          <a:cs typeface="+mn-cs"/>
                        </a:rPr>
                        <a:t>xs:element</a:t>
                      </a:r>
                      <a:r>
                        <a:rPr lang="en-US" sz="1800" kern="1200" dirty="0" smtClean="0">
                          <a:solidFill>
                            <a:schemeClr val="dk1"/>
                          </a:solidFill>
                          <a:latin typeface="+mn-lt"/>
                          <a:ea typeface="+mn-ea"/>
                          <a:cs typeface="+mn-cs"/>
                        </a:rPr>
                        <a:t> name="subject"&gt;</a:t>
                      </a:r>
                    </a:p>
                    <a:p>
                      <a:r>
                        <a:rPr lang="en-US" sz="1800" kern="1200" dirty="0" smtClean="0">
                          <a:solidFill>
                            <a:schemeClr val="dk1"/>
                          </a:solidFill>
                          <a:latin typeface="+mn-lt"/>
                          <a:ea typeface="+mn-ea"/>
                          <a:cs typeface="+mn-cs"/>
                        </a:rPr>
                        <a:t>   &lt;</a:t>
                      </a:r>
                      <a:r>
                        <a:rPr lang="en-US" sz="1800" kern="1200" dirty="0" err="1" smtClean="0">
                          <a:solidFill>
                            <a:schemeClr val="dk1"/>
                          </a:solidFill>
                          <a:latin typeface="+mn-lt"/>
                          <a:ea typeface="+mn-ea"/>
                          <a:cs typeface="+mn-cs"/>
                        </a:rPr>
                        <a:t>xs:complexType</a:t>
                      </a:r>
                      <a:r>
                        <a:rPr lang="en-US" sz="1800" kern="1200" dirty="0" smtClean="0">
                          <a:solidFill>
                            <a:schemeClr val="dk1"/>
                          </a:solidFill>
                          <a:latin typeface="+mn-lt"/>
                          <a:ea typeface="+mn-ea"/>
                          <a:cs typeface="+mn-cs"/>
                        </a:rPr>
                        <a:t>&gt;</a:t>
                      </a:r>
                    </a:p>
                    <a:p>
                      <a:r>
                        <a:rPr lang="en-US" sz="1800" kern="1200" dirty="0" smtClean="0">
                          <a:solidFill>
                            <a:schemeClr val="dk1"/>
                          </a:solidFill>
                          <a:latin typeface="+mn-lt"/>
                          <a:ea typeface="+mn-ea"/>
                          <a:cs typeface="+mn-cs"/>
                        </a:rPr>
                        <a:t>      &lt;</a:t>
                      </a:r>
                      <a:r>
                        <a:rPr lang="en-US" sz="1800" kern="1200" dirty="0" err="1" smtClean="0">
                          <a:solidFill>
                            <a:schemeClr val="dk1"/>
                          </a:solidFill>
                          <a:latin typeface="+mn-lt"/>
                          <a:ea typeface="+mn-ea"/>
                          <a:cs typeface="+mn-cs"/>
                        </a:rPr>
                        <a:t>xs:simpleContent</a:t>
                      </a:r>
                      <a:r>
                        <a:rPr lang="en-US" sz="1800" kern="1200" dirty="0" smtClean="0">
                          <a:solidFill>
                            <a:schemeClr val="dk1"/>
                          </a:solidFill>
                          <a:latin typeface="+mn-lt"/>
                          <a:ea typeface="+mn-ea"/>
                          <a:cs typeface="+mn-cs"/>
                        </a:rPr>
                        <a:t>&gt;</a:t>
                      </a:r>
                    </a:p>
                    <a:p>
                      <a:r>
                        <a:rPr lang="en-US" sz="1800" kern="1200" dirty="0" smtClean="0">
                          <a:solidFill>
                            <a:schemeClr val="dk1"/>
                          </a:solidFill>
                          <a:latin typeface="+mn-lt"/>
                          <a:ea typeface="+mn-ea"/>
                          <a:cs typeface="+mn-cs"/>
                        </a:rPr>
                        <a:t>         &lt;</a:t>
                      </a:r>
                      <a:r>
                        <a:rPr lang="en-US" sz="1800" kern="1200" dirty="0" err="1" smtClean="0">
                          <a:solidFill>
                            <a:schemeClr val="dk1"/>
                          </a:solidFill>
                          <a:latin typeface="+mn-lt"/>
                          <a:ea typeface="+mn-ea"/>
                          <a:cs typeface="+mn-cs"/>
                        </a:rPr>
                        <a:t>xs:extension</a:t>
                      </a:r>
                      <a:r>
                        <a:rPr lang="en-US" sz="1800" kern="1200" dirty="0" smtClean="0">
                          <a:solidFill>
                            <a:schemeClr val="dk1"/>
                          </a:solidFill>
                          <a:latin typeface="+mn-lt"/>
                          <a:ea typeface="+mn-ea"/>
                          <a:cs typeface="+mn-cs"/>
                        </a:rPr>
                        <a:t> base="</a:t>
                      </a:r>
                      <a:r>
                        <a:rPr lang="en-US" sz="1800" kern="1200" dirty="0" err="1" smtClean="0">
                          <a:solidFill>
                            <a:schemeClr val="dk1"/>
                          </a:solidFill>
                          <a:latin typeface="+mn-lt"/>
                          <a:ea typeface="+mn-ea"/>
                          <a:cs typeface="+mn-cs"/>
                        </a:rPr>
                        <a:t>xs:string</a:t>
                      </a:r>
                      <a:r>
                        <a:rPr lang="en-US" sz="1800" kern="1200" dirty="0" smtClean="0">
                          <a:solidFill>
                            <a:schemeClr val="dk1"/>
                          </a:solidFill>
                          <a:latin typeface="+mn-lt"/>
                          <a:ea typeface="+mn-ea"/>
                          <a:cs typeface="+mn-cs"/>
                        </a:rPr>
                        <a:t>"&gt;</a:t>
                      </a:r>
                    </a:p>
                    <a:p>
                      <a:r>
                        <a:rPr lang="en-US" sz="1800" kern="1200" dirty="0" smtClean="0">
                          <a:solidFill>
                            <a:schemeClr val="dk1"/>
                          </a:solidFill>
                          <a:latin typeface="+mn-lt"/>
                          <a:ea typeface="+mn-ea"/>
                          <a:cs typeface="+mn-cs"/>
                        </a:rPr>
                        <a:t>         &lt;</a:t>
                      </a:r>
                      <a:r>
                        <a:rPr lang="en-US" sz="1800" kern="1200" dirty="0" err="1" smtClean="0">
                          <a:solidFill>
                            <a:schemeClr val="dk1"/>
                          </a:solidFill>
                          <a:latin typeface="+mn-lt"/>
                          <a:ea typeface="+mn-ea"/>
                          <a:cs typeface="+mn-cs"/>
                        </a:rPr>
                        <a:t>xs:attribute</a:t>
                      </a:r>
                      <a:r>
                        <a:rPr lang="en-US" sz="1800" kern="1200" dirty="0" smtClean="0">
                          <a:solidFill>
                            <a:schemeClr val="dk1"/>
                          </a:solidFill>
                          <a:latin typeface="+mn-lt"/>
                          <a:ea typeface="+mn-ea"/>
                          <a:cs typeface="+mn-cs"/>
                        </a:rPr>
                        <a:t> name="age" type="</a:t>
                      </a:r>
                      <a:r>
                        <a:rPr lang="en-US" sz="1800" kern="1200" dirty="0" err="1" smtClean="0">
                          <a:solidFill>
                            <a:schemeClr val="dk1"/>
                          </a:solidFill>
                          <a:latin typeface="+mn-lt"/>
                          <a:ea typeface="+mn-ea"/>
                          <a:cs typeface="+mn-cs"/>
                        </a:rPr>
                        <a:t>xs:positiveInteger</a:t>
                      </a:r>
                      <a:r>
                        <a:rPr lang="en-US" sz="1800" kern="1200" dirty="0" smtClean="0">
                          <a:solidFill>
                            <a:schemeClr val="dk1"/>
                          </a:solidFill>
                          <a:latin typeface="+mn-lt"/>
                          <a:ea typeface="+mn-ea"/>
                          <a:cs typeface="+mn-cs"/>
                        </a:rPr>
                        <a:t>" /&gt;</a:t>
                      </a:r>
                    </a:p>
                    <a:p>
                      <a:r>
                        <a:rPr lang="en-US" sz="1800" kern="1200" dirty="0" smtClean="0">
                          <a:solidFill>
                            <a:schemeClr val="dk1"/>
                          </a:solidFill>
                          <a:latin typeface="+mn-lt"/>
                          <a:ea typeface="+mn-ea"/>
                          <a:cs typeface="+mn-cs"/>
                        </a:rPr>
                        <a:t>         &lt;/</a:t>
                      </a:r>
                      <a:r>
                        <a:rPr lang="en-US" sz="1800" kern="1200" dirty="0" err="1" smtClean="0">
                          <a:solidFill>
                            <a:schemeClr val="dk1"/>
                          </a:solidFill>
                          <a:latin typeface="+mn-lt"/>
                          <a:ea typeface="+mn-ea"/>
                          <a:cs typeface="+mn-cs"/>
                        </a:rPr>
                        <a:t>xs:extension</a:t>
                      </a:r>
                      <a:r>
                        <a:rPr lang="en-US" sz="1800" kern="1200" dirty="0" smtClean="0">
                          <a:solidFill>
                            <a:schemeClr val="dk1"/>
                          </a:solidFill>
                          <a:latin typeface="+mn-lt"/>
                          <a:ea typeface="+mn-ea"/>
                          <a:cs typeface="+mn-cs"/>
                        </a:rPr>
                        <a:t>&gt;</a:t>
                      </a:r>
                    </a:p>
                    <a:p>
                      <a:r>
                        <a:rPr lang="en-US" sz="1800" kern="1200" dirty="0" smtClean="0">
                          <a:solidFill>
                            <a:schemeClr val="dk1"/>
                          </a:solidFill>
                          <a:latin typeface="+mn-lt"/>
                          <a:ea typeface="+mn-ea"/>
                          <a:cs typeface="+mn-cs"/>
                        </a:rPr>
                        <a:t>      &lt;/</a:t>
                      </a:r>
                      <a:r>
                        <a:rPr lang="en-US" sz="1800" kern="1200" dirty="0" err="1" smtClean="0">
                          <a:solidFill>
                            <a:schemeClr val="dk1"/>
                          </a:solidFill>
                          <a:latin typeface="+mn-lt"/>
                          <a:ea typeface="+mn-ea"/>
                          <a:cs typeface="+mn-cs"/>
                        </a:rPr>
                        <a:t>xs:simpleContent</a:t>
                      </a:r>
                      <a:r>
                        <a:rPr lang="en-US" sz="1800" kern="1200" dirty="0" smtClean="0">
                          <a:solidFill>
                            <a:schemeClr val="dk1"/>
                          </a:solidFill>
                          <a:latin typeface="+mn-lt"/>
                          <a:ea typeface="+mn-ea"/>
                          <a:cs typeface="+mn-cs"/>
                        </a:rPr>
                        <a:t>&gt;</a:t>
                      </a:r>
                    </a:p>
                    <a:p>
                      <a:r>
                        <a:rPr lang="en-US" sz="1800" kern="1200" dirty="0" smtClean="0">
                          <a:solidFill>
                            <a:schemeClr val="dk1"/>
                          </a:solidFill>
                          <a:latin typeface="+mn-lt"/>
                          <a:ea typeface="+mn-ea"/>
                          <a:cs typeface="+mn-cs"/>
                        </a:rPr>
                        <a:t>   &lt;/</a:t>
                      </a:r>
                      <a:r>
                        <a:rPr lang="en-US" sz="1800" kern="1200" dirty="0" err="1" smtClean="0">
                          <a:solidFill>
                            <a:schemeClr val="dk1"/>
                          </a:solidFill>
                          <a:latin typeface="+mn-lt"/>
                          <a:ea typeface="+mn-ea"/>
                          <a:cs typeface="+mn-cs"/>
                        </a:rPr>
                        <a:t>xs:complexType</a:t>
                      </a:r>
                      <a:r>
                        <a:rPr lang="en-US" sz="1800" kern="1200" dirty="0" smtClean="0">
                          <a:solidFill>
                            <a:schemeClr val="dk1"/>
                          </a:solidFill>
                          <a:latin typeface="+mn-lt"/>
                          <a:ea typeface="+mn-ea"/>
                          <a:cs typeface="+mn-cs"/>
                        </a:rPr>
                        <a:t>&gt;</a:t>
                      </a:r>
                    </a:p>
                    <a:p>
                      <a:r>
                        <a:rPr lang="en-US" sz="1800" kern="1200" dirty="0" smtClean="0">
                          <a:solidFill>
                            <a:schemeClr val="dk1"/>
                          </a:solidFill>
                          <a:latin typeface="+mn-lt"/>
                          <a:ea typeface="+mn-ea"/>
                          <a:cs typeface="+mn-cs"/>
                        </a:rPr>
                        <a:t>&lt;/</a:t>
                      </a:r>
                      <a:r>
                        <a:rPr lang="en-US" sz="1800" kern="1200" dirty="0" err="1" smtClean="0">
                          <a:solidFill>
                            <a:schemeClr val="dk1"/>
                          </a:solidFill>
                          <a:latin typeface="+mn-lt"/>
                          <a:ea typeface="+mn-ea"/>
                          <a:cs typeface="+mn-cs"/>
                        </a:rPr>
                        <a:t>xs:element</a:t>
                      </a:r>
                      <a:r>
                        <a:rPr lang="en-US" sz="1800" kern="1200" dirty="0" smtClean="0">
                          <a:solidFill>
                            <a:schemeClr val="dk1"/>
                          </a:solidFill>
                          <a:latin typeface="+mn-lt"/>
                          <a:ea typeface="+mn-ea"/>
                          <a:cs typeface="+mn-cs"/>
                        </a:rPr>
                        <a:t>&gt;</a:t>
                      </a:r>
                      <a:endParaRPr lang="en-US" dirty="0"/>
                    </a:p>
                  </a:txBody>
                  <a:tcPr/>
                </a:tc>
                <a:tc>
                  <a:txBody>
                    <a:bodyPr/>
                    <a:lstStyle/>
                    <a:p>
                      <a:r>
                        <a:rPr lang="en-US" sz="1800" kern="1200" dirty="0" smtClean="0">
                          <a:solidFill>
                            <a:schemeClr val="dk1"/>
                          </a:solidFill>
                          <a:latin typeface="+mn-lt"/>
                          <a:ea typeface="+mn-ea"/>
                          <a:cs typeface="+mn-cs"/>
                        </a:rPr>
                        <a:t>&lt;subject age="62"&gt;Cynthia </a:t>
                      </a:r>
                      <a:r>
                        <a:rPr lang="en-US" sz="1800" kern="1200" dirty="0" err="1" smtClean="0">
                          <a:solidFill>
                            <a:schemeClr val="dk1"/>
                          </a:solidFill>
                          <a:latin typeface="+mn-lt"/>
                          <a:ea typeface="+mn-ea"/>
                          <a:cs typeface="+mn-cs"/>
                        </a:rPr>
                        <a:t>Dibbs</a:t>
                      </a:r>
                      <a:endParaRPr lang="en-US" sz="1800" kern="1200" dirty="0" smtClean="0">
                        <a:solidFill>
                          <a:schemeClr val="dk1"/>
                        </a:solidFill>
                        <a:latin typeface="+mn-lt"/>
                        <a:ea typeface="+mn-ea"/>
                        <a:cs typeface="+mn-cs"/>
                      </a:endParaRPr>
                    </a:p>
                    <a:p>
                      <a:r>
                        <a:rPr lang="en-US" sz="1800" kern="1200" dirty="0" smtClean="0">
                          <a:solidFill>
                            <a:schemeClr val="dk1"/>
                          </a:solidFill>
                          <a:latin typeface="+mn-lt"/>
                          <a:ea typeface="+mn-ea"/>
                          <a:cs typeface="+mn-cs"/>
                        </a:rPr>
                        <a:t>&lt;/subject&gt;</a:t>
                      </a:r>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Understanding Complex Types (continue…)</a:t>
            </a:r>
            <a:endParaRPr lang="en-US" dirty="0"/>
          </a:p>
        </p:txBody>
      </p:sp>
      <p:graphicFrame>
        <p:nvGraphicFramePr>
          <p:cNvPr id="4" name="Content Placeholder 3"/>
          <p:cNvGraphicFramePr>
            <a:graphicFrameLocks noGrp="1"/>
          </p:cNvGraphicFramePr>
          <p:nvPr>
            <p:ph idx="1"/>
          </p:nvPr>
        </p:nvGraphicFramePr>
        <p:xfrm>
          <a:off x="457200" y="1600200"/>
          <a:ext cx="8229600" cy="5125720"/>
        </p:xfrm>
        <a:graphic>
          <a:graphicData uri="http://schemas.openxmlformats.org/drawingml/2006/table">
            <a:tbl>
              <a:tblPr firstRow="1" bandRow="1">
                <a:tableStyleId>{5C22544A-7EE6-4342-B048-85BDC9FD1C3A}</a:tableStyleId>
              </a:tblPr>
              <a:tblGrid>
                <a:gridCol w="2743200"/>
                <a:gridCol w="3048000"/>
                <a:gridCol w="2438400"/>
              </a:tblGrid>
              <a:tr h="370840">
                <a:tc>
                  <a:txBody>
                    <a:bodyPr/>
                    <a:lstStyle/>
                    <a:p>
                      <a:r>
                        <a:rPr lang="en-US" dirty="0" smtClean="0"/>
                        <a:t>Complex Types</a:t>
                      </a:r>
                      <a:endParaRPr lang="en-US" dirty="0"/>
                    </a:p>
                  </a:txBody>
                  <a:tcPr/>
                </a:tc>
                <a:tc>
                  <a:txBody>
                    <a:bodyPr/>
                    <a:lstStyle/>
                    <a:p>
                      <a:r>
                        <a:rPr lang="en-US" dirty="0" smtClean="0"/>
                        <a:t>XML Schema</a:t>
                      </a:r>
                      <a:endParaRPr lang="en-US" dirty="0"/>
                    </a:p>
                  </a:txBody>
                  <a:tcPr/>
                </a:tc>
                <a:tc>
                  <a:txBody>
                    <a:bodyPr/>
                    <a:lstStyle/>
                    <a:p>
                      <a:r>
                        <a:rPr lang="en-US" dirty="0" smtClean="0"/>
                        <a:t>XML</a:t>
                      </a:r>
                      <a:endParaRPr lang="en-US" dirty="0"/>
                    </a:p>
                  </a:txBody>
                  <a:tcPr/>
                </a:tc>
              </a:tr>
              <a:tr h="370840">
                <a:tc>
                  <a:txBody>
                    <a:bodyPr/>
                    <a:lstStyle/>
                    <a:p>
                      <a:r>
                        <a:rPr lang="en-US" sz="1800" kern="1200" dirty="0" smtClean="0">
                          <a:solidFill>
                            <a:schemeClr val="dk1"/>
                          </a:solidFill>
                          <a:latin typeface="+mn-lt"/>
                          <a:ea typeface="+mn-ea"/>
                          <a:cs typeface="+mn-cs"/>
                        </a:rPr>
                        <a:t>2. An element containing child elements. It is called "element only" and is a complex type element with complex content (allows children and attributes).</a:t>
                      </a:r>
                      <a:endParaRPr lang="en-US" dirty="0"/>
                    </a:p>
                  </a:txBody>
                  <a:tcPr/>
                </a:tc>
                <a:tc>
                  <a:txBody>
                    <a:bodyPr/>
                    <a:lstStyle/>
                    <a:p>
                      <a:r>
                        <a:rPr lang="en-US" sz="1800" kern="1200" dirty="0" smtClean="0">
                          <a:solidFill>
                            <a:schemeClr val="dk1"/>
                          </a:solidFill>
                          <a:latin typeface="+mn-lt"/>
                          <a:ea typeface="+mn-ea"/>
                          <a:cs typeface="+mn-cs"/>
                        </a:rPr>
                        <a:t>&lt;</a:t>
                      </a:r>
                      <a:r>
                        <a:rPr lang="en-US" sz="1800" kern="1200" dirty="0" err="1" smtClean="0">
                          <a:solidFill>
                            <a:schemeClr val="dk1"/>
                          </a:solidFill>
                          <a:latin typeface="+mn-lt"/>
                          <a:ea typeface="+mn-ea"/>
                          <a:cs typeface="+mn-cs"/>
                        </a:rPr>
                        <a:t>xs:element</a:t>
                      </a:r>
                      <a:r>
                        <a:rPr lang="en-US" sz="1800" kern="1200" dirty="0" smtClean="0">
                          <a:solidFill>
                            <a:schemeClr val="dk1"/>
                          </a:solidFill>
                          <a:latin typeface="+mn-lt"/>
                          <a:ea typeface="+mn-ea"/>
                          <a:cs typeface="+mn-cs"/>
                        </a:rPr>
                        <a:t> name="subject"&gt;</a:t>
                      </a:r>
                    </a:p>
                    <a:p>
                      <a:r>
                        <a:rPr lang="en-US" sz="1800" kern="1200" dirty="0" smtClean="0">
                          <a:solidFill>
                            <a:schemeClr val="dk1"/>
                          </a:solidFill>
                          <a:latin typeface="+mn-lt"/>
                          <a:ea typeface="+mn-ea"/>
                          <a:cs typeface="+mn-cs"/>
                        </a:rPr>
                        <a:t>   &lt;</a:t>
                      </a:r>
                      <a:r>
                        <a:rPr lang="en-US" sz="1800" kern="1200" dirty="0" err="1" smtClean="0">
                          <a:solidFill>
                            <a:schemeClr val="dk1"/>
                          </a:solidFill>
                          <a:latin typeface="+mn-lt"/>
                          <a:ea typeface="+mn-ea"/>
                          <a:cs typeface="+mn-cs"/>
                        </a:rPr>
                        <a:t>xs:complexType</a:t>
                      </a:r>
                      <a:r>
                        <a:rPr lang="en-US" sz="1800" kern="1200" dirty="0" smtClean="0">
                          <a:solidFill>
                            <a:schemeClr val="dk1"/>
                          </a:solidFill>
                          <a:latin typeface="+mn-lt"/>
                          <a:ea typeface="+mn-ea"/>
                          <a:cs typeface="+mn-cs"/>
                        </a:rPr>
                        <a:t>&gt;</a:t>
                      </a:r>
                    </a:p>
                    <a:p>
                      <a:r>
                        <a:rPr lang="en-US" sz="1800" kern="1200" dirty="0" smtClean="0">
                          <a:solidFill>
                            <a:schemeClr val="dk1"/>
                          </a:solidFill>
                          <a:latin typeface="+mn-lt"/>
                          <a:ea typeface="+mn-ea"/>
                          <a:cs typeface="+mn-cs"/>
                        </a:rPr>
                        <a:t>      &lt;</a:t>
                      </a:r>
                      <a:r>
                        <a:rPr lang="en-US" sz="1800" kern="1200" dirty="0" err="1" smtClean="0">
                          <a:solidFill>
                            <a:schemeClr val="dk1"/>
                          </a:solidFill>
                          <a:latin typeface="+mn-lt"/>
                          <a:ea typeface="+mn-ea"/>
                          <a:cs typeface="+mn-cs"/>
                        </a:rPr>
                        <a:t>xs:complexContent</a:t>
                      </a:r>
                      <a:r>
                        <a:rPr lang="en-US" sz="1800" kern="1200" dirty="0" smtClean="0">
                          <a:solidFill>
                            <a:schemeClr val="dk1"/>
                          </a:solidFill>
                          <a:latin typeface="+mn-lt"/>
                          <a:ea typeface="+mn-ea"/>
                          <a:cs typeface="+mn-cs"/>
                        </a:rPr>
                        <a:t>&gt;</a:t>
                      </a:r>
                    </a:p>
                    <a:p>
                      <a:r>
                        <a:rPr lang="en-US" sz="1800" kern="1200" dirty="0" smtClean="0">
                          <a:solidFill>
                            <a:schemeClr val="dk1"/>
                          </a:solidFill>
                          <a:latin typeface="+mn-lt"/>
                          <a:ea typeface="+mn-ea"/>
                          <a:cs typeface="+mn-cs"/>
                        </a:rPr>
                        <a:t>         &lt;</a:t>
                      </a:r>
                      <a:r>
                        <a:rPr lang="en-US" sz="1800" kern="1200" dirty="0" err="1" smtClean="0">
                          <a:solidFill>
                            <a:schemeClr val="dk1"/>
                          </a:solidFill>
                          <a:latin typeface="+mn-lt"/>
                          <a:ea typeface="+mn-ea"/>
                          <a:cs typeface="+mn-cs"/>
                        </a:rPr>
                        <a:t>xs:restriction</a:t>
                      </a:r>
                      <a:r>
                        <a:rPr lang="en-US" sz="1800" kern="1200" dirty="0" smtClean="0">
                          <a:solidFill>
                            <a:schemeClr val="dk1"/>
                          </a:solidFill>
                          <a:latin typeface="+mn-lt"/>
                          <a:ea typeface="+mn-ea"/>
                          <a:cs typeface="+mn-cs"/>
                        </a:rPr>
                        <a:t> base="</a:t>
                      </a:r>
                      <a:r>
                        <a:rPr lang="en-US" sz="1800" kern="1200" dirty="0" err="1" smtClean="0">
                          <a:solidFill>
                            <a:schemeClr val="dk1"/>
                          </a:solidFill>
                          <a:latin typeface="+mn-lt"/>
                          <a:ea typeface="+mn-ea"/>
                          <a:cs typeface="+mn-cs"/>
                        </a:rPr>
                        <a:t>xs:anyType</a:t>
                      </a:r>
                      <a:r>
                        <a:rPr lang="en-US" sz="1800" kern="1200" dirty="0" smtClean="0">
                          <a:solidFill>
                            <a:schemeClr val="dk1"/>
                          </a:solidFill>
                          <a:latin typeface="+mn-lt"/>
                          <a:ea typeface="+mn-ea"/>
                          <a:cs typeface="+mn-cs"/>
                        </a:rPr>
                        <a:t>"&gt;</a:t>
                      </a:r>
                    </a:p>
                    <a:p>
                      <a:r>
                        <a:rPr lang="en-US" sz="1800" kern="1200" dirty="0" smtClean="0">
                          <a:solidFill>
                            <a:schemeClr val="dk1"/>
                          </a:solidFill>
                          <a:latin typeface="+mn-lt"/>
                          <a:ea typeface="+mn-ea"/>
                          <a:cs typeface="+mn-cs"/>
                        </a:rPr>
                        <a:t>            &lt;</a:t>
                      </a:r>
                      <a:r>
                        <a:rPr lang="en-US" sz="1800" kern="1200" dirty="0" err="1" smtClean="0">
                          <a:solidFill>
                            <a:schemeClr val="dk1"/>
                          </a:solidFill>
                          <a:latin typeface="+mn-lt"/>
                          <a:ea typeface="+mn-ea"/>
                          <a:cs typeface="+mn-cs"/>
                        </a:rPr>
                        <a:t>xs:sequence</a:t>
                      </a:r>
                      <a:r>
                        <a:rPr lang="en-US" sz="1800" kern="1200" dirty="0" smtClean="0">
                          <a:solidFill>
                            <a:schemeClr val="dk1"/>
                          </a:solidFill>
                          <a:latin typeface="+mn-lt"/>
                          <a:ea typeface="+mn-ea"/>
                          <a:cs typeface="+mn-cs"/>
                        </a:rPr>
                        <a:t>&gt;</a:t>
                      </a:r>
                    </a:p>
                    <a:p>
                      <a:r>
                        <a:rPr lang="en-US" sz="1800" kern="1200" dirty="0" smtClean="0">
                          <a:solidFill>
                            <a:schemeClr val="dk1"/>
                          </a:solidFill>
                          <a:latin typeface="+mn-lt"/>
                          <a:ea typeface="+mn-ea"/>
                          <a:cs typeface="+mn-cs"/>
                        </a:rPr>
                        <a:t>            &lt;</a:t>
                      </a:r>
                      <a:r>
                        <a:rPr lang="en-US" sz="1800" kern="1200" dirty="0" err="1" smtClean="0">
                          <a:solidFill>
                            <a:schemeClr val="dk1"/>
                          </a:solidFill>
                          <a:latin typeface="+mn-lt"/>
                          <a:ea typeface="+mn-ea"/>
                          <a:cs typeface="+mn-cs"/>
                        </a:rPr>
                        <a:t>xs:element</a:t>
                      </a:r>
                      <a:r>
                        <a:rPr lang="en-US" sz="1800" kern="1200" dirty="0" smtClean="0">
                          <a:solidFill>
                            <a:schemeClr val="dk1"/>
                          </a:solidFill>
                          <a:latin typeface="+mn-lt"/>
                          <a:ea typeface="+mn-ea"/>
                          <a:cs typeface="+mn-cs"/>
                        </a:rPr>
                        <a:t> name="name" type="</a:t>
                      </a:r>
                      <a:r>
                        <a:rPr lang="en-US" sz="1800" kern="1200" dirty="0" err="1" smtClean="0">
                          <a:solidFill>
                            <a:schemeClr val="dk1"/>
                          </a:solidFill>
                          <a:latin typeface="+mn-lt"/>
                          <a:ea typeface="+mn-ea"/>
                          <a:cs typeface="+mn-cs"/>
                        </a:rPr>
                        <a:t>xs:string</a:t>
                      </a:r>
                      <a:r>
                        <a:rPr lang="en-US" sz="1800" kern="1200" dirty="0" smtClean="0">
                          <a:solidFill>
                            <a:schemeClr val="dk1"/>
                          </a:solidFill>
                          <a:latin typeface="+mn-lt"/>
                          <a:ea typeface="+mn-ea"/>
                          <a:cs typeface="+mn-cs"/>
                        </a:rPr>
                        <a:t>" /&gt;</a:t>
                      </a:r>
                    </a:p>
                    <a:p>
                      <a:r>
                        <a:rPr lang="en-US" sz="1800" kern="1200" dirty="0" smtClean="0">
                          <a:solidFill>
                            <a:schemeClr val="dk1"/>
                          </a:solidFill>
                          <a:latin typeface="+mn-lt"/>
                          <a:ea typeface="+mn-ea"/>
                          <a:cs typeface="+mn-cs"/>
                        </a:rPr>
                        <a:t>            &lt;</a:t>
                      </a:r>
                      <a:r>
                        <a:rPr lang="en-US" sz="1800" kern="1200" dirty="0" err="1" smtClean="0">
                          <a:solidFill>
                            <a:schemeClr val="dk1"/>
                          </a:solidFill>
                          <a:latin typeface="+mn-lt"/>
                          <a:ea typeface="+mn-ea"/>
                          <a:cs typeface="+mn-cs"/>
                        </a:rPr>
                        <a:t>xs:element</a:t>
                      </a:r>
                      <a:r>
                        <a:rPr lang="en-US" sz="1800" kern="1200" dirty="0" smtClean="0">
                          <a:solidFill>
                            <a:schemeClr val="dk1"/>
                          </a:solidFill>
                          <a:latin typeface="+mn-lt"/>
                          <a:ea typeface="+mn-ea"/>
                          <a:cs typeface="+mn-cs"/>
                        </a:rPr>
                        <a:t> name="age" type="</a:t>
                      </a:r>
                      <a:r>
                        <a:rPr lang="en-US" sz="1800" kern="1200" dirty="0" err="1" smtClean="0">
                          <a:solidFill>
                            <a:schemeClr val="dk1"/>
                          </a:solidFill>
                          <a:latin typeface="+mn-lt"/>
                          <a:ea typeface="+mn-ea"/>
                          <a:cs typeface="+mn-cs"/>
                        </a:rPr>
                        <a:t>xs:positiveInteger</a:t>
                      </a:r>
                      <a:r>
                        <a:rPr lang="en-US" sz="1800" kern="1200" dirty="0" smtClean="0">
                          <a:solidFill>
                            <a:schemeClr val="dk1"/>
                          </a:solidFill>
                          <a:latin typeface="+mn-lt"/>
                          <a:ea typeface="+mn-ea"/>
                          <a:cs typeface="+mn-cs"/>
                        </a:rPr>
                        <a:t>" /&gt;</a:t>
                      </a:r>
                    </a:p>
                    <a:p>
                      <a:r>
                        <a:rPr lang="en-US" sz="1800" kern="1200" dirty="0" smtClean="0">
                          <a:solidFill>
                            <a:schemeClr val="dk1"/>
                          </a:solidFill>
                          <a:latin typeface="+mn-lt"/>
                          <a:ea typeface="+mn-ea"/>
                          <a:cs typeface="+mn-cs"/>
                        </a:rPr>
                        <a:t>            &lt;/</a:t>
                      </a:r>
                      <a:r>
                        <a:rPr lang="en-US" sz="1800" kern="1200" dirty="0" err="1" smtClean="0">
                          <a:solidFill>
                            <a:schemeClr val="dk1"/>
                          </a:solidFill>
                          <a:latin typeface="+mn-lt"/>
                          <a:ea typeface="+mn-ea"/>
                          <a:cs typeface="+mn-cs"/>
                        </a:rPr>
                        <a:t>xs:sequence</a:t>
                      </a:r>
                      <a:r>
                        <a:rPr lang="en-US" sz="1800" kern="1200" dirty="0" smtClean="0">
                          <a:solidFill>
                            <a:schemeClr val="dk1"/>
                          </a:solidFill>
                          <a:latin typeface="+mn-lt"/>
                          <a:ea typeface="+mn-ea"/>
                          <a:cs typeface="+mn-cs"/>
                        </a:rPr>
                        <a:t>&gt;</a:t>
                      </a:r>
                    </a:p>
                    <a:p>
                      <a:r>
                        <a:rPr lang="en-US" sz="1800" kern="1200" dirty="0" smtClean="0">
                          <a:solidFill>
                            <a:schemeClr val="dk1"/>
                          </a:solidFill>
                          <a:latin typeface="+mn-lt"/>
                          <a:ea typeface="+mn-ea"/>
                          <a:cs typeface="+mn-cs"/>
                        </a:rPr>
                        <a:t>         &lt;/</a:t>
                      </a:r>
                      <a:r>
                        <a:rPr lang="en-US" sz="1800" kern="1200" dirty="0" err="1" smtClean="0">
                          <a:solidFill>
                            <a:schemeClr val="dk1"/>
                          </a:solidFill>
                          <a:latin typeface="+mn-lt"/>
                          <a:ea typeface="+mn-ea"/>
                          <a:cs typeface="+mn-cs"/>
                        </a:rPr>
                        <a:t>xs:restriction</a:t>
                      </a:r>
                      <a:r>
                        <a:rPr lang="en-US" sz="1800" kern="1200" dirty="0" smtClean="0">
                          <a:solidFill>
                            <a:schemeClr val="dk1"/>
                          </a:solidFill>
                          <a:latin typeface="+mn-lt"/>
                          <a:ea typeface="+mn-ea"/>
                          <a:cs typeface="+mn-cs"/>
                        </a:rPr>
                        <a:t>&gt;</a:t>
                      </a:r>
                    </a:p>
                    <a:p>
                      <a:r>
                        <a:rPr lang="en-US" sz="1800" kern="1200" dirty="0" smtClean="0">
                          <a:solidFill>
                            <a:schemeClr val="dk1"/>
                          </a:solidFill>
                          <a:latin typeface="+mn-lt"/>
                          <a:ea typeface="+mn-ea"/>
                          <a:cs typeface="+mn-cs"/>
                        </a:rPr>
                        <a:t>      &lt;/</a:t>
                      </a:r>
                      <a:r>
                        <a:rPr lang="en-US" sz="1800" kern="1200" dirty="0" err="1" smtClean="0">
                          <a:solidFill>
                            <a:schemeClr val="dk1"/>
                          </a:solidFill>
                          <a:latin typeface="+mn-lt"/>
                          <a:ea typeface="+mn-ea"/>
                          <a:cs typeface="+mn-cs"/>
                        </a:rPr>
                        <a:t>xs:complexContent</a:t>
                      </a:r>
                      <a:r>
                        <a:rPr lang="en-US" sz="1800" kern="1200" dirty="0" smtClean="0">
                          <a:solidFill>
                            <a:schemeClr val="dk1"/>
                          </a:solidFill>
                          <a:latin typeface="+mn-lt"/>
                          <a:ea typeface="+mn-ea"/>
                          <a:cs typeface="+mn-cs"/>
                        </a:rPr>
                        <a:t>&gt;</a:t>
                      </a:r>
                    </a:p>
                    <a:p>
                      <a:r>
                        <a:rPr lang="en-US" sz="1800" kern="1200" dirty="0" smtClean="0">
                          <a:solidFill>
                            <a:schemeClr val="dk1"/>
                          </a:solidFill>
                          <a:latin typeface="+mn-lt"/>
                          <a:ea typeface="+mn-ea"/>
                          <a:cs typeface="+mn-cs"/>
                        </a:rPr>
                        <a:t>   &lt;/</a:t>
                      </a:r>
                      <a:r>
                        <a:rPr lang="en-US" sz="1800" kern="1200" dirty="0" err="1" smtClean="0">
                          <a:solidFill>
                            <a:schemeClr val="dk1"/>
                          </a:solidFill>
                          <a:latin typeface="+mn-lt"/>
                          <a:ea typeface="+mn-ea"/>
                          <a:cs typeface="+mn-cs"/>
                        </a:rPr>
                        <a:t>xs:complexType</a:t>
                      </a:r>
                      <a:r>
                        <a:rPr lang="en-US" sz="1800" kern="1200" dirty="0" smtClean="0">
                          <a:solidFill>
                            <a:schemeClr val="dk1"/>
                          </a:solidFill>
                          <a:latin typeface="+mn-lt"/>
                          <a:ea typeface="+mn-ea"/>
                          <a:cs typeface="+mn-cs"/>
                        </a:rPr>
                        <a:t>&gt;</a:t>
                      </a:r>
                    </a:p>
                    <a:p>
                      <a:r>
                        <a:rPr lang="en-US" sz="1800" kern="1200" dirty="0" smtClean="0">
                          <a:solidFill>
                            <a:schemeClr val="dk1"/>
                          </a:solidFill>
                          <a:latin typeface="+mn-lt"/>
                          <a:ea typeface="+mn-ea"/>
                          <a:cs typeface="+mn-cs"/>
                        </a:rPr>
                        <a:t>&lt;</a:t>
                      </a:r>
                      <a:r>
                        <a:rPr lang="en-US" sz="1800" kern="1200" dirty="0" err="1" smtClean="0">
                          <a:solidFill>
                            <a:schemeClr val="dk1"/>
                          </a:solidFill>
                          <a:latin typeface="+mn-lt"/>
                          <a:ea typeface="+mn-ea"/>
                          <a:cs typeface="+mn-cs"/>
                        </a:rPr>
                        <a:t>xs:element</a:t>
                      </a:r>
                      <a:r>
                        <a:rPr lang="en-US" sz="1800" kern="1200" dirty="0" smtClean="0">
                          <a:solidFill>
                            <a:schemeClr val="dk1"/>
                          </a:solidFill>
                          <a:latin typeface="+mn-lt"/>
                          <a:ea typeface="+mn-ea"/>
                          <a:cs typeface="+mn-cs"/>
                        </a:rPr>
                        <a:t>&gt;</a:t>
                      </a:r>
                      <a:endParaRPr lang="en-US" dirty="0"/>
                    </a:p>
                  </a:txBody>
                  <a:tcPr/>
                </a:tc>
                <a:tc>
                  <a:txBody>
                    <a:bodyPr/>
                    <a:lstStyle/>
                    <a:p>
                      <a:r>
                        <a:rPr lang="en-US" sz="1800" kern="1200" dirty="0" smtClean="0">
                          <a:solidFill>
                            <a:schemeClr val="dk1"/>
                          </a:solidFill>
                          <a:latin typeface="+mn-lt"/>
                          <a:ea typeface="+mn-ea"/>
                          <a:cs typeface="+mn-cs"/>
                        </a:rPr>
                        <a:t>&lt;subject&gt;</a:t>
                      </a:r>
                    </a:p>
                    <a:p>
                      <a:r>
                        <a:rPr lang="en-US" sz="1800" kern="1200" dirty="0" smtClean="0">
                          <a:solidFill>
                            <a:schemeClr val="dk1"/>
                          </a:solidFill>
                          <a:latin typeface="+mn-lt"/>
                          <a:ea typeface="+mn-ea"/>
                          <a:cs typeface="+mn-cs"/>
                        </a:rPr>
                        <a:t>   &lt;name&gt;Cynthia </a:t>
                      </a:r>
                      <a:r>
                        <a:rPr lang="en-US" sz="1800" kern="1200" dirty="0" err="1" smtClean="0">
                          <a:solidFill>
                            <a:schemeClr val="dk1"/>
                          </a:solidFill>
                          <a:latin typeface="+mn-lt"/>
                          <a:ea typeface="+mn-ea"/>
                          <a:cs typeface="+mn-cs"/>
                        </a:rPr>
                        <a:t>Dibbs</a:t>
                      </a:r>
                      <a:endParaRPr lang="en-US" sz="1800" kern="1200" dirty="0" smtClean="0">
                        <a:solidFill>
                          <a:schemeClr val="dk1"/>
                        </a:solidFill>
                        <a:latin typeface="+mn-lt"/>
                        <a:ea typeface="+mn-ea"/>
                        <a:cs typeface="+mn-cs"/>
                      </a:endParaRPr>
                    </a:p>
                    <a:p>
                      <a:r>
                        <a:rPr lang="en-US" sz="1800" kern="1200" dirty="0" smtClean="0">
                          <a:solidFill>
                            <a:schemeClr val="dk1"/>
                          </a:solidFill>
                          <a:latin typeface="+mn-lt"/>
                          <a:ea typeface="+mn-ea"/>
                          <a:cs typeface="+mn-cs"/>
                        </a:rPr>
                        <a:t>   &lt;/name&gt;</a:t>
                      </a:r>
                    </a:p>
                    <a:p>
                      <a:r>
                        <a:rPr lang="en-US" sz="1800" kern="1200" dirty="0" smtClean="0">
                          <a:solidFill>
                            <a:schemeClr val="dk1"/>
                          </a:solidFill>
                          <a:latin typeface="+mn-lt"/>
                          <a:ea typeface="+mn-ea"/>
                          <a:cs typeface="+mn-cs"/>
                        </a:rPr>
                        <a:t>   &lt;age&gt;62&lt;/age&gt;</a:t>
                      </a:r>
                    </a:p>
                    <a:p>
                      <a:r>
                        <a:rPr lang="en-US" sz="1800" kern="1200" dirty="0" smtClean="0">
                          <a:solidFill>
                            <a:schemeClr val="dk1"/>
                          </a:solidFill>
                          <a:latin typeface="+mn-lt"/>
                          <a:ea typeface="+mn-ea"/>
                          <a:cs typeface="+mn-cs"/>
                        </a:rPr>
                        <a:t>&lt;/subject&gt;</a:t>
                      </a:r>
                      <a:endParaRPr lang="en-US"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Understanding Complex Types (continue…)</a:t>
            </a:r>
            <a:endParaRPr lang="en-US" dirty="0"/>
          </a:p>
        </p:txBody>
      </p:sp>
      <p:graphicFrame>
        <p:nvGraphicFramePr>
          <p:cNvPr id="4" name="Content Placeholder 3"/>
          <p:cNvGraphicFramePr>
            <a:graphicFrameLocks noGrp="1"/>
          </p:cNvGraphicFramePr>
          <p:nvPr>
            <p:ph idx="1"/>
          </p:nvPr>
        </p:nvGraphicFramePr>
        <p:xfrm>
          <a:off x="457200" y="1600200"/>
          <a:ext cx="8229600" cy="43027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Complex Types</a:t>
                      </a:r>
                      <a:endParaRPr lang="en-US" dirty="0"/>
                    </a:p>
                  </a:txBody>
                  <a:tcPr/>
                </a:tc>
                <a:tc>
                  <a:txBody>
                    <a:bodyPr/>
                    <a:lstStyle/>
                    <a:p>
                      <a:r>
                        <a:rPr lang="en-US" dirty="0" smtClean="0"/>
                        <a:t>XML Schema</a:t>
                      </a:r>
                      <a:endParaRPr lang="en-US" dirty="0"/>
                    </a:p>
                  </a:txBody>
                  <a:tcPr/>
                </a:tc>
                <a:tc>
                  <a:txBody>
                    <a:bodyPr/>
                    <a:lstStyle/>
                    <a:p>
                      <a:r>
                        <a:rPr lang="en-US" dirty="0" smtClean="0"/>
                        <a:t>XML</a:t>
                      </a:r>
                      <a:endParaRPr lang="en-US" dirty="0"/>
                    </a:p>
                  </a:txBody>
                  <a:tcPr/>
                </a:tc>
              </a:tr>
              <a:tr h="370840">
                <a:tc>
                  <a:txBody>
                    <a:bodyPr/>
                    <a:lstStyle/>
                    <a:p>
                      <a:r>
                        <a:rPr lang="en-US" sz="1800" kern="1200" dirty="0" smtClean="0">
                          <a:solidFill>
                            <a:schemeClr val="dk1"/>
                          </a:solidFill>
                          <a:latin typeface="+mn-lt"/>
                          <a:ea typeface="+mn-ea"/>
                          <a:cs typeface="+mn-cs"/>
                        </a:rPr>
                        <a:t>NOTE: The default derivation for complex type is:</a:t>
                      </a:r>
                    </a:p>
                    <a:p>
                      <a:r>
                        <a:rPr lang="en-US" sz="1800" kern="1200" dirty="0" smtClean="0">
                          <a:solidFill>
                            <a:schemeClr val="dk1"/>
                          </a:solidFill>
                          <a:latin typeface="+mn-lt"/>
                          <a:ea typeface="+mn-ea"/>
                          <a:cs typeface="+mn-cs"/>
                        </a:rPr>
                        <a:t>Complex content that restricts </a:t>
                      </a:r>
                      <a:r>
                        <a:rPr lang="en-US" sz="1800" kern="1200" dirty="0" err="1" smtClean="0">
                          <a:solidFill>
                            <a:schemeClr val="dk1"/>
                          </a:solidFill>
                          <a:latin typeface="+mn-lt"/>
                          <a:ea typeface="+mn-ea"/>
                          <a:cs typeface="+mn-cs"/>
                        </a:rPr>
                        <a:t>anyType</a:t>
                      </a:r>
                      <a:endParaRPr lang="en-US" sz="1800" kern="1200" dirty="0" smtClean="0">
                        <a:solidFill>
                          <a:schemeClr val="dk1"/>
                        </a:solidFill>
                        <a:latin typeface="+mn-lt"/>
                        <a:ea typeface="+mn-ea"/>
                        <a:cs typeface="+mn-cs"/>
                      </a:endParaRPr>
                    </a:p>
                    <a:p>
                      <a:r>
                        <a:rPr lang="en-US" sz="1800" kern="1200" dirty="0" smtClean="0">
                          <a:solidFill>
                            <a:schemeClr val="dk1"/>
                          </a:solidFill>
                          <a:latin typeface="+mn-lt"/>
                          <a:ea typeface="+mn-ea"/>
                          <a:cs typeface="+mn-cs"/>
                        </a:rPr>
                        <a:t>With this default condition, you can and should always omit the &lt;</a:t>
                      </a:r>
                      <a:r>
                        <a:rPr lang="en-US" sz="1800" kern="1200" dirty="0" err="1" smtClean="0">
                          <a:solidFill>
                            <a:schemeClr val="dk1"/>
                          </a:solidFill>
                          <a:latin typeface="+mn-lt"/>
                          <a:ea typeface="+mn-ea"/>
                          <a:cs typeface="+mn-cs"/>
                        </a:rPr>
                        <a:t>xs:complexContent</a:t>
                      </a:r>
                      <a:r>
                        <a:rPr lang="en-US" sz="1800" kern="1200" dirty="0" smtClean="0">
                          <a:solidFill>
                            <a:schemeClr val="dk1"/>
                          </a:solidFill>
                          <a:latin typeface="+mn-lt"/>
                          <a:ea typeface="+mn-ea"/>
                          <a:cs typeface="+mn-cs"/>
                        </a:rPr>
                        <a:t>&gt; and &lt;</a:t>
                      </a:r>
                      <a:r>
                        <a:rPr lang="en-US" sz="1800" kern="1200" dirty="0" err="1" smtClean="0">
                          <a:solidFill>
                            <a:schemeClr val="dk1"/>
                          </a:solidFill>
                          <a:latin typeface="+mn-lt"/>
                          <a:ea typeface="+mn-ea"/>
                          <a:cs typeface="+mn-cs"/>
                        </a:rPr>
                        <a:t>xs:restriction</a:t>
                      </a:r>
                      <a:r>
                        <a:rPr lang="en-US" sz="1800" kern="1200" dirty="0" smtClean="0">
                          <a:solidFill>
                            <a:schemeClr val="dk1"/>
                          </a:solidFill>
                          <a:latin typeface="+mn-lt"/>
                          <a:ea typeface="+mn-ea"/>
                          <a:cs typeface="+mn-cs"/>
                        </a:rPr>
                        <a:t> base="</a:t>
                      </a:r>
                      <a:r>
                        <a:rPr lang="en-US" sz="1800" kern="1200" dirty="0" err="1" smtClean="0">
                          <a:solidFill>
                            <a:schemeClr val="dk1"/>
                          </a:solidFill>
                          <a:latin typeface="+mn-lt"/>
                          <a:ea typeface="+mn-ea"/>
                          <a:cs typeface="+mn-cs"/>
                        </a:rPr>
                        <a:t>anyType</a:t>
                      </a:r>
                      <a:r>
                        <a:rPr lang="en-US" sz="1800" kern="1200" dirty="0" smtClean="0">
                          <a:solidFill>
                            <a:schemeClr val="dk1"/>
                          </a:solidFill>
                          <a:latin typeface="+mn-lt"/>
                          <a:ea typeface="+mn-ea"/>
                          <a:cs typeface="+mn-cs"/>
                        </a:rPr>
                        <a:t>"&gt; elements from your XML Schema definitions of complex types.</a:t>
                      </a:r>
                      <a:endParaRPr lang="en-US" dirty="0"/>
                    </a:p>
                  </a:txBody>
                  <a:tcPr/>
                </a:tc>
                <a:tc>
                  <a:txBody>
                    <a:bodyPr/>
                    <a:lstStyle/>
                    <a:p>
                      <a:r>
                        <a:rPr lang="en-US" sz="1800" kern="1200" dirty="0" smtClean="0">
                          <a:solidFill>
                            <a:schemeClr val="dk1"/>
                          </a:solidFill>
                          <a:latin typeface="+mn-lt"/>
                          <a:ea typeface="+mn-ea"/>
                          <a:cs typeface="+mn-cs"/>
                        </a:rPr>
                        <a:t>&lt;</a:t>
                      </a:r>
                      <a:r>
                        <a:rPr lang="en-US" sz="1800" kern="1200" dirty="0" err="1" smtClean="0">
                          <a:solidFill>
                            <a:schemeClr val="dk1"/>
                          </a:solidFill>
                          <a:latin typeface="+mn-lt"/>
                          <a:ea typeface="+mn-ea"/>
                          <a:cs typeface="+mn-cs"/>
                        </a:rPr>
                        <a:t>xs:element</a:t>
                      </a:r>
                      <a:r>
                        <a:rPr lang="en-US" sz="1800" kern="1200" dirty="0" smtClean="0">
                          <a:solidFill>
                            <a:schemeClr val="dk1"/>
                          </a:solidFill>
                          <a:latin typeface="+mn-lt"/>
                          <a:ea typeface="+mn-ea"/>
                          <a:cs typeface="+mn-cs"/>
                        </a:rPr>
                        <a:t> name="subject"&gt;</a:t>
                      </a:r>
                    </a:p>
                    <a:p>
                      <a:r>
                        <a:rPr lang="en-US" sz="1800" kern="1200" dirty="0" smtClean="0">
                          <a:solidFill>
                            <a:schemeClr val="dk1"/>
                          </a:solidFill>
                          <a:latin typeface="+mn-lt"/>
                          <a:ea typeface="+mn-ea"/>
                          <a:cs typeface="+mn-cs"/>
                        </a:rPr>
                        <a:t>   &lt;</a:t>
                      </a:r>
                      <a:r>
                        <a:rPr lang="en-US" sz="1800" kern="1200" dirty="0" err="1" smtClean="0">
                          <a:solidFill>
                            <a:schemeClr val="dk1"/>
                          </a:solidFill>
                          <a:latin typeface="+mn-lt"/>
                          <a:ea typeface="+mn-ea"/>
                          <a:cs typeface="+mn-cs"/>
                        </a:rPr>
                        <a:t>xs:complexType</a:t>
                      </a:r>
                      <a:r>
                        <a:rPr lang="en-US" sz="1800" kern="1200" dirty="0" smtClean="0">
                          <a:solidFill>
                            <a:schemeClr val="dk1"/>
                          </a:solidFill>
                          <a:latin typeface="+mn-lt"/>
                          <a:ea typeface="+mn-ea"/>
                          <a:cs typeface="+mn-cs"/>
                        </a:rPr>
                        <a:t>&gt;</a:t>
                      </a:r>
                    </a:p>
                    <a:p>
                      <a:r>
                        <a:rPr lang="en-US" sz="1800" kern="1200" dirty="0" smtClean="0">
                          <a:solidFill>
                            <a:schemeClr val="dk1"/>
                          </a:solidFill>
                          <a:latin typeface="+mn-lt"/>
                          <a:ea typeface="+mn-ea"/>
                          <a:cs typeface="+mn-cs"/>
                        </a:rPr>
                        <a:t>      &lt;</a:t>
                      </a:r>
                      <a:r>
                        <a:rPr lang="en-US" sz="1800" kern="1200" dirty="0" err="1" smtClean="0">
                          <a:solidFill>
                            <a:schemeClr val="dk1"/>
                          </a:solidFill>
                          <a:latin typeface="+mn-lt"/>
                          <a:ea typeface="+mn-ea"/>
                          <a:cs typeface="+mn-cs"/>
                        </a:rPr>
                        <a:t>xs:sequence</a:t>
                      </a:r>
                      <a:r>
                        <a:rPr lang="en-US" sz="1800" kern="1200" dirty="0" smtClean="0">
                          <a:solidFill>
                            <a:schemeClr val="dk1"/>
                          </a:solidFill>
                          <a:latin typeface="+mn-lt"/>
                          <a:ea typeface="+mn-ea"/>
                          <a:cs typeface="+mn-cs"/>
                        </a:rPr>
                        <a:t>&gt;</a:t>
                      </a:r>
                    </a:p>
                    <a:p>
                      <a:r>
                        <a:rPr lang="en-US" sz="1800" kern="1200" dirty="0" smtClean="0">
                          <a:solidFill>
                            <a:schemeClr val="dk1"/>
                          </a:solidFill>
                          <a:latin typeface="+mn-lt"/>
                          <a:ea typeface="+mn-ea"/>
                          <a:cs typeface="+mn-cs"/>
                        </a:rPr>
                        <a:t>         &lt;</a:t>
                      </a:r>
                      <a:r>
                        <a:rPr lang="en-US" sz="1800" kern="1200" dirty="0" err="1" smtClean="0">
                          <a:solidFill>
                            <a:schemeClr val="dk1"/>
                          </a:solidFill>
                          <a:latin typeface="+mn-lt"/>
                          <a:ea typeface="+mn-ea"/>
                          <a:cs typeface="+mn-cs"/>
                        </a:rPr>
                        <a:t>xs:element</a:t>
                      </a:r>
                      <a:r>
                        <a:rPr lang="en-US" sz="1800" kern="1200" dirty="0" smtClean="0">
                          <a:solidFill>
                            <a:schemeClr val="dk1"/>
                          </a:solidFill>
                          <a:latin typeface="+mn-lt"/>
                          <a:ea typeface="+mn-ea"/>
                          <a:cs typeface="+mn-cs"/>
                        </a:rPr>
                        <a:t> name="name" type="</a:t>
                      </a:r>
                      <a:r>
                        <a:rPr lang="en-US" sz="1800" kern="1200" dirty="0" err="1" smtClean="0">
                          <a:solidFill>
                            <a:schemeClr val="dk1"/>
                          </a:solidFill>
                          <a:latin typeface="+mn-lt"/>
                          <a:ea typeface="+mn-ea"/>
                          <a:cs typeface="+mn-cs"/>
                        </a:rPr>
                        <a:t>xs:string</a:t>
                      </a:r>
                      <a:r>
                        <a:rPr lang="en-US" sz="1800" kern="1200" dirty="0" smtClean="0">
                          <a:solidFill>
                            <a:schemeClr val="dk1"/>
                          </a:solidFill>
                          <a:latin typeface="+mn-lt"/>
                          <a:ea typeface="+mn-ea"/>
                          <a:cs typeface="+mn-cs"/>
                        </a:rPr>
                        <a:t>" /&gt;</a:t>
                      </a:r>
                    </a:p>
                    <a:p>
                      <a:r>
                        <a:rPr lang="en-US" sz="1800" kern="1200" dirty="0" smtClean="0">
                          <a:solidFill>
                            <a:schemeClr val="dk1"/>
                          </a:solidFill>
                          <a:latin typeface="+mn-lt"/>
                          <a:ea typeface="+mn-ea"/>
                          <a:cs typeface="+mn-cs"/>
                        </a:rPr>
                        <a:t>         &lt;</a:t>
                      </a:r>
                      <a:r>
                        <a:rPr lang="en-US" sz="1800" kern="1200" dirty="0" err="1" smtClean="0">
                          <a:solidFill>
                            <a:schemeClr val="dk1"/>
                          </a:solidFill>
                          <a:latin typeface="+mn-lt"/>
                          <a:ea typeface="+mn-ea"/>
                          <a:cs typeface="+mn-cs"/>
                        </a:rPr>
                        <a:t>xs:element</a:t>
                      </a:r>
                      <a:r>
                        <a:rPr lang="en-US" sz="1800" kern="1200" dirty="0" smtClean="0">
                          <a:solidFill>
                            <a:schemeClr val="dk1"/>
                          </a:solidFill>
                          <a:latin typeface="+mn-lt"/>
                          <a:ea typeface="+mn-ea"/>
                          <a:cs typeface="+mn-cs"/>
                        </a:rPr>
                        <a:t> name="age" type="</a:t>
                      </a:r>
                      <a:r>
                        <a:rPr lang="en-US" sz="1800" kern="1200" dirty="0" err="1" smtClean="0">
                          <a:solidFill>
                            <a:schemeClr val="dk1"/>
                          </a:solidFill>
                          <a:latin typeface="+mn-lt"/>
                          <a:ea typeface="+mn-ea"/>
                          <a:cs typeface="+mn-cs"/>
                        </a:rPr>
                        <a:t>xs:positiveInteger</a:t>
                      </a:r>
                      <a:r>
                        <a:rPr lang="en-US" sz="1800" kern="1200" dirty="0" smtClean="0">
                          <a:solidFill>
                            <a:schemeClr val="dk1"/>
                          </a:solidFill>
                          <a:latin typeface="+mn-lt"/>
                          <a:ea typeface="+mn-ea"/>
                          <a:cs typeface="+mn-cs"/>
                        </a:rPr>
                        <a:t>" /&gt;</a:t>
                      </a:r>
                    </a:p>
                    <a:p>
                      <a:r>
                        <a:rPr lang="en-US" sz="1800" kern="1200" dirty="0" smtClean="0">
                          <a:solidFill>
                            <a:schemeClr val="dk1"/>
                          </a:solidFill>
                          <a:latin typeface="+mn-lt"/>
                          <a:ea typeface="+mn-ea"/>
                          <a:cs typeface="+mn-cs"/>
                        </a:rPr>
                        <a:t>      &lt;/</a:t>
                      </a:r>
                      <a:r>
                        <a:rPr lang="en-US" sz="1800" kern="1200" dirty="0" err="1" smtClean="0">
                          <a:solidFill>
                            <a:schemeClr val="dk1"/>
                          </a:solidFill>
                          <a:latin typeface="+mn-lt"/>
                          <a:ea typeface="+mn-ea"/>
                          <a:cs typeface="+mn-cs"/>
                        </a:rPr>
                        <a:t>xs:sequence</a:t>
                      </a:r>
                      <a:r>
                        <a:rPr lang="en-US" sz="1800" kern="1200" dirty="0" smtClean="0">
                          <a:solidFill>
                            <a:schemeClr val="dk1"/>
                          </a:solidFill>
                          <a:latin typeface="+mn-lt"/>
                          <a:ea typeface="+mn-ea"/>
                          <a:cs typeface="+mn-cs"/>
                        </a:rPr>
                        <a:t>&gt;</a:t>
                      </a:r>
                    </a:p>
                    <a:p>
                      <a:r>
                        <a:rPr lang="en-US" sz="1800" kern="1200" dirty="0" smtClean="0">
                          <a:solidFill>
                            <a:schemeClr val="dk1"/>
                          </a:solidFill>
                          <a:latin typeface="+mn-lt"/>
                          <a:ea typeface="+mn-ea"/>
                          <a:cs typeface="+mn-cs"/>
                        </a:rPr>
                        <a:t>   &lt;/</a:t>
                      </a:r>
                      <a:r>
                        <a:rPr lang="en-US" sz="1800" kern="1200" dirty="0" err="1" smtClean="0">
                          <a:solidFill>
                            <a:schemeClr val="dk1"/>
                          </a:solidFill>
                          <a:latin typeface="+mn-lt"/>
                          <a:ea typeface="+mn-ea"/>
                          <a:cs typeface="+mn-cs"/>
                        </a:rPr>
                        <a:t>xs:complexType</a:t>
                      </a:r>
                      <a:r>
                        <a:rPr lang="en-US" sz="1800" kern="1200" dirty="0" smtClean="0">
                          <a:solidFill>
                            <a:schemeClr val="dk1"/>
                          </a:solidFill>
                          <a:latin typeface="+mn-lt"/>
                          <a:ea typeface="+mn-ea"/>
                          <a:cs typeface="+mn-cs"/>
                        </a:rPr>
                        <a:t>&gt;</a:t>
                      </a:r>
                    </a:p>
                    <a:p>
                      <a:r>
                        <a:rPr lang="en-US" sz="1800" kern="1200" dirty="0" smtClean="0">
                          <a:solidFill>
                            <a:schemeClr val="dk1"/>
                          </a:solidFill>
                          <a:latin typeface="+mn-lt"/>
                          <a:ea typeface="+mn-ea"/>
                          <a:cs typeface="+mn-cs"/>
                        </a:rPr>
                        <a:t>&lt;</a:t>
                      </a:r>
                      <a:r>
                        <a:rPr lang="en-US" sz="1800" kern="1200" dirty="0" err="1" smtClean="0">
                          <a:solidFill>
                            <a:schemeClr val="dk1"/>
                          </a:solidFill>
                          <a:latin typeface="+mn-lt"/>
                          <a:ea typeface="+mn-ea"/>
                          <a:cs typeface="+mn-cs"/>
                        </a:rPr>
                        <a:t>xs:element</a:t>
                      </a:r>
                      <a:r>
                        <a:rPr lang="en-US" sz="1800" kern="1200" dirty="0" smtClean="0">
                          <a:solidFill>
                            <a:schemeClr val="dk1"/>
                          </a:solidFill>
                          <a:latin typeface="+mn-lt"/>
                          <a:ea typeface="+mn-ea"/>
                          <a:cs typeface="+mn-cs"/>
                        </a:rPr>
                        <a:t>&gt;</a:t>
                      </a:r>
                      <a:endParaRPr lang="en-US" dirty="0"/>
                    </a:p>
                  </a:txBody>
                  <a:tcPr/>
                </a:tc>
                <a:tc>
                  <a:txBody>
                    <a:bodyPr/>
                    <a:lstStyle/>
                    <a:p>
                      <a:r>
                        <a:rPr lang="en-US" sz="1800" kern="1200" dirty="0" smtClean="0">
                          <a:solidFill>
                            <a:schemeClr val="dk1"/>
                          </a:solidFill>
                          <a:latin typeface="+mn-lt"/>
                          <a:ea typeface="+mn-ea"/>
                          <a:cs typeface="+mn-cs"/>
                        </a:rPr>
                        <a:t>(omitted </a:t>
                      </a:r>
                      <a:r>
                        <a:rPr lang="en-US" sz="1800" kern="1200" dirty="0" err="1" smtClean="0">
                          <a:solidFill>
                            <a:schemeClr val="dk1"/>
                          </a:solidFill>
                          <a:latin typeface="+mn-lt"/>
                          <a:ea typeface="+mn-ea"/>
                          <a:cs typeface="+mn-cs"/>
                        </a:rPr>
                        <a:t>complexContent</a:t>
                      </a:r>
                      <a:r>
                        <a:rPr lang="en-US" sz="1800" kern="1200" dirty="0" smtClean="0">
                          <a:solidFill>
                            <a:schemeClr val="dk1"/>
                          </a:solidFill>
                          <a:latin typeface="+mn-lt"/>
                          <a:ea typeface="+mn-ea"/>
                          <a:cs typeface="+mn-cs"/>
                        </a:rPr>
                        <a:t> and restriction elements)</a:t>
                      </a:r>
                      <a:endParaRPr lang="en-US"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Understanding Complex Types (continue…)</a:t>
            </a:r>
            <a:endParaRPr lang="en-US" dirty="0"/>
          </a:p>
        </p:txBody>
      </p:sp>
      <p:graphicFrame>
        <p:nvGraphicFramePr>
          <p:cNvPr id="4" name="Content Placeholder 3"/>
          <p:cNvGraphicFramePr>
            <a:graphicFrameLocks noGrp="1"/>
          </p:cNvGraphicFramePr>
          <p:nvPr>
            <p:ph idx="1"/>
          </p:nvPr>
        </p:nvGraphicFramePr>
        <p:xfrm>
          <a:off x="457200" y="1600200"/>
          <a:ext cx="8229600" cy="48514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Complex Types</a:t>
                      </a:r>
                      <a:endParaRPr lang="en-US" dirty="0"/>
                    </a:p>
                  </a:txBody>
                  <a:tcPr/>
                </a:tc>
                <a:tc>
                  <a:txBody>
                    <a:bodyPr/>
                    <a:lstStyle/>
                    <a:p>
                      <a:r>
                        <a:rPr lang="en-US" dirty="0" smtClean="0"/>
                        <a:t>XML Schema</a:t>
                      </a:r>
                      <a:endParaRPr lang="en-US" dirty="0"/>
                    </a:p>
                  </a:txBody>
                  <a:tcPr/>
                </a:tc>
                <a:tc>
                  <a:txBody>
                    <a:bodyPr/>
                    <a:lstStyle/>
                    <a:p>
                      <a:r>
                        <a:rPr lang="en-US" dirty="0" smtClean="0"/>
                        <a:t>XML</a:t>
                      </a:r>
                      <a:endParaRPr lang="en-US" dirty="0"/>
                    </a:p>
                  </a:txBody>
                  <a:tcPr/>
                </a:tc>
              </a:tr>
              <a:tr h="370840">
                <a:tc>
                  <a:txBody>
                    <a:bodyPr/>
                    <a:lstStyle/>
                    <a:p>
                      <a:r>
                        <a:rPr lang="en-US" sz="1800" kern="1200" dirty="0" smtClean="0">
                          <a:solidFill>
                            <a:schemeClr val="dk1"/>
                          </a:solidFill>
                          <a:latin typeface="+mn-lt"/>
                          <a:ea typeface="+mn-ea"/>
                          <a:cs typeface="+mn-cs"/>
                        </a:rPr>
                        <a:t>3. An empty element containing attributes. It is called "empty element" and is also a complex type element with complex content. It is considered complex content because simple content allows text, and empty element cannot allow text content.</a:t>
                      </a:r>
                    </a:p>
                    <a:p>
                      <a:r>
                        <a:rPr lang="en-US" sz="1800" kern="1200" dirty="0" smtClean="0">
                          <a:solidFill>
                            <a:schemeClr val="dk1"/>
                          </a:solidFill>
                          <a:latin typeface="+mn-lt"/>
                          <a:ea typeface="+mn-ea"/>
                          <a:cs typeface="+mn-cs"/>
                        </a:rPr>
                        <a:t>(NOTE: </a:t>
                      </a:r>
                      <a:r>
                        <a:rPr lang="en-US" sz="1800" kern="1200" dirty="0" err="1" smtClean="0">
                          <a:solidFill>
                            <a:schemeClr val="dk1"/>
                          </a:solidFill>
                          <a:latin typeface="+mn-lt"/>
                          <a:ea typeface="+mn-ea"/>
                          <a:cs typeface="+mn-cs"/>
                        </a:rPr>
                        <a:t>xs:complexContent</a:t>
                      </a:r>
                      <a:r>
                        <a:rPr lang="en-US" sz="1800" kern="1200" dirty="0" smtClean="0">
                          <a:solidFill>
                            <a:schemeClr val="dk1"/>
                          </a:solidFill>
                          <a:latin typeface="+mn-lt"/>
                          <a:ea typeface="+mn-ea"/>
                          <a:cs typeface="+mn-cs"/>
                        </a:rPr>
                        <a:t> and </a:t>
                      </a:r>
                      <a:r>
                        <a:rPr lang="en-US" sz="1800" kern="1200" dirty="0" err="1" smtClean="0">
                          <a:solidFill>
                            <a:schemeClr val="dk1"/>
                          </a:solidFill>
                          <a:latin typeface="+mn-lt"/>
                          <a:ea typeface="+mn-ea"/>
                          <a:cs typeface="+mn-cs"/>
                        </a:rPr>
                        <a:t>xs:restriction</a:t>
                      </a:r>
                      <a:r>
                        <a:rPr lang="en-US" sz="1800" kern="1200" dirty="0" smtClean="0">
                          <a:solidFill>
                            <a:schemeClr val="dk1"/>
                          </a:solidFill>
                          <a:latin typeface="+mn-lt"/>
                          <a:ea typeface="+mn-ea"/>
                          <a:cs typeface="+mn-cs"/>
                        </a:rPr>
                        <a:t> elements are committed because the default condition for complex types is derived  from </a:t>
                      </a:r>
                      <a:r>
                        <a:rPr lang="en-US" sz="1800" kern="1200" dirty="0" err="1" smtClean="0">
                          <a:solidFill>
                            <a:schemeClr val="dk1"/>
                          </a:solidFill>
                          <a:latin typeface="+mn-lt"/>
                          <a:ea typeface="+mn-ea"/>
                          <a:cs typeface="+mn-cs"/>
                        </a:rPr>
                        <a:t>complexContent</a:t>
                      </a:r>
                      <a:r>
                        <a:rPr lang="en-US" sz="1800" kern="1200" dirty="0" smtClean="0">
                          <a:solidFill>
                            <a:schemeClr val="dk1"/>
                          </a:solidFill>
                          <a:latin typeface="+mn-lt"/>
                          <a:ea typeface="+mn-ea"/>
                          <a:cs typeface="+mn-cs"/>
                        </a:rPr>
                        <a:t>).</a:t>
                      </a:r>
                      <a:endParaRPr lang="en-US" dirty="0"/>
                    </a:p>
                  </a:txBody>
                  <a:tcPr/>
                </a:tc>
                <a:tc>
                  <a:txBody>
                    <a:bodyPr/>
                    <a:lstStyle/>
                    <a:p>
                      <a:r>
                        <a:rPr lang="en-US" sz="1800" kern="1200" dirty="0" smtClean="0">
                          <a:solidFill>
                            <a:schemeClr val="dk1"/>
                          </a:solidFill>
                          <a:latin typeface="+mn-lt"/>
                          <a:ea typeface="+mn-ea"/>
                          <a:cs typeface="+mn-cs"/>
                        </a:rPr>
                        <a:t>&lt;</a:t>
                      </a:r>
                      <a:r>
                        <a:rPr lang="en-US" sz="1800" kern="1200" dirty="0" err="1" smtClean="0">
                          <a:solidFill>
                            <a:schemeClr val="dk1"/>
                          </a:solidFill>
                          <a:latin typeface="+mn-lt"/>
                          <a:ea typeface="+mn-ea"/>
                          <a:cs typeface="+mn-cs"/>
                        </a:rPr>
                        <a:t>xs:element</a:t>
                      </a:r>
                      <a:r>
                        <a:rPr lang="en-US" sz="1800" kern="1200" dirty="0" smtClean="0">
                          <a:solidFill>
                            <a:schemeClr val="dk1"/>
                          </a:solidFill>
                          <a:latin typeface="+mn-lt"/>
                          <a:ea typeface="+mn-ea"/>
                          <a:cs typeface="+mn-cs"/>
                        </a:rPr>
                        <a:t> name="subject"&gt;</a:t>
                      </a:r>
                    </a:p>
                    <a:p>
                      <a:r>
                        <a:rPr lang="en-US" sz="1800" kern="1200" dirty="0" smtClean="0">
                          <a:solidFill>
                            <a:schemeClr val="dk1"/>
                          </a:solidFill>
                          <a:latin typeface="+mn-lt"/>
                          <a:ea typeface="+mn-ea"/>
                          <a:cs typeface="+mn-cs"/>
                        </a:rPr>
                        <a:t>   &lt;</a:t>
                      </a:r>
                      <a:r>
                        <a:rPr lang="en-US" sz="1800" kern="1200" dirty="0" err="1" smtClean="0">
                          <a:solidFill>
                            <a:schemeClr val="dk1"/>
                          </a:solidFill>
                          <a:latin typeface="+mn-lt"/>
                          <a:ea typeface="+mn-ea"/>
                          <a:cs typeface="+mn-cs"/>
                        </a:rPr>
                        <a:t>xs:complexType</a:t>
                      </a:r>
                      <a:r>
                        <a:rPr lang="en-US" sz="1800" kern="1200" dirty="0" smtClean="0">
                          <a:solidFill>
                            <a:schemeClr val="dk1"/>
                          </a:solidFill>
                          <a:latin typeface="+mn-lt"/>
                          <a:ea typeface="+mn-ea"/>
                          <a:cs typeface="+mn-cs"/>
                        </a:rPr>
                        <a:t>&gt;</a:t>
                      </a:r>
                    </a:p>
                    <a:p>
                      <a:r>
                        <a:rPr lang="en-US" sz="1800" kern="1200" dirty="0" smtClean="0">
                          <a:solidFill>
                            <a:schemeClr val="dk1"/>
                          </a:solidFill>
                          <a:latin typeface="+mn-lt"/>
                          <a:ea typeface="+mn-ea"/>
                          <a:cs typeface="+mn-cs"/>
                        </a:rPr>
                        <a:t>      &lt;</a:t>
                      </a:r>
                      <a:r>
                        <a:rPr lang="en-US" sz="1800" kern="1200" dirty="0" err="1" smtClean="0">
                          <a:solidFill>
                            <a:schemeClr val="dk1"/>
                          </a:solidFill>
                          <a:latin typeface="+mn-lt"/>
                          <a:ea typeface="+mn-ea"/>
                          <a:cs typeface="+mn-cs"/>
                        </a:rPr>
                        <a:t>xs:attribute</a:t>
                      </a:r>
                      <a:r>
                        <a:rPr lang="en-US" sz="1800" kern="1200" dirty="0" smtClean="0">
                          <a:solidFill>
                            <a:schemeClr val="dk1"/>
                          </a:solidFill>
                          <a:latin typeface="+mn-lt"/>
                          <a:ea typeface="+mn-ea"/>
                          <a:cs typeface="+mn-cs"/>
                        </a:rPr>
                        <a:t> name="name" type="</a:t>
                      </a:r>
                      <a:r>
                        <a:rPr lang="en-US" sz="1800" kern="1200" dirty="0" err="1" smtClean="0">
                          <a:solidFill>
                            <a:schemeClr val="dk1"/>
                          </a:solidFill>
                          <a:latin typeface="+mn-lt"/>
                          <a:ea typeface="+mn-ea"/>
                          <a:cs typeface="+mn-cs"/>
                        </a:rPr>
                        <a:t>xs:string</a:t>
                      </a:r>
                      <a:r>
                        <a:rPr lang="en-US" sz="1800" kern="1200" dirty="0" smtClean="0">
                          <a:solidFill>
                            <a:schemeClr val="dk1"/>
                          </a:solidFill>
                          <a:latin typeface="+mn-lt"/>
                          <a:ea typeface="+mn-ea"/>
                          <a:cs typeface="+mn-cs"/>
                        </a:rPr>
                        <a:t>" /&gt;</a:t>
                      </a:r>
                    </a:p>
                    <a:p>
                      <a:r>
                        <a:rPr lang="en-US" sz="1800" kern="1200" dirty="0" smtClean="0">
                          <a:solidFill>
                            <a:schemeClr val="dk1"/>
                          </a:solidFill>
                          <a:latin typeface="+mn-lt"/>
                          <a:ea typeface="+mn-ea"/>
                          <a:cs typeface="+mn-cs"/>
                        </a:rPr>
                        <a:t>      &lt;</a:t>
                      </a:r>
                      <a:r>
                        <a:rPr lang="en-US" sz="1800" kern="1200" dirty="0" err="1" smtClean="0">
                          <a:solidFill>
                            <a:schemeClr val="dk1"/>
                          </a:solidFill>
                          <a:latin typeface="+mn-lt"/>
                          <a:ea typeface="+mn-ea"/>
                          <a:cs typeface="+mn-cs"/>
                        </a:rPr>
                        <a:t>xs:attribute</a:t>
                      </a:r>
                      <a:r>
                        <a:rPr lang="en-US" sz="1800" kern="1200" dirty="0" smtClean="0">
                          <a:solidFill>
                            <a:schemeClr val="dk1"/>
                          </a:solidFill>
                          <a:latin typeface="+mn-lt"/>
                          <a:ea typeface="+mn-ea"/>
                          <a:cs typeface="+mn-cs"/>
                        </a:rPr>
                        <a:t> name="age" type="</a:t>
                      </a:r>
                      <a:r>
                        <a:rPr lang="en-US" sz="1800" kern="1200" dirty="0" err="1" smtClean="0">
                          <a:solidFill>
                            <a:schemeClr val="dk1"/>
                          </a:solidFill>
                          <a:latin typeface="+mn-lt"/>
                          <a:ea typeface="+mn-ea"/>
                          <a:cs typeface="+mn-cs"/>
                        </a:rPr>
                        <a:t>xs:positiveInteger</a:t>
                      </a:r>
                      <a:r>
                        <a:rPr lang="en-US" sz="1800" kern="1200" dirty="0" smtClean="0">
                          <a:solidFill>
                            <a:schemeClr val="dk1"/>
                          </a:solidFill>
                          <a:latin typeface="+mn-lt"/>
                          <a:ea typeface="+mn-ea"/>
                          <a:cs typeface="+mn-cs"/>
                        </a:rPr>
                        <a:t>" /&gt;</a:t>
                      </a:r>
                    </a:p>
                    <a:p>
                      <a:r>
                        <a:rPr lang="en-US" sz="1800" kern="1200" dirty="0" smtClean="0">
                          <a:solidFill>
                            <a:schemeClr val="dk1"/>
                          </a:solidFill>
                          <a:latin typeface="+mn-lt"/>
                          <a:ea typeface="+mn-ea"/>
                          <a:cs typeface="+mn-cs"/>
                        </a:rPr>
                        <a:t>   &lt;/</a:t>
                      </a:r>
                      <a:r>
                        <a:rPr lang="en-US" sz="1800" kern="1200" dirty="0" err="1" smtClean="0">
                          <a:solidFill>
                            <a:schemeClr val="dk1"/>
                          </a:solidFill>
                          <a:latin typeface="+mn-lt"/>
                          <a:ea typeface="+mn-ea"/>
                          <a:cs typeface="+mn-cs"/>
                        </a:rPr>
                        <a:t>xs:complexType</a:t>
                      </a:r>
                      <a:r>
                        <a:rPr lang="en-US" sz="1800" kern="1200" dirty="0" smtClean="0">
                          <a:solidFill>
                            <a:schemeClr val="dk1"/>
                          </a:solidFill>
                          <a:latin typeface="+mn-lt"/>
                          <a:ea typeface="+mn-ea"/>
                          <a:cs typeface="+mn-cs"/>
                        </a:rPr>
                        <a:t>&gt;</a:t>
                      </a:r>
                    </a:p>
                    <a:p>
                      <a:r>
                        <a:rPr lang="en-US" sz="1800" kern="1200" dirty="0" smtClean="0">
                          <a:solidFill>
                            <a:schemeClr val="dk1"/>
                          </a:solidFill>
                          <a:latin typeface="+mn-lt"/>
                          <a:ea typeface="+mn-ea"/>
                          <a:cs typeface="+mn-cs"/>
                        </a:rPr>
                        <a:t>&lt;</a:t>
                      </a:r>
                      <a:r>
                        <a:rPr lang="en-US" sz="1800" kern="1200" dirty="0" err="1" smtClean="0">
                          <a:solidFill>
                            <a:schemeClr val="dk1"/>
                          </a:solidFill>
                          <a:latin typeface="+mn-lt"/>
                          <a:ea typeface="+mn-ea"/>
                          <a:cs typeface="+mn-cs"/>
                        </a:rPr>
                        <a:t>xs:element</a:t>
                      </a:r>
                      <a:r>
                        <a:rPr lang="en-US" sz="1800" kern="1200" dirty="0" smtClean="0">
                          <a:solidFill>
                            <a:schemeClr val="dk1"/>
                          </a:solidFill>
                          <a:latin typeface="+mn-lt"/>
                          <a:ea typeface="+mn-ea"/>
                          <a:cs typeface="+mn-cs"/>
                        </a:rPr>
                        <a:t>&gt;</a:t>
                      </a:r>
                      <a:endParaRPr lang="en-US" dirty="0"/>
                    </a:p>
                  </a:txBody>
                  <a:tcPr/>
                </a:tc>
                <a:tc>
                  <a:txBody>
                    <a:bodyPr/>
                    <a:lstStyle/>
                    <a:p>
                      <a:r>
                        <a:rPr lang="en-US" sz="1800" kern="1200" dirty="0" smtClean="0">
                          <a:solidFill>
                            <a:schemeClr val="dk1"/>
                          </a:solidFill>
                          <a:latin typeface="+mn-lt"/>
                          <a:ea typeface="+mn-ea"/>
                          <a:cs typeface="+mn-cs"/>
                        </a:rPr>
                        <a:t>&lt;subject name="Cynthia </a:t>
                      </a:r>
                      <a:r>
                        <a:rPr lang="en-US" sz="1800" kern="1200" dirty="0" err="1" smtClean="0">
                          <a:solidFill>
                            <a:schemeClr val="dk1"/>
                          </a:solidFill>
                          <a:latin typeface="+mn-lt"/>
                          <a:ea typeface="+mn-ea"/>
                          <a:cs typeface="+mn-cs"/>
                        </a:rPr>
                        <a:t>Dibbs</a:t>
                      </a:r>
                      <a:r>
                        <a:rPr lang="en-US" sz="1800" kern="1200" dirty="0" smtClean="0">
                          <a:solidFill>
                            <a:schemeClr val="dk1"/>
                          </a:solidFill>
                          <a:latin typeface="+mn-lt"/>
                          <a:ea typeface="+mn-ea"/>
                          <a:cs typeface="+mn-cs"/>
                        </a:rPr>
                        <a:t>" age="62" /&gt;</a:t>
                      </a:r>
                      <a:endParaRPr lang="en-US" dirty="0"/>
                    </a:p>
                  </a:txBody>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992</TotalTime>
  <Words>1692</Words>
  <Application>Microsoft Office PowerPoint</Application>
  <PresentationFormat>On-screen Show (4:3)</PresentationFormat>
  <Paragraphs>190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XML Schemas</vt:lpstr>
      <vt:lpstr>XML Schema Basic</vt:lpstr>
      <vt:lpstr>XML Schema Basic (continue…)</vt:lpstr>
      <vt:lpstr>Working with XML Schema</vt:lpstr>
      <vt:lpstr>Understanding Simple Types</vt:lpstr>
      <vt:lpstr>Understanding Complex Types</vt:lpstr>
      <vt:lpstr>Understanding Complex Types (continue…)</vt:lpstr>
      <vt:lpstr>Understanding Complex Types (continue…)</vt:lpstr>
      <vt:lpstr>Understanding Complex Types (continue…)</vt:lpstr>
      <vt:lpstr>Understanding Complex Types (continue…)</vt:lpstr>
      <vt:lpstr>Beginning a Simple XML Schema</vt:lpstr>
      <vt:lpstr>Xml_schema_sample.xsd</vt:lpstr>
      <vt:lpstr>Associate an XML Schema with an XML Document</vt:lpstr>
      <vt:lpstr>Xml_schema_sample.xml</vt:lpstr>
      <vt:lpstr>Annotating Schemas</vt:lpstr>
      <vt:lpstr>To Annotate XML Schema</vt:lpstr>
      <vt:lpstr>Xml_schema_sample.xsd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Well Formed XML</dc:title>
  <dc:creator>Hans</dc:creator>
  <cp:lastModifiedBy>Hans</cp:lastModifiedBy>
  <cp:revision>93</cp:revision>
  <dcterms:created xsi:type="dcterms:W3CDTF">2016-02-01T23:15:25Z</dcterms:created>
  <dcterms:modified xsi:type="dcterms:W3CDTF">2016-03-05T23:10:28Z</dcterms:modified>
</cp:coreProperties>
</file>