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67" r:id="rId33"/>
    <p:sldId id="368" r:id="rId34"/>
    <p:sldId id="369" r:id="rId35"/>
    <p:sldId id="370" r:id="rId36"/>
    <p:sldId id="371" r:id="rId37"/>
    <p:sldId id="372" r:id="rId38"/>
    <p:sldId id="375" r:id="rId39"/>
    <p:sldId id="373" r:id="rId40"/>
    <p:sldId id="374" r:id="rId41"/>
    <p:sldId id="376" r:id="rId42"/>
    <p:sldId id="377" r:id="rId43"/>
    <p:sldId id="378" r:id="rId44"/>
    <p:sldId id="379" r:id="rId45"/>
    <p:sldId id="380" r:id="rId46"/>
    <p:sldId id="381" r:id="rId47"/>
    <p:sldId id="382" r:id="rId48"/>
    <p:sldId id="383" r:id="rId49"/>
    <p:sldId id="384" r:id="rId50"/>
    <p:sldId id="385" r:id="rId51"/>
    <p:sldId id="386"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3/6/2016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 xmlns:p14="http://schemas.microsoft.com/office/powerpoint/2010/main"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3/6/2016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3.org/TR/xmlschema-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w3.org/TR/2004/REC-xmlschema-2-20041028/datatypes.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Schema – Simple Type</a:t>
            </a:r>
            <a:endParaRPr lang="en-US" dirty="0"/>
          </a:p>
        </p:txBody>
      </p:sp>
      <p:sp>
        <p:nvSpPr>
          <p:cNvPr id="3" name="Subtitle 2"/>
          <p:cNvSpPr>
            <a:spLocks noGrp="1"/>
          </p:cNvSpPr>
          <p:nvPr>
            <p:ph type="subTitle" idx="1"/>
          </p:nvPr>
        </p:nvSpPr>
        <p:spPr/>
        <p:txBody>
          <a:bodyPr/>
          <a:lstStyle/>
          <a:p>
            <a:r>
              <a:rPr lang="en-US" dirty="0" smtClean="0"/>
              <a:t>Week 6</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a:t>
            </a:r>
            <a:r>
              <a:rPr lang="en-US" smtClean="0"/>
              <a:t>(continue…)</a:t>
            </a:r>
            <a:endParaRPr lang="en-US"/>
          </a:p>
        </p:txBody>
      </p:sp>
      <p:sp>
        <p:nvSpPr>
          <p:cNvPr id="3" name="Content Placeholder 2"/>
          <p:cNvSpPr>
            <a:spLocks noGrp="1"/>
          </p:cNvSpPr>
          <p:nvPr>
            <p:ph idx="1"/>
          </p:nvPr>
        </p:nvSpPr>
        <p:spPr/>
        <p:txBody>
          <a:bodyPr>
            <a:normAutofit fontScale="70000" lnSpcReduction="20000"/>
          </a:bodyPr>
          <a:lstStyle/>
          <a:p>
            <a:r>
              <a:rPr lang="en-US" dirty="0" smtClean="0"/>
              <a:t>NOTE: All time types can also end with an optional time zone indicator. You would type Z for UTC or one of –</a:t>
            </a:r>
            <a:r>
              <a:rPr lang="en-US" dirty="0" err="1" smtClean="0"/>
              <a:t>hh:mm</a:t>
            </a:r>
            <a:r>
              <a:rPr lang="en-US" dirty="0" smtClean="0"/>
              <a:t> or +</a:t>
            </a:r>
            <a:r>
              <a:rPr lang="en-US" dirty="0" err="1" smtClean="0"/>
              <a:t>hh:mm</a:t>
            </a:r>
            <a:r>
              <a:rPr lang="en-US" dirty="0" smtClean="0"/>
              <a:t> to indicate an offset from UTC. UTC (Coordinated Universal Time) is the same as Greenwich Mean Time.</a:t>
            </a:r>
          </a:p>
          <a:p>
            <a:r>
              <a:rPr lang="en-US" dirty="0" smtClean="0"/>
              <a:t>Time types can also include fractional seconds in the format </a:t>
            </a:r>
            <a:r>
              <a:rPr lang="en-US" dirty="0" err="1" smtClean="0"/>
              <a:t>hh:mm:ss.sss</a:t>
            </a:r>
            <a:r>
              <a:rPr lang="en-US" dirty="0" smtClean="0"/>
              <a:t>. You can include as many digits as you would like.</a:t>
            </a:r>
          </a:p>
          <a:p>
            <a:r>
              <a:rPr lang="en-US" dirty="0" smtClean="0"/>
              <a:t>The g in the simple types stands for Gregorian. This refers to the Gregorian calendar.</a:t>
            </a:r>
          </a:p>
          <a:p>
            <a:r>
              <a:rPr lang="en-US" dirty="0" smtClean="0"/>
              <a:t> </a:t>
            </a:r>
          </a:p>
          <a:p>
            <a:r>
              <a:rPr lang="en-US" dirty="0" smtClean="0"/>
              <a:t>NOTE: You can find more number types explained at: </a:t>
            </a:r>
            <a:r>
              <a:rPr lang="en-US" u="sng" dirty="0" smtClean="0">
                <a:hlinkClick r:id="rId2"/>
              </a:rPr>
              <a:t>www.w3.org/TR/xmlschema-2/</a:t>
            </a:r>
            <a:r>
              <a:rPr lang="en-US" dirty="0" smtClean="0"/>
              <a:t>, such as short, byte, etc…</a:t>
            </a:r>
          </a:p>
          <a:p>
            <a:r>
              <a:rPr lang="en-US" dirty="0" smtClean="0"/>
              <a:t>You can also use the above types as the foundation on which to define your own data types.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define a simple type element</a:t>
            </a:r>
            <a:endParaRPr lang="en-US" dirty="0"/>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arenR"/>
            </a:pPr>
            <a:r>
              <a:rPr lang="en-US" dirty="0" smtClean="0"/>
              <a:t>Type &lt;</a:t>
            </a:r>
            <a:r>
              <a:rPr lang="en-US" dirty="0" err="1" smtClean="0"/>
              <a:t>xs:element</a:t>
            </a:r>
            <a:r>
              <a:rPr lang="en-US" dirty="0" smtClean="0"/>
              <a:t> to begin the definition.</a:t>
            </a:r>
          </a:p>
          <a:p>
            <a:pPr marL="514350" lvl="0" indent="-514350">
              <a:buFont typeface="+mj-lt"/>
              <a:buAutoNum type="arabicParenR"/>
            </a:pPr>
            <a:r>
              <a:rPr lang="en-US" dirty="0" smtClean="0"/>
              <a:t>Then, type name="label", where label is the name of the XML element that you are defining. </a:t>
            </a:r>
          </a:p>
          <a:p>
            <a:pPr marL="514350" lvl="0" indent="-514350">
              <a:buFont typeface="+mj-lt"/>
              <a:buAutoNum type="arabicParenR"/>
            </a:pPr>
            <a:r>
              <a:rPr lang="en-US" dirty="0" smtClean="0"/>
              <a:t>Next, type </a:t>
            </a:r>
            <a:r>
              <a:rPr lang="en-US" dirty="0" err="1" smtClean="0"/>
              <a:t>type</a:t>
            </a:r>
            <a:r>
              <a:rPr lang="en-US" dirty="0" smtClean="0"/>
              <a:t>="</a:t>
            </a:r>
          </a:p>
          <a:p>
            <a:pPr marL="514350" lvl="0" indent="-514350">
              <a:buFont typeface="+mj-lt"/>
              <a:buAutoNum type="arabicParenR"/>
            </a:pPr>
            <a:r>
              <a:rPr lang="en-US" dirty="0" smtClean="0"/>
              <a:t>Then, to identity your XML element’s simple data type defined above:</a:t>
            </a:r>
          </a:p>
          <a:p>
            <a:pPr marL="514350" indent="-514350">
              <a:buFont typeface="+mj-lt"/>
              <a:buAutoNum type="arabicParenR"/>
            </a:pPr>
            <a:r>
              <a:rPr lang="en-US" dirty="0" smtClean="0"/>
              <a:t>such as </a:t>
            </a:r>
            <a:r>
              <a:rPr lang="en-US" dirty="0" err="1" smtClean="0"/>
              <a:t>xs:string</a:t>
            </a:r>
            <a:r>
              <a:rPr lang="en-US" dirty="0" smtClean="0"/>
              <a:t>, or </a:t>
            </a:r>
            <a:r>
              <a:rPr lang="en-US" dirty="0" err="1" smtClean="0"/>
              <a:t>xs:decimal</a:t>
            </a:r>
            <a:r>
              <a:rPr lang="en-US" dirty="0" smtClean="0"/>
              <a:t>, or </a:t>
            </a:r>
            <a:r>
              <a:rPr lang="en-US" dirty="0" err="1" smtClean="0"/>
              <a:t>xs:Boolean</a:t>
            </a:r>
            <a:r>
              <a:rPr lang="en-US" dirty="0" smtClean="0"/>
              <a:t>, or </a:t>
            </a:r>
            <a:r>
              <a:rPr lang="en-US" dirty="0" err="1" smtClean="0"/>
              <a:t>xs:date</a:t>
            </a:r>
            <a:r>
              <a:rPr lang="en-US" dirty="0" smtClean="0"/>
              <a:t>, etc…</a:t>
            </a:r>
          </a:p>
          <a:p>
            <a:pPr marL="514350" lvl="0" indent="-514350">
              <a:buFont typeface="+mj-lt"/>
              <a:buAutoNum type="arabicParenR"/>
            </a:pPr>
            <a:r>
              <a:rPr lang="en-US" dirty="0" smtClean="0"/>
              <a:t>Next, type " to complete the data type.</a:t>
            </a:r>
          </a:p>
          <a:p>
            <a:pPr marL="514350" lvl="0" indent="-514350">
              <a:buFont typeface="+mj-lt"/>
              <a:buAutoNum type="arabicParenR"/>
            </a:pPr>
            <a:r>
              <a:rPr lang="en-US" dirty="0" smtClean="0"/>
              <a:t>Finally, type /&gt; to complete the definition.</a:t>
            </a:r>
          </a:p>
          <a:p>
            <a:pPr marL="514350" indent="-51435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define a simple type element (continue…)</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name="name" type="</a:t>
            </a:r>
            <a:r>
              <a:rPr lang="en-US" dirty="0" err="1" smtClean="0"/>
              <a:t>xs:string</a:t>
            </a:r>
            <a:r>
              <a:rPr lang="en-US" dirty="0" smtClean="0"/>
              <a:t>" /&gt;</a:t>
            </a:r>
          </a:p>
          <a:p>
            <a:pPr>
              <a:buNone/>
            </a:pPr>
            <a:r>
              <a:rPr lang="en-US" dirty="0" smtClean="0"/>
              <a:t>	&lt;</a:t>
            </a:r>
            <a:r>
              <a:rPr lang="en-US" dirty="0" err="1" smtClean="0"/>
              <a:t>xs:element</a:t>
            </a:r>
            <a:r>
              <a:rPr lang="en-US" dirty="0" smtClean="0"/>
              <a:t> name="</a:t>
            </a:r>
            <a:r>
              <a:rPr lang="en-US" dirty="0" err="1" smtClean="0"/>
              <a:t>credit_limit</a:t>
            </a:r>
            <a:r>
              <a:rPr lang="en-US" dirty="0" smtClean="0"/>
              <a:t>" type="</a:t>
            </a:r>
            <a:r>
              <a:rPr lang="en-US" dirty="0" err="1" smtClean="0"/>
              <a:t>xs:decimal</a:t>
            </a:r>
            <a:r>
              <a:rPr lang="en-US" dirty="0" smtClean="0"/>
              <a:t>" /&gt;</a:t>
            </a:r>
          </a:p>
          <a:p>
            <a:pPr>
              <a:buNone/>
            </a:pPr>
            <a:r>
              <a:rPr lang="en-US" dirty="0" smtClean="0"/>
              <a:t> </a:t>
            </a:r>
          </a:p>
          <a:p>
            <a:pPr>
              <a:buNone/>
            </a:pPr>
            <a:r>
              <a:rPr lang="en-US" b="1" dirty="0" smtClean="0"/>
              <a:t>XML:</a:t>
            </a:r>
            <a:endParaRPr lang="en-US" dirty="0" smtClean="0"/>
          </a:p>
          <a:p>
            <a:pPr>
              <a:buNone/>
            </a:pPr>
            <a:r>
              <a:rPr lang="en-US" dirty="0" smtClean="0"/>
              <a:t>	  </a:t>
            </a:r>
            <a:r>
              <a:rPr lang="en-US" dirty="0" smtClean="0"/>
              <a:t>&lt;name&gt;John Smith&lt;/name&gt;</a:t>
            </a:r>
          </a:p>
          <a:p>
            <a:pPr>
              <a:buNone/>
            </a:pPr>
            <a:r>
              <a:rPr lang="en-US" dirty="0" smtClean="0"/>
              <a:t>	 </a:t>
            </a:r>
            <a:r>
              <a:rPr lang="en-US" dirty="0" smtClean="0"/>
              <a:t>&lt;</a:t>
            </a:r>
            <a:r>
              <a:rPr lang="en-US" dirty="0" err="1" smtClean="0"/>
              <a:t>credit_limit</a:t>
            </a:r>
            <a:r>
              <a:rPr lang="en-US" dirty="0" smtClean="0"/>
              <a:t>&gt;100000.00&lt;/</a:t>
            </a:r>
            <a:r>
              <a:rPr lang="en-US" dirty="0" err="1" smtClean="0"/>
              <a:t>credit_limit</a:t>
            </a:r>
            <a:r>
              <a:rPr lang="en-US" dirty="0" smtClean="0"/>
              <a:t>&gt;</a:t>
            </a:r>
          </a:p>
          <a:p>
            <a:endParaRPr lang="en-US"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Predefining an Element’s Content</a:t>
            </a:r>
            <a:endParaRPr lang="en-US" dirty="0"/>
          </a:p>
        </p:txBody>
      </p:sp>
      <p:sp>
        <p:nvSpPr>
          <p:cNvPr id="3" name="Content Placeholder 2"/>
          <p:cNvSpPr>
            <a:spLocks noGrp="1"/>
          </p:cNvSpPr>
          <p:nvPr>
            <p:ph idx="1"/>
          </p:nvPr>
        </p:nvSpPr>
        <p:spPr/>
        <p:txBody>
          <a:bodyPr/>
          <a:lstStyle/>
          <a:p>
            <a:r>
              <a:rPr lang="en-US" dirty="0" smtClean="0"/>
              <a:t>There are </a:t>
            </a:r>
            <a:r>
              <a:rPr lang="en-US" b="1" dirty="0" smtClean="0"/>
              <a:t>two</a:t>
            </a:r>
            <a:r>
              <a:rPr lang="en-US" dirty="0" smtClean="0"/>
              <a:t> ways to use an XML Schema to predefine what an element’s content should be. You can either set the element’s value using a </a:t>
            </a:r>
            <a:r>
              <a:rPr lang="en-US" b="1" dirty="0" smtClean="0"/>
              <a:t>fixed</a:t>
            </a:r>
            <a:r>
              <a:rPr lang="en-US" dirty="0" smtClean="0"/>
              <a:t> value. Or, you can set the element’s value if it is empty or omitted using a </a:t>
            </a:r>
            <a:r>
              <a:rPr lang="en-US" b="1" dirty="0" smtClean="0"/>
              <a:t>default</a:t>
            </a:r>
            <a:r>
              <a:rPr lang="en-US" dirty="0" smtClean="0"/>
              <a:t> value.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set an Element’s fixed value</a:t>
            </a:r>
            <a:endParaRPr lang="en-US" dirty="0"/>
          </a:p>
        </p:txBody>
      </p:sp>
      <p:sp>
        <p:nvSpPr>
          <p:cNvPr id="3" name="Content Placeholder 2"/>
          <p:cNvSpPr>
            <a:spLocks noGrp="1"/>
          </p:cNvSpPr>
          <p:nvPr>
            <p:ph idx="1"/>
          </p:nvPr>
        </p:nvSpPr>
        <p:spPr/>
        <p:txBody>
          <a:bodyPr>
            <a:normAutofit fontScale="25000" lnSpcReduction="20000"/>
          </a:bodyPr>
          <a:lstStyle/>
          <a:p>
            <a:pPr lvl="0"/>
            <a:r>
              <a:rPr lang="en-US" sz="6400" dirty="0" smtClean="0"/>
              <a:t>Within the element tag, type </a:t>
            </a:r>
            <a:r>
              <a:rPr lang="en-US" sz="6400" b="1" dirty="0" smtClean="0"/>
              <a:t>fixed=</a:t>
            </a:r>
            <a:r>
              <a:rPr lang="en-US" sz="6400" dirty="0" smtClean="0"/>
              <a:t>.</a:t>
            </a:r>
          </a:p>
          <a:p>
            <a:pPr lvl="0"/>
            <a:r>
              <a:rPr lang="en-US" sz="6400" dirty="0" smtClean="0"/>
              <a:t>Then, type </a:t>
            </a:r>
            <a:r>
              <a:rPr lang="en-US" sz="6400" b="1" dirty="0" smtClean="0"/>
              <a:t>"value"</a:t>
            </a:r>
            <a:r>
              <a:rPr lang="en-US" sz="6400" dirty="0" smtClean="0"/>
              <a:t>, where value is what the element must be equal to, in order to be considered valid (unless the element is omitted from the XML document, which is also valid).</a:t>
            </a:r>
          </a:p>
          <a:p>
            <a:pPr>
              <a:buNone/>
            </a:pPr>
            <a:r>
              <a:rPr lang="en-US" sz="6400" b="1" dirty="0" smtClean="0"/>
              <a:t>XSD</a:t>
            </a:r>
            <a:r>
              <a:rPr lang="en-US" sz="6400" b="1" dirty="0" smtClean="0"/>
              <a:t>:</a:t>
            </a:r>
            <a:endParaRPr lang="en-US" sz="6400" dirty="0" smtClean="0"/>
          </a:p>
          <a:p>
            <a:pPr>
              <a:buNone/>
            </a:pPr>
            <a:r>
              <a:rPr lang="en-US" sz="6400" dirty="0" smtClean="0"/>
              <a:t>	&lt;</a:t>
            </a:r>
            <a:r>
              <a:rPr lang="en-US" sz="6400" dirty="0" err="1" smtClean="0"/>
              <a:t>xs:element</a:t>
            </a:r>
            <a:r>
              <a:rPr lang="en-US" sz="6400" dirty="0" smtClean="0"/>
              <a:t> name="</a:t>
            </a:r>
            <a:r>
              <a:rPr lang="en-US" sz="6400" dirty="0" err="1" smtClean="0"/>
              <a:t>member_type</a:t>
            </a:r>
            <a:r>
              <a:rPr lang="en-US" sz="6400" dirty="0" smtClean="0"/>
              <a:t>" type="</a:t>
            </a:r>
            <a:r>
              <a:rPr lang="en-US" sz="6400" dirty="0" err="1" smtClean="0"/>
              <a:t>xs:string</a:t>
            </a:r>
            <a:r>
              <a:rPr lang="en-US" sz="6400" dirty="0" smtClean="0"/>
              <a:t>"  fixed="</a:t>
            </a:r>
            <a:r>
              <a:rPr lang="en-US" sz="6400" dirty="0" err="1" smtClean="0"/>
              <a:t>vip</a:t>
            </a:r>
            <a:r>
              <a:rPr lang="en-US" sz="6400" dirty="0" smtClean="0"/>
              <a:t>" /&gt;</a:t>
            </a:r>
          </a:p>
          <a:p>
            <a:pPr>
              <a:buNone/>
            </a:pPr>
            <a:r>
              <a:rPr lang="en-US" sz="6400" b="1" dirty="0" smtClean="0"/>
              <a:t> </a:t>
            </a:r>
            <a:endParaRPr lang="en-US" sz="6400" dirty="0" smtClean="0"/>
          </a:p>
          <a:p>
            <a:pPr>
              <a:buNone/>
            </a:pPr>
            <a:r>
              <a:rPr lang="en-US" sz="6400" b="1" dirty="0" smtClean="0"/>
              <a:t>XML1:</a:t>
            </a:r>
            <a:endParaRPr lang="en-US" sz="6400" dirty="0" smtClean="0"/>
          </a:p>
          <a:p>
            <a:pPr>
              <a:buNone/>
            </a:pPr>
            <a:r>
              <a:rPr lang="en-US" sz="6400" dirty="0" smtClean="0"/>
              <a:t>	&lt;</a:t>
            </a:r>
            <a:r>
              <a:rPr lang="en-US" sz="6400" dirty="0" err="1" smtClean="0"/>
              <a:t>member_type</a:t>
            </a:r>
            <a:r>
              <a:rPr lang="en-US" sz="6400" dirty="0" smtClean="0"/>
              <a:t>&gt;</a:t>
            </a:r>
            <a:r>
              <a:rPr lang="en-US" sz="6400" dirty="0" err="1" smtClean="0"/>
              <a:t>vip</a:t>
            </a:r>
            <a:r>
              <a:rPr lang="en-US" sz="6400" dirty="0" smtClean="0"/>
              <a:t>&lt;/</a:t>
            </a:r>
            <a:r>
              <a:rPr lang="en-US" sz="6400" dirty="0" err="1" smtClean="0"/>
              <a:t>member_type</a:t>
            </a:r>
            <a:r>
              <a:rPr lang="en-US" sz="6400" dirty="0" smtClean="0"/>
              <a:t>&gt;</a:t>
            </a:r>
          </a:p>
          <a:p>
            <a:pPr>
              <a:buNone/>
            </a:pPr>
            <a:r>
              <a:rPr lang="en-US" sz="6400" b="1" dirty="0" smtClean="0"/>
              <a:t>XML2:</a:t>
            </a:r>
            <a:endParaRPr lang="en-US" sz="6400" dirty="0" smtClean="0"/>
          </a:p>
          <a:p>
            <a:pPr>
              <a:buNone/>
            </a:pPr>
            <a:r>
              <a:rPr lang="en-US" sz="6400" dirty="0" smtClean="0"/>
              <a:t>	&lt;</a:t>
            </a:r>
            <a:r>
              <a:rPr lang="en-US" sz="6400" dirty="0" err="1" smtClean="0"/>
              <a:t>member_type</a:t>
            </a:r>
            <a:r>
              <a:rPr lang="en-US" sz="6400" dirty="0" smtClean="0"/>
              <a:t>&gt;&lt;/</a:t>
            </a:r>
            <a:r>
              <a:rPr lang="en-US" sz="6400" dirty="0" err="1" smtClean="0"/>
              <a:t>member_type</a:t>
            </a:r>
            <a:r>
              <a:rPr lang="en-US" sz="6400" dirty="0" smtClean="0"/>
              <a:t>&gt;</a:t>
            </a:r>
          </a:p>
          <a:p>
            <a:pPr>
              <a:buNone/>
            </a:pPr>
            <a:r>
              <a:rPr lang="en-US" sz="6400" b="1" dirty="0" smtClean="0"/>
              <a:t>XML3:</a:t>
            </a:r>
            <a:endParaRPr lang="en-US" sz="6400" dirty="0" smtClean="0"/>
          </a:p>
          <a:p>
            <a:pPr>
              <a:buNone/>
            </a:pPr>
            <a:r>
              <a:rPr lang="en-US" sz="6400" dirty="0" smtClean="0"/>
              <a:t>	&lt;</a:t>
            </a:r>
            <a:r>
              <a:rPr lang="en-US" sz="6400" dirty="0" err="1" smtClean="0"/>
              <a:t>member_type</a:t>
            </a:r>
            <a:r>
              <a:rPr lang="en-US" sz="6400" dirty="0" smtClean="0"/>
              <a:t>&gt;gold&lt;/</a:t>
            </a:r>
            <a:r>
              <a:rPr lang="en-US" sz="6400" dirty="0" err="1" smtClean="0"/>
              <a:t>member_type</a:t>
            </a:r>
            <a:r>
              <a:rPr lang="en-US" sz="6400" dirty="0" smtClean="0"/>
              <a:t>&gt;</a:t>
            </a:r>
          </a:p>
          <a:p>
            <a:pPr>
              <a:buNone/>
            </a:pPr>
            <a:r>
              <a:rPr lang="en-US" sz="6400" dirty="0" smtClean="0"/>
              <a:t> </a:t>
            </a:r>
          </a:p>
          <a:p>
            <a:r>
              <a:rPr lang="en-US" sz="6400" dirty="0" smtClean="0"/>
              <a:t>NOTE: The first XML (XML1) is valid because the </a:t>
            </a:r>
            <a:r>
              <a:rPr lang="en-US" sz="6400" dirty="0" err="1" smtClean="0"/>
              <a:t>member_type</a:t>
            </a:r>
            <a:r>
              <a:rPr lang="en-US" sz="6400" dirty="0" smtClean="0"/>
              <a:t> element matches the fixed value from the XML Schema. The second XML (XML2) is also valid because the element is empty so it is set to the fixed value. The third XML (XML3) is not valid because it does not match the fixed value. </a:t>
            </a:r>
          </a:p>
          <a:p>
            <a:r>
              <a:rPr lang="en-US" sz="6400" dirty="0" smtClean="0"/>
              <a:t>NOTE: The fixed attribute only sets the content if the element actually appears empty in the XML. If it is omitted, then no content is set.</a:t>
            </a:r>
          </a:p>
          <a:p>
            <a:r>
              <a:rPr lang="en-US" sz="6400" dirty="0" smtClean="0"/>
              <a:t>If the element has a value that is different from the fixed value, then the XML document is not valid.</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set an element’s default value</a:t>
            </a:r>
            <a:endParaRPr lang="en-US" dirty="0"/>
          </a:p>
        </p:txBody>
      </p:sp>
      <p:sp>
        <p:nvSpPr>
          <p:cNvPr id="3" name="Content Placeholder 2"/>
          <p:cNvSpPr>
            <a:spLocks noGrp="1"/>
          </p:cNvSpPr>
          <p:nvPr>
            <p:ph idx="1"/>
          </p:nvPr>
        </p:nvSpPr>
        <p:spPr/>
        <p:txBody>
          <a:bodyPr>
            <a:normAutofit fontScale="25000" lnSpcReduction="20000"/>
          </a:bodyPr>
          <a:lstStyle/>
          <a:p>
            <a:pPr lvl="0"/>
            <a:r>
              <a:rPr lang="en-US" sz="6400" dirty="0" smtClean="0"/>
              <a:t>Within the element tag, type </a:t>
            </a:r>
            <a:r>
              <a:rPr lang="en-US" sz="6400" b="1" dirty="0" smtClean="0"/>
              <a:t>default=</a:t>
            </a:r>
            <a:endParaRPr lang="en-US" sz="6400" dirty="0" smtClean="0"/>
          </a:p>
          <a:p>
            <a:pPr lvl="0"/>
            <a:r>
              <a:rPr lang="en-US" sz="6400" dirty="0" smtClean="0"/>
              <a:t>Then, type </a:t>
            </a:r>
            <a:r>
              <a:rPr lang="en-US" sz="6400" b="1" dirty="0" smtClean="0"/>
              <a:t>"value"</a:t>
            </a:r>
            <a:r>
              <a:rPr lang="en-US" sz="6400" dirty="0" smtClean="0"/>
              <a:t>, where value is what the element will be equal to, if the element is empty or omitted.</a:t>
            </a:r>
          </a:p>
          <a:p>
            <a:pPr>
              <a:buNone/>
            </a:pPr>
            <a:endParaRPr lang="en-US" sz="6400" dirty="0" smtClean="0"/>
          </a:p>
          <a:p>
            <a:pPr>
              <a:buNone/>
            </a:pPr>
            <a:r>
              <a:rPr lang="en-US" sz="6400" b="1" dirty="0" smtClean="0"/>
              <a:t>XSD:</a:t>
            </a:r>
            <a:endParaRPr lang="en-US" sz="6400" dirty="0" smtClean="0"/>
          </a:p>
          <a:p>
            <a:pPr>
              <a:buNone/>
            </a:pPr>
            <a:r>
              <a:rPr lang="en-US" sz="6400" dirty="0" smtClean="0"/>
              <a:t>	&lt;</a:t>
            </a:r>
            <a:r>
              <a:rPr lang="en-US" sz="6400" dirty="0" err="1" smtClean="0"/>
              <a:t>xs:element</a:t>
            </a:r>
            <a:r>
              <a:rPr lang="en-US" sz="6400" dirty="0" smtClean="0"/>
              <a:t> name="</a:t>
            </a:r>
            <a:r>
              <a:rPr lang="en-US" sz="6400" dirty="0" err="1" smtClean="0"/>
              <a:t>member_type</a:t>
            </a:r>
            <a:r>
              <a:rPr lang="en-US" sz="6400" dirty="0" smtClean="0"/>
              <a:t>" type="</a:t>
            </a:r>
            <a:r>
              <a:rPr lang="en-US" sz="6400" dirty="0" err="1" smtClean="0"/>
              <a:t>xs:string</a:t>
            </a:r>
            <a:r>
              <a:rPr lang="en-US" sz="6400" dirty="0" smtClean="0"/>
              <a:t>"  default="</a:t>
            </a:r>
            <a:r>
              <a:rPr lang="en-US" sz="6400" dirty="0" err="1" smtClean="0"/>
              <a:t>vip</a:t>
            </a:r>
            <a:r>
              <a:rPr lang="en-US" sz="6400" dirty="0" smtClean="0"/>
              <a:t>" /&gt;</a:t>
            </a:r>
          </a:p>
          <a:p>
            <a:pPr>
              <a:buNone/>
            </a:pPr>
            <a:r>
              <a:rPr lang="en-US" sz="6400" b="1" dirty="0" smtClean="0"/>
              <a:t> </a:t>
            </a:r>
            <a:endParaRPr lang="en-US" sz="6400" dirty="0" smtClean="0"/>
          </a:p>
          <a:p>
            <a:pPr>
              <a:buNone/>
            </a:pPr>
            <a:r>
              <a:rPr lang="en-US" sz="6400" b="1" dirty="0" smtClean="0"/>
              <a:t>XML1:</a:t>
            </a:r>
            <a:endParaRPr lang="en-US" sz="6400" dirty="0" smtClean="0"/>
          </a:p>
          <a:p>
            <a:pPr>
              <a:buNone/>
            </a:pPr>
            <a:r>
              <a:rPr lang="en-US" sz="6400" dirty="0" smtClean="0"/>
              <a:t>	&lt;</a:t>
            </a:r>
            <a:r>
              <a:rPr lang="en-US" sz="6400" dirty="0" err="1" smtClean="0"/>
              <a:t>member_type</a:t>
            </a:r>
            <a:r>
              <a:rPr lang="en-US" sz="6400" dirty="0" smtClean="0"/>
              <a:t>&gt;</a:t>
            </a:r>
            <a:r>
              <a:rPr lang="en-US" sz="6400" dirty="0" err="1" smtClean="0"/>
              <a:t>vip</a:t>
            </a:r>
            <a:r>
              <a:rPr lang="en-US" sz="6400" dirty="0" smtClean="0"/>
              <a:t>&lt;/</a:t>
            </a:r>
            <a:r>
              <a:rPr lang="en-US" sz="6400" dirty="0" err="1" smtClean="0"/>
              <a:t>member_type</a:t>
            </a:r>
            <a:r>
              <a:rPr lang="en-US" sz="6400" dirty="0" smtClean="0"/>
              <a:t>&gt;</a:t>
            </a:r>
          </a:p>
          <a:p>
            <a:pPr>
              <a:buNone/>
            </a:pPr>
            <a:r>
              <a:rPr lang="en-US" sz="6400" b="1" dirty="0" smtClean="0"/>
              <a:t>XML2:</a:t>
            </a:r>
            <a:endParaRPr lang="en-US" sz="6400" dirty="0" smtClean="0"/>
          </a:p>
          <a:p>
            <a:pPr>
              <a:buNone/>
            </a:pPr>
            <a:r>
              <a:rPr lang="en-US" sz="6400" dirty="0" smtClean="0"/>
              <a:t>	&lt;</a:t>
            </a:r>
            <a:r>
              <a:rPr lang="en-US" sz="6400" dirty="0" err="1" smtClean="0"/>
              <a:t>member_type</a:t>
            </a:r>
            <a:r>
              <a:rPr lang="en-US" sz="6400" dirty="0" smtClean="0"/>
              <a:t>&gt;&lt;/</a:t>
            </a:r>
            <a:r>
              <a:rPr lang="en-US" sz="6400" dirty="0" err="1" smtClean="0"/>
              <a:t>member_type</a:t>
            </a:r>
            <a:r>
              <a:rPr lang="en-US" sz="6400" dirty="0" smtClean="0"/>
              <a:t>&gt;</a:t>
            </a:r>
          </a:p>
          <a:p>
            <a:pPr>
              <a:buNone/>
            </a:pPr>
            <a:r>
              <a:rPr lang="en-US" sz="6400" b="1" dirty="0" smtClean="0"/>
              <a:t>XML3</a:t>
            </a:r>
            <a:r>
              <a:rPr lang="en-US" sz="6400" b="1" dirty="0" smtClean="0"/>
              <a:t>:</a:t>
            </a:r>
            <a:endParaRPr lang="en-US" sz="6400" dirty="0" smtClean="0"/>
          </a:p>
          <a:p>
            <a:pPr>
              <a:buNone/>
            </a:pPr>
            <a:r>
              <a:rPr lang="en-US" sz="6400" dirty="0" smtClean="0"/>
              <a:t>	&lt;</a:t>
            </a:r>
            <a:r>
              <a:rPr lang="en-US" sz="6400" dirty="0" err="1" smtClean="0"/>
              <a:t>member_type</a:t>
            </a:r>
            <a:r>
              <a:rPr lang="en-US" sz="6400" dirty="0" smtClean="0"/>
              <a:t>&gt;gold&lt;/</a:t>
            </a:r>
            <a:r>
              <a:rPr lang="en-US" sz="6400" dirty="0" err="1" smtClean="0"/>
              <a:t>member_type</a:t>
            </a:r>
            <a:r>
              <a:rPr lang="en-US" sz="6400" dirty="0" smtClean="0"/>
              <a:t>&gt;</a:t>
            </a:r>
          </a:p>
          <a:p>
            <a:pPr>
              <a:buNone/>
            </a:pPr>
            <a:r>
              <a:rPr lang="en-US" sz="6400" dirty="0" smtClean="0"/>
              <a:t> </a:t>
            </a:r>
          </a:p>
          <a:p>
            <a:r>
              <a:rPr lang="en-US" sz="6400" dirty="0" smtClean="0"/>
              <a:t>NOTE: All these XML (XML1, XML2, XML3) examples are valid based on the XML Schema. The default attribute only sets an initial value, and any other value is also acceptable.</a:t>
            </a:r>
          </a:p>
          <a:p>
            <a:r>
              <a:rPr lang="en-US" sz="6400" dirty="0" smtClean="0"/>
              <a:t>NOTE: The default attribute sets the content if the element appears empty in the XML or if it is omitted. If the element has a value that is different from the default value, the XML document is valid, and the element’s value is the one specified in the XML document.</a:t>
            </a:r>
          </a:p>
          <a:p>
            <a:r>
              <a:rPr lang="en-US" sz="6400" dirty="0" smtClean="0"/>
              <a:t>NOTE: You cannot set both a default and a fixed attribute at the same time. Since they contradict each other, an XML Schema processor will not allow this</a:t>
            </a:r>
            <a:r>
              <a:rPr lang="en-US" sz="6400" dirty="0" smtClean="0"/>
              <a:t>.</a:t>
            </a:r>
            <a:endParaRPr lang="en-US" sz="6400"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Custom Simple Types</a:t>
            </a:r>
            <a:endParaRPr lang="en-US" dirty="0"/>
          </a:p>
        </p:txBody>
      </p:sp>
      <p:sp>
        <p:nvSpPr>
          <p:cNvPr id="3" name="Content Placeholder 2"/>
          <p:cNvSpPr>
            <a:spLocks noGrp="1"/>
          </p:cNvSpPr>
          <p:nvPr>
            <p:ph idx="1"/>
          </p:nvPr>
        </p:nvSpPr>
        <p:spPr/>
        <p:txBody>
          <a:bodyPr/>
          <a:lstStyle/>
          <a:p>
            <a:r>
              <a:rPr lang="en-US" dirty="0" smtClean="0"/>
              <a:t>The XML Schema language contains many built-in simple types. Using these types as a foundation, the language allows you to </a:t>
            </a:r>
            <a:r>
              <a:rPr lang="en-US" b="1" dirty="0" smtClean="0"/>
              <a:t>derive</a:t>
            </a:r>
            <a:r>
              <a:rPr lang="en-US" dirty="0" smtClean="0"/>
              <a:t> your own custom simple types.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derive a custom simple type</a:t>
            </a:r>
            <a:endParaRPr lang="en-US" dirty="0"/>
          </a:p>
        </p:txBody>
      </p:sp>
      <p:sp>
        <p:nvSpPr>
          <p:cNvPr id="3" name="Content Placeholder 2"/>
          <p:cNvSpPr>
            <a:spLocks noGrp="1"/>
          </p:cNvSpPr>
          <p:nvPr>
            <p:ph idx="1"/>
          </p:nvPr>
        </p:nvSpPr>
        <p:spPr/>
        <p:txBody>
          <a:bodyPr>
            <a:normAutofit fontScale="62500" lnSpcReduction="20000"/>
          </a:bodyPr>
          <a:lstStyle/>
          <a:p>
            <a:pPr marL="514350" lvl="0" indent="-514350">
              <a:buFont typeface="+mj-lt"/>
              <a:buAutoNum type="arabicParenR"/>
            </a:pPr>
            <a:r>
              <a:rPr lang="en-US" dirty="0" smtClean="0"/>
              <a:t>First, identify the name of the XML element that you are using XML Schema to define. To do so, type </a:t>
            </a:r>
            <a:r>
              <a:rPr lang="en-US" b="1" dirty="0" smtClean="0"/>
              <a:t>&lt;</a:t>
            </a:r>
            <a:r>
              <a:rPr lang="en-US" b="1" dirty="0" err="1" smtClean="0"/>
              <a:t>xs:element</a:t>
            </a:r>
            <a:r>
              <a:rPr lang="en-US" b="1" dirty="0" smtClean="0"/>
              <a:t> name=</a:t>
            </a:r>
            <a:r>
              <a:rPr lang="en-US" dirty="0" smtClean="0"/>
              <a:t> </a:t>
            </a:r>
            <a:r>
              <a:rPr lang="en-US" b="1" dirty="0" smtClean="0"/>
              <a:t>"label</a:t>
            </a:r>
            <a:r>
              <a:rPr lang="en-US" dirty="0" smtClean="0"/>
              <a:t> </a:t>
            </a:r>
            <a:r>
              <a:rPr lang="en-US" b="1" dirty="0" smtClean="0"/>
              <a:t>"&gt;</a:t>
            </a:r>
            <a:r>
              <a:rPr lang="en-US" dirty="0" smtClean="0"/>
              <a:t>, where label is the name of the XML element.</a:t>
            </a:r>
          </a:p>
          <a:p>
            <a:pPr marL="514350" lvl="0" indent="-514350">
              <a:buFont typeface="+mj-lt"/>
              <a:buAutoNum type="arabicParenR"/>
            </a:pPr>
            <a:r>
              <a:rPr lang="en-US" dirty="0" smtClean="0"/>
              <a:t>Type </a:t>
            </a:r>
            <a:r>
              <a:rPr lang="en-US" b="1" dirty="0" smtClean="0"/>
              <a:t>&lt;</a:t>
            </a:r>
            <a:r>
              <a:rPr lang="en-US" b="1" dirty="0" err="1" smtClean="0"/>
              <a:t>xs:simpleType</a:t>
            </a:r>
            <a:r>
              <a:rPr lang="en-US" b="1" dirty="0" smtClean="0"/>
              <a:t>&gt; </a:t>
            </a:r>
            <a:r>
              <a:rPr lang="en-US" dirty="0" smtClean="0"/>
              <a:t>to start deriving your custom simple type.</a:t>
            </a:r>
          </a:p>
          <a:p>
            <a:pPr marL="514350" lvl="0" indent="-514350">
              <a:buFont typeface="+mj-lt"/>
              <a:buAutoNum type="arabicParenR"/>
            </a:pPr>
            <a:r>
              <a:rPr lang="en-US" dirty="0" smtClean="0"/>
              <a:t>Type </a:t>
            </a:r>
            <a:r>
              <a:rPr lang="en-US" b="1" dirty="0" smtClean="0"/>
              <a:t>&lt;</a:t>
            </a:r>
            <a:r>
              <a:rPr lang="en-US" b="1" dirty="0" err="1" smtClean="0"/>
              <a:t>xs:restriction</a:t>
            </a:r>
            <a:r>
              <a:rPr lang="en-US" b="1" dirty="0" smtClean="0"/>
              <a:t> base=</a:t>
            </a:r>
            <a:r>
              <a:rPr lang="en-US" dirty="0" smtClean="0"/>
              <a:t> </a:t>
            </a:r>
            <a:r>
              <a:rPr lang="en-US" b="1" dirty="0" smtClean="0"/>
              <a:t>"foundation</a:t>
            </a:r>
            <a:r>
              <a:rPr lang="en-US" dirty="0" smtClean="0"/>
              <a:t> </a:t>
            </a:r>
            <a:r>
              <a:rPr lang="en-US" b="1" dirty="0" smtClean="0"/>
              <a:t>"&gt;</a:t>
            </a:r>
            <a:r>
              <a:rPr lang="en-US" dirty="0" smtClean="0"/>
              <a:t>, where foundation is any one of the built-in simple types upon which you would like to base your custom type.</a:t>
            </a:r>
          </a:p>
          <a:p>
            <a:pPr marL="514350" lvl="0" indent="-514350">
              <a:buFont typeface="+mj-lt"/>
              <a:buAutoNum type="arabicParenR"/>
            </a:pPr>
            <a:r>
              <a:rPr lang="en-US" dirty="0" smtClean="0"/>
              <a:t>Specify as many restrictions (or facets) as necessary to define your new custom type. Facets, which are the way that you can customize built-in simple types, are </a:t>
            </a:r>
            <a:r>
              <a:rPr lang="en-US" dirty="0" err="1" smtClean="0"/>
              <a:t>xs:maxInclusive</a:t>
            </a:r>
            <a:r>
              <a:rPr lang="en-US" dirty="0" smtClean="0"/>
              <a:t>, </a:t>
            </a:r>
            <a:r>
              <a:rPr lang="en-US" dirty="0" err="1" smtClean="0"/>
              <a:t>xs:maxExclusive</a:t>
            </a:r>
            <a:r>
              <a:rPr lang="en-US" dirty="0" smtClean="0"/>
              <a:t>, </a:t>
            </a:r>
            <a:r>
              <a:rPr lang="en-US" dirty="0" err="1" smtClean="0"/>
              <a:t>xs:minInclusive</a:t>
            </a:r>
            <a:r>
              <a:rPr lang="en-US" dirty="0" smtClean="0"/>
              <a:t>, </a:t>
            </a:r>
            <a:r>
              <a:rPr lang="en-US" dirty="0" err="1" smtClean="0"/>
              <a:t>xs:minExclusive</a:t>
            </a:r>
            <a:r>
              <a:rPr lang="en-US" dirty="0" smtClean="0"/>
              <a:t>, </a:t>
            </a:r>
            <a:r>
              <a:rPr lang="en-US" dirty="0" err="1" smtClean="0"/>
              <a:t>xs:enumeration</a:t>
            </a:r>
            <a:r>
              <a:rPr lang="en-US" dirty="0" smtClean="0"/>
              <a:t>, </a:t>
            </a:r>
            <a:r>
              <a:rPr lang="en-US" dirty="0" err="1" smtClean="0"/>
              <a:t>xs:length</a:t>
            </a:r>
            <a:r>
              <a:rPr lang="en-US" dirty="0" smtClean="0"/>
              <a:t>, </a:t>
            </a:r>
            <a:r>
              <a:rPr lang="en-US" dirty="0" err="1" smtClean="0"/>
              <a:t>xs:minLength</a:t>
            </a:r>
            <a:r>
              <a:rPr lang="en-US" dirty="0" smtClean="0"/>
              <a:t>, </a:t>
            </a:r>
            <a:r>
              <a:rPr lang="en-US" dirty="0" err="1" smtClean="0"/>
              <a:t>xs:maxLength</a:t>
            </a:r>
            <a:r>
              <a:rPr lang="en-US" dirty="0" smtClean="0"/>
              <a:t>, </a:t>
            </a:r>
            <a:r>
              <a:rPr lang="en-US" dirty="0" err="1" smtClean="0"/>
              <a:t>xs:pattern</a:t>
            </a:r>
            <a:r>
              <a:rPr lang="en-US" dirty="0" smtClean="0"/>
              <a:t>, </a:t>
            </a:r>
            <a:r>
              <a:rPr lang="en-US" dirty="0" err="1" smtClean="0"/>
              <a:t>xs:totalDigits</a:t>
            </a:r>
            <a:r>
              <a:rPr lang="en-US" dirty="0" smtClean="0"/>
              <a:t>, </a:t>
            </a:r>
            <a:r>
              <a:rPr lang="en-US" dirty="0" err="1" smtClean="0"/>
              <a:t>xs:fractionDigits</a:t>
            </a:r>
            <a:endParaRPr lang="en-US" dirty="0" smtClean="0"/>
          </a:p>
          <a:p>
            <a:pPr marL="514350" lvl="0" indent="-514350">
              <a:buFont typeface="+mj-lt"/>
              <a:buAutoNum type="arabicParenR"/>
            </a:pPr>
            <a:r>
              <a:rPr lang="en-US" dirty="0" smtClean="0"/>
              <a:t>Type </a:t>
            </a:r>
            <a:r>
              <a:rPr lang="en-US" b="1" dirty="0" smtClean="0"/>
              <a:t>&lt;/</a:t>
            </a:r>
            <a:r>
              <a:rPr lang="en-US" b="1" dirty="0" err="1" smtClean="0"/>
              <a:t>xs:restriction</a:t>
            </a:r>
            <a:r>
              <a:rPr lang="en-US" b="1" dirty="0" smtClean="0"/>
              <a:t>&gt;</a:t>
            </a:r>
            <a:r>
              <a:rPr lang="en-US" dirty="0" smtClean="0"/>
              <a:t>.</a:t>
            </a:r>
          </a:p>
          <a:p>
            <a:pPr marL="514350" lvl="0" indent="-514350">
              <a:buFont typeface="+mj-lt"/>
              <a:buAutoNum type="arabicParenR"/>
            </a:pPr>
            <a:r>
              <a:rPr lang="en-US" dirty="0" smtClean="0"/>
              <a:t>Type </a:t>
            </a:r>
            <a:r>
              <a:rPr lang="en-US" b="1" dirty="0" smtClean="0"/>
              <a:t>&lt;/</a:t>
            </a:r>
            <a:r>
              <a:rPr lang="en-US" b="1" dirty="0" err="1" smtClean="0"/>
              <a:t>xs:simpleType</a:t>
            </a:r>
            <a:r>
              <a:rPr lang="en-US" b="1" dirty="0" smtClean="0"/>
              <a:t>&gt; </a:t>
            </a:r>
            <a:r>
              <a:rPr lang="en-US" dirty="0" smtClean="0"/>
              <a:t>to complete your new custom simple type.</a:t>
            </a:r>
          </a:p>
          <a:p>
            <a:pPr marL="514350" lvl="0" indent="-514350">
              <a:buFont typeface="+mj-lt"/>
              <a:buAutoNum type="arabicParenR"/>
            </a:pPr>
            <a:r>
              <a:rPr lang="en-US" dirty="0" smtClean="0"/>
              <a:t>Finally, type </a:t>
            </a:r>
            <a:r>
              <a:rPr lang="en-US" b="1" dirty="0" smtClean="0"/>
              <a:t>&lt;/</a:t>
            </a:r>
            <a:r>
              <a:rPr lang="en-US" b="1" dirty="0" err="1" smtClean="0"/>
              <a:t>xs:element</a:t>
            </a:r>
            <a:r>
              <a:rPr lang="en-US" b="1" dirty="0" smtClean="0"/>
              <a:t>&gt; </a:t>
            </a:r>
            <a:r>
              <a:rPr lang="en-US" dirty="0" smtClean="0"/>
              <a:t>to complete the definition of the element.</a:t>
            </a:r>
          </a:p>
          <a:p>
            <a:pPr marL="514350" indent="-51435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Anonymous Custom </a:t>
            </a:r>
            <a:r>
              <a:rPr lang="en-US" dirty="0" smtClean="0"/>
              <a:t>T</a:t>
            </a:r>
            <a:r>
              <a:rPr lang="en-US" dirty="0" smtClean="0"/>
              <a:t>ype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XSD to define length restriction:</a:t>
            </a:r>
            <a:endParaRPr lang="en-US" dirty="0" smtClean="0"/>
          </a:p>
          <a:p>
            <a:pPr>
              <a:buNone/>
            </a:pPr>
            <a:r>
              <a:rPr lang="en-US" dirty="0" smtClean="0"/>
              <a:t>	&lt;</a:t>
            </a:r>
            <a:r>
              <a:rPr lang="en-US" dirty="0" err="1" smtClean="0"/>
              <a:t>xs:element</a:t>
            </a:r>
            <a:r>
              <a:rPr lang="en-US" dirty="0" smtClean="0"/>
              <a:t> name="name"&gt;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xs:string</a:t>
            </a:r>
            <a:r>
              <a:rPr lang="en-US" dirty="0" smtClean="0"/>
              <a:t>"&gt;</a:t>
            </a:r>
          </a:p>
          <a:p>
            <a:pPr>
              <a:buNone/>
            </a:pPr>
            <a:r>
              <a:rPr lang="en-US" dirty="0" smtClean="0"/>
              <a:t>	      </a:t>
            </a:r>
            <a:r>
              <a:rPr lang="en-US" dirty="0" smtClean="0"/>
              <a:t>&lt;</a:t>
            </a:r>
            <a:r>
              <a:rPr lang="en-US" dirty="0" err="1" smtClean="0"/>
              <a:t>xs:length</a:t>
            </a:r>
            <a:r>
              <a:rPr lang="en-US" dirty="0" smtClean="0"/>
              <a:t> value="30"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b="1" dirty="0" smtClean="0"/>
              <a:t> </a:t>
            </a:r>
            <a:endParaRPr lang="en-US" dirty="0" smtClean="0"/>
          </a:p>
          <a:p>
            <a:r>
              <a:rPr lang="en-US" dirty="0" smtClean="0"/>
              <a:t>NOTE: This custom simple type is called an anonymous custom type. There is also such a thing as a named custom type. The difference between these two is that a named type can be used more than once, but the anonymous type (which has no name) can only be used for the element in which it is contained.</a:t>
            </a:r>
          </a:p>
          <a:p>
            <a:r>
              <a:rPr lang="en-US" dirty="0" smtClean="0"/>
              <a:t>You can also create list simple type (See Deriving a List Type later).</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Named Custom Type</a:t>
            </a:r>
            <a:endParaRPr lang="en-US" dirty="0"/>
          </a:p>
        </p:txBody>
      </p:sp>
      <p:sp>
        <p:nvSpPr>
          <p:cNvPr id="3" name="Content Placeholder 2"/>
          <p:cNvSpPr>
            <a:spLocks noGrp="1"/>
          </p:cNvSpPr>
          <p:nvPr>
            <p:ph idx="1"/>
          </p:nvPr>
        </p:nvSpPr>
        <p:spPr/>
        <p:txBody>
          <a:bodyPr/>
          <a:lstStyle/>
          <a:p>
            <a:r>
              <a:rPr lang="en-US" dirty="0" smtClean="0"/>
              <a:t>If you are going to use a custom type to define more than one element in your XML Schema, you can name it. Then, each time you want to use it, you can include a cross-reference between the XML element and your new custom type.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Defining Simple Types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 XML Schema, an element defined as a simple type can contain only text. In order words, it cannot have attributes or child elements. However, it is a little misleading to say it can only contain text. Rather, it is more accurate to say that it can only contain a value, because with XML Schema, you can declare that it can contain a particular kind of text. In other words, you can declare that an element contain only numbers, or only dates, or only </a:t>
            </a:r>
            <a:r>
              <a:rPr lang="en-US" dirty="0" err="1" smtClean="0"/>
              <a:t>boolean</a:t>
            </a:r>
            <a:r>
              <a:rPr lang="en-US" dirty="0" smtClean="0"/>
              <a:t> values, etc.</a:t>
            </a:r>
          </a:p>
          <a:p>
            <a:r>
              <a:rPr lang="en-US" dirty="0" smtClean="0"/>
              <a:t>XML Schema includes a large collection of built-in simple types for the most common kinds of text. These include strings, </a:t>
            </a:r>
            <a:r>
              <a:rPr lang="en-US" dirty="0" err="1" smtClean="0"/>
              <a:t>boolean</a:t>
            </a:r>
            <a:r>
              <a:rPr lang="en-US" dirty="0" smtClean="0"/>
              <a:t> values, URLs, various date and time formats, and numbers of all kinds.</a:t>
            </a:r>
          </a:p>
          <a:p>
            <a:r>
              <a:rPr lang="en-US" dirty="0" smtClean="0"/>
              <a:t>You can also apply restrictions, or facets, to these simple types in order to limit them further. You actually can create your own custom simple types. For example, you might want to define an element contain a string that matches a certain pattern (like a telephone number or product code). Or, you might want to define an element can only contain one of a specific set of dates. This feature allows you to more specifically and effectively define the acceptable element values that make up a valid XML document.</a:t>
            </a:r>
          </a:p>
          <a:p>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Derive a Named Custom Type</a:t>
            </a:r>
            <a:endParaRPr lang="en-US" dirty="0"/>
          </a:p>
        </p:txBody>
      </p:sp>
      <p:sp>
        <p:nvSpPr>
          <p:cNvPr id="3" name="Content Placeholder 2"/>
          <p:cNvSpPr>
            <a:spLocks noGrp="1"/>
          </p:cNvSpPr>
          <p:nvPr>
            <p:ph idx="1"/>
          </p:nvPr>
        </p:nvSpPr>
        <p:spPr/>
        <p:txBody>
          <a:bodyPr>
            <a:normAutofit fontScale="62500" lnSpcReduction="20000"/>
          </a:bodyPr>
          <a:lstStyle/>
          <a:p>
            <a:pPr marL="514350" lvl="0" indent="-514350">
              <a:buFont typeface="+mj-lt"/>
              <a:buAutoNum type="arabicParenR"/>
            </a:pPr>
            <a:r>
              <a:rPr lang="en-US" dirty="0" smtClean="0"/>
              <a:t>Type </a:t>
            </a:r>
            <a:r>
              <a:rPr lang="en-US" b="1" dirty="0" smtClean="0"/>
              <a:t>&lt;</a:t>
            </a:r>
            <a:r>
              <a:rPr lang="en-US" b="1" dirty="0" err="1" smtClean="0"/>
              <a:t>xs:sinpleType</a:t>
            </a:r>
            <a:r>
              <a:rPr lang="en-US" b="1" dirty="0" smtClean="0"/>
              <a:t> </a:t>
            </a:r>
            <a:r>
              <a:rPr lang="en-US" dirty="0" smtClean="0"/>
              <a:t>to start your custom simple type.</a:t>
            </a:r>
          </a:p>
          <a:p>
            <a:pPr marL="514350" lvl="0" indent="-514350">
              <a:buFont typeface="+mj-lt"/>
              <a:buAutoNum type="arabicParenR"/>
            </a:pPr>
            <a:r>
              <a:rPr lang="en-US" dirty="0" smtClean="0"/>
              <a:t>Then, type </a:t>
            </a:r>
            <a:r>
              <a:rPr lang="en-US" b="1" dirty="0" smtClean="0"/>
              <a:t>name="</a:t>
            </a:r>
            <a:r>
              <a:rPr lang="en-US" b="1" dirty="0" err="1" smtClean="0"/>
              <a:t>custom_type_name</a:t>
            </a:r>
            <a:r>
              <a:rPr lang="en-US" b="1" dirty="0" smtClean="0"/>
              <a:t>"&gt;</a:t>
            </a:r>
            <a:r>
              <a:rPr lang="en-US" dirty="0" smtClean="0"/>
              <a:t>, where </a:t>
            </a:r>
            <a:r>
              <a:rPr lang="en-US" dirty="0" err="1" smtClean="0"/>
              <a:t>custom_type_name</a:t>
            </a:r>
            <a:r>
              <a:rPr lang="en-US" dirty="0" smtClean="0"/>
              <a:t> identifies your new custom simple type.</a:t>
            </a:r>
          </a:p>
          <a:p>
            <a:pPr marL="514350" lvl="0" indent="-514350">
              <a:buFont typeface="+mj-lt"/>
              <a:buAutoNum type="arabicParenR"/>
            </a:pPr>
            <a:r>
              <a:rPr lang="en-US" dirty="0" smtClean="0"/>
              <a:t>Type </a:t>
            </a:r>
            <a:r>
              <a:rPr lang="en-US" b="1" dirty="0" smtClean="0"/>
              <a:t>&lt;</a:t>
            </a:r>
            <a:r>
              <a:rPr lang="en-US" b="1" dirty="0" err="1" smtClean="0"/>
              <a:t>xs:restriction</a:t>
            </a:r>
            <a:r>
              <a:rPr lang="en-US" b="1" dirty="0" smtClean="0"/>
              <a:t> base="foundation"&gt;</a:t>
            </a:r>
            <a:r>
              <a:rPr lang="en-US" dirty="0" smtClean="0"/>
              <a:t>, where foundation is the simple type upon which you are building your custom type.</a:t>
            </a:r>
          </a:p>
          <a:p>
            <a:pPr marL="514350" lvl="0" indent="-514350">
              <a:buFont typeface="+mj-lt"/>
              <a:buAutoNum type="arabicParenR"/>
            </a:pPr>
            <a:r>
              <a:rPr lang="en-US" dirty="0" smtClean="0"/>
              <a:t>Specify as many restrictions (or facets) as you would like to define your new custom type. They are :</a:t>
            </a:r>
          </a:p>
          <a:p>
            <a:pPr marL="514350" indent="-514350">
              <a:buFont typeface="+mj-lt"/>
              <a:buAutoNum type="arabicParenR"/>
            </a:pPr>
            <a:r>
              <a:rPr lang="en-US" dirty="0" err="1" smtClean="0"/>
              <a:t>xs:maxInclusive</a:t>
            </a:r>
            <a:r>
              <a:rPr lang="en-US" dirty="0" smtClean="0"/>
              <a:t>, </a:t>
            </a:r>
            <a:r>
              <a:rPr lang="en-US" dirty="0" err="1" smtClean="0"/>
              <a:t>xs:maxExclusive</a:t>
            </a:r>
            <a:r>
              <a:rPr lang="en-US" dirty="0" smtClean="0"/>
              <a:t>, </a:t>
            </a:r>
            <a:r>
              <a:rPr lang="en-US" dirty="0" err="1" smtClean="0"/>
              <a:t>xs:minInclusive</a:t>
            </a:r>
            <a:r>
              <a:rPr lang="en-US" dirty="0" smtClean="0"/>
              <a:t>, </a:t>
            </a:r>
            <a:r>
              <a:rPr lang="en-US" dirty="0" err="1" smtClean="0"/>
              <a:t>xs:minExclusive</a:t>
            </a:r>
            <a:r>
              <a:rPr lang="en-US" dirty="0" smtClean="0"/>
              <a:t>, </a:t>
            </a:r>
            <a:r>
              <a:rPr lang="en-US" dirty="0" err="1" smtClean="0"/>
              <a:t>xs:enumeration</a:t>
            </a:r>
            <a:r>
              <a:rPr lang="en-US" dirty="0" smtClean="0"/>
              <a:t>, </a:t>
            </a:r>
            <a:r>
              <a:rPr lang="en-US" dirty="0" err="1" smtClean="0"/>
              <a:t>xs:length</a:t>
            </a:r>
            <a:r>
              <a:rPr lang="en-US" dirty="0" smtClean="0"/>
              <a:t>, </a:t>
            </a:r>
            <a:r>
              <a:rPr lang="en-US" dirty="0" err="1" smtClean="0"/>
              <a:t>xs:minLength</a:t>
            </a:r>
            <a:r>
              <a:rPr lang="en-US" dirty="0" smtClean="0"/>
              <a:t>, </a:t>
            </a:r>
            <a:r>
              <a:rPr lang="en-US" dirty="0" err="1" smtClean="0"/>
              <a:t>xs:maxLength</a:t>
            </a:r>
            <a:r>
              <a:rPr lang="en-US" dirty="0" smtClean="0"/>
              <a:t>, </a:t>
            </a:r>
            <a:r>
              <a:rPr lang="en-US" dirty="0" err="1" smtClean="0"/>
              <a:t>xs:pattern</a:t>
            </a:r>
            <a:r>
              <a:rPr lang="en-US" dirty="0" smtClean="0"/>
              <a:t>, </a:t>
            </a:r>
            <a:r>
              <a:rPr lang="en-US" dirty="0" err="1" smtClean="0"/>
              <a:t>xs:totalDigits</a:t>
            </a:r>
            <a:r>
              <a:rPr lang="en-US" dirty="0" smtClean="0"/>
              <a:t>, </a:t>
            </a:r>
            <a:r>
              <a:rPr lang="en-US" dirty="0" err="1" smtClean="0"/>
              <a:t>xs:fractionDigits</a:t>
            </a:r>
            <a:endParaRPr lang="en-US" dirty="0" smtClean="0"/>
          </a:p>
          <a:p>
            <a:pPr marL="514350" lvl="0" indent="-514350">
              <a:buFont typeface="+mj-lt"/>
              <a:buAutoNum type="arabicParenR"/>
            </a:pPr>
            <a:r>
              <a:rPr lang="en-US" dirty="0" smtClean="0"/>
              <a:t>Type </a:t>
            </a:r>
            <a:r>
              <a:rPr lang="en-US" b="1" dirty="0" smtClean="0"/>
              <a:t>&lt;/</a:t>
            </a:r>
            <a:r>
              <a:rPr lang="en-US" b="1" dirty="0" err="1" smtClean="0"/>
              <a:t>xs:restriction</a:t>
            </a:r>
            <a:r>
              <a:rPr lang="en-US" b="1" dirty="0" smtClean="0"/>
              <a:t>&gt;</a:t>
            </a:r>
            <a:endParaRPr lang="en-US" dirty="0" smtClean="0"/>
          </a:p>
          <a:p>
            <a:pPr marL="514350" lvl="0" indent="-514350">
              <a:buFont typeface="+mj-lt"/>
              <a:buAutoNum type="arabicParenR"/>
            </a:pPr>
            <a:r>
              <a:rPr lang="en-US" dirty="0" smtClean="0"/>
              <a:t>Finally, type </a:t>
            </a:r>
            <a:r>
              <a:rPr lang="en-US" b="1" dirty="0" smtClean="0"/>
              <a:t>&lt;/</a:t>
            </a:r>
            <a:r>
              <a:rPr lang="en-US" b="1" dirty="0" err="1" smtClean="0"/>
              <a:t>xs:simpleType</a:t>
            </a:r>
            <a:r>
              <a:rPr lang="en-US" b="1" dirty="0" smtClean="0"/>
              <a:t>&gt; </a:t>
            </a:r>
            <a:r>
              <a:rPr lang="en-US" dirty="0" smtClean="0"/>
              <a:t>to complete your custom simple type definition.</a:t>
            </a:r>
          </a:p>
          <a:p>
            <a:pPr marL="514350" lvl="0" indent="-514350">
              <a:buFont typeface="+mj-lt"/>
              <a:buAutoNum type="arabicParenR"/>
            </a:pPr>
            <a:r>
              <a:rPr lang="en-US" dirty="0" smtClean="0"/>
              <a:t>Then, to use your new custom type, for the definition of the element, you would type </a:t>
            </a:r>
            <a:r>
              <a:rPr lang="en-US" b="1" dirty="0" smtClean="0"/>
              <a:t>&lt;</a:t>
            </a:r>
            <a:r>
              <a:rPr lang="en-US" b="1" dirty="0" err="1" smtClean="0"/>
              <a:t>xs:element</a:t>
            </a:r>
            <a:r>
              <a:rPr lang="en-US" b="1" dirty="0" smtClean="0"/>
              <a:t> name=</a:t>
            </a:r>
            <a:r>
              <a:rPr lang="en-US" dirty="0" smtClean="0"/>
              <a:t> </a:t>
            </a:r>
            <a:r>
              <a:rPr lang="en-US" b="1" dirty="0" smtClean="0"/>
              <a:t>"label</a:t>
            </a:r>
            <a:r>
              <a:rPr lang="en-US" dirty="0" smtClean="0"/>
              <a:t> </a:t>
            </a:r>
            <a:r>
              <a:rPr lang="en-US" b="1" dirty="0" smtClean="0"/>
              <a:t>" type=</a:t>
            </a:r>
            <a:r>
              <a:rPr lang="en-US" dirty="0" smtClean="0"/>
              <a:t> </a:t>
            </a:r>
            <a:r>
              <a:rPr lang="en-US" b="1" dirty="0" smtClean="0"/>
              <a:t>"</a:t>
            </a:r>
            <a:r>
              <a:rPr lang="en-US" b="1" dirty="0" err="1" smtClean="0"/>
              <a:t>custom_type_name</a:t>
            </a:r>
            <a:r>
              <a:rPr lang="en-US" dirty="0" smtClean="0"/>
              <a:t> </a:t>
            </a:r>
            <a:r>
              <a:rPr lang="en-US" b="1" dirty="0" smtClean="0"/>
              <a:t>"&gt;</a:t>
            </a:r>
            <a:r>
              <a:rPr lang="en-US" dirty="0" smtClean="0"/>
              <a:t>, using the </a:t>
            </a:r>
            <a:r>
              <a:rPr lang="en-US" dirty="0" err="1" smtClean="0"/>
              <a:t>custom_type_name</a:t>
            </a:r>
            <a:r>
              <a:rPr lang="en-US" dirty="0" smtClean="0"/>
              <a:t> you defined in step 2 above.</a:t>
            </a:r>
          </a:p>
          <a:p>
            <a:pPr marL="514350" indent="-514350">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Named Custom Type</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b="1" dirty="0" smtClean="0"/>
              <a:t>XSD:</a:t>
            </a:r>
            <a:endParaRPr lang="en-US" dirty="0" smtClean="0"/>
          </a:p>
          <a:p>
            <a:pPr>
              <a:buNone/>
            </a:pPr>
            <a:r>
              <a:rPr lang="en-US" dirty="0" smtClean="0"/>
              <a:t>&lt;?xml version="1.0" encoding="utf-8"?&gt;</a:t>
            </a:r>
          </a:p>
          <a:p>
            <a:pPr>
              <a:buNone/>
            </a:pPr>
            <a:r>
              <a:rPr lang="en-US" dirty="0" smtClean="0"/>
              <a:t>	&lt;</a:t>
            </a:r>
            <a:r>
              <a:rPr lang="en-US" dirty="0" err="1" smtClean="0"/>
              <a:t>xs:schema</a:t>
            </a:r>
            <a:r>
              <a:rPr lang="en-US" dirty="0" smtClean="0"/>
              <a:t> </a:t>
            </a:r>
            <a:r>
              <a:rPr lang="en-US" dirty="0" err="1" smtClean="0"/>
              <a:t>xmlns:xs</a:t>
            </a:r>
            <a:r>
              <a:rPr lang="en-US" dirty="0" smtClean="0"/>
              <a:t>="http://www.w3.org/2001/XMLSchema"&gt;</a:t>
            </a:r>
          </a:p>
          <a:p>
            <a:pPr>
              <a:buNone/>
            </a:pPr>
            <a:r>
              <a:rPr lang="en-US" dirty="0" smtClean="0"/>
              <a:t>	  </a:t>
            </a:r>
            <a:r>
              <a:rPr lang="en-US" dirty="0" smtClean="0"/>
              <a:t>&lt;</a:t>
            </a:r>
            <a:r>
              <a:rPr lang="en-US" dirty="0" err="1" smtClean="0"/>
              <a:t>xs:simpleType</a:t>
            </a:r>
            <a:r>
              <a:rPr lang="en-US" dirty="0" smtClean="0"/>
              <a:t> name="</a:t>
            </a:r>
            <a:r>
              <a:rPr lang="en-US" dirty="0" err="1" smtClean="0"/>
              <a:t>name_type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xs:string</a:t>
            </a:r>
            <a:r>
              <a:rPr lang="en-US" dirty="0" smtClean="0"/>
              <a:t>"&gt;</a:t>
            </a:r>
          </a:p>
          <a:p>
            <a:pPr>
              <a:buNone/>
            </a:pPr>
            <a:r>
              <a:rPr lang="en-US" dirty="0" smtClean="0"/>
              <a:t>	      </a:t>
            </a:r>
            <a:r>
              <a:rPr lang="en-US" dirty="0" smtClean="0"/>
              <a:t>&lt;</a:t>
            </a:r>
            <a:r>
              <a:rPr lang="en-US" dirty="0" err="1" smtClean="0"/>
              <a:t>xs:length</a:t>
            </a:r>
            <a:r>
              <a:rPr lang="en-US" dirty="0" smtClean="0"/>
              <a:t> value="30"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p>
          <a:p>
            <a:pPr>
              <a:buNone/>
            </a:pPr>
            <a:r>
              <a:rPr lang="en-US" dirty="0" smtClean="0"/>
              <a:t>	  </a:t>
            </a:r>
            <a:r>
              <a:rPr lang="en-US" dirty="0" smtClean="0"/>
              <a:t>&lt;</a:t>
            </a:r>
            <a:r>
              <a:rPr lang="en-US" dirty="0" err="1" smtClean="0"/>
              <a:t>xs:element</a:t>
            </a:r>
            <a:r>
              <a:rPr lang="en-US" dirty="0" smtClean="0"/>
              <a:t> name="customer"&gt;</a:t>
            </a:r>
          </a:p>
          <a:p>
            <a:pPr>
              <a:buNone/>
            </a:pPr>
            <a:r>
              <a:rPr lang="en-US" dirty="0" smtClean="0"/>
              <a:t>	    </a:t>
            </a:r>
            <a:r>
              <a:rPr lang="en-US" dirty="0" smtClean="0"/>
              <a:t>&lt;</a:t>
            </a:r>
            <a:r>
              <a:rPr lang="en-US" dirty="0" err="1" smtClean="0"/>
              <a:t>xs:complexType</a:t>
            </a:r>
            <a:r>
              <a:rPr lang="en-US" dirty="0" smtClean="0"/>
              <a:t>&gt;</a:t>
            </a:r>
          </a:p>
          <a:p>
            <a:pPr>
              <a:buNone/>
            </a:pPr>
            <a:r>
              <a:rPr lang="en-US" dirty="0" smtClean="0"/>
              <a:t>	      </a:t>
            </a:r>
            <a:r>
              <a:rPr lang="en-US" dirty="0" smtClean="0"/>
              <a:t>&lt;</a:t>
            </a:r>
            <a:r>
              <a:rPr lang="en-US" dirty="0" err="1" smtClean="0"/>
              <a:t>xs:sequence</a:t>
            </a:r>
            <a:r>
              <a:rPr lang="en-US" dirty="0" smtClean="0"/>
              <a:t>&gt;</a:t>
            </a:r>
          </a:p>
          <a:p>
            <a:pPr>
              <a:buNone/>
            </a:pPr>
            <a:r>
              <a:rPr lang="en-US" dirty="0" smtClean="0"/>
              <a:t>	</a:t>
            </a:r>
            <a:r>
              <a:rPr lang="en-US" dirty="0" smtClean="0"/>
              <a:t>	&lt;</a:t>
            </a:r>
            <a:r>
              <a:rPr lang="en-US" dirty="0" err="1" smtClean="0"/>
              <a:t>xs:element</a:t>
            </a:r>
            <a:r>
              <a:rPr lang="en-US" dirty="0" smtClean="0"/>
              <a:t> name="name" type="</a:t>
            </a:r>
            <a:r>
              <a:rPr lang="en-US" dirty="0" err="1" smtClean="0"/>
              <a:t>name_type</a:t>
            </a:r>
            <a:r>
              <a:rPr lang="en-US" dirty="0" smtClean="0"/>
              <a:t>" /&gt;</a:t>
            </a:r>
          </a:p>
          <a:p>
            <a:pPr>
              <a:buNone/>
            </a:pPr>
            <a:r>
              <a:rPr lang="en-US" dirty="0" smtClean="0"/>
              <a:t>	        </a:t>
            </a:r>
            <a:r>
              <a:rPr lang="en-US" dirty="0" smtClean="0"/>
              <a:t>&lt;</a:t>
            </a:r>
            <a:r>
              <a:rPr lang="en-US" dirty="0" err="1" smtClean="0"/>
              <a:t>xs:element</a:t>
            </a:r>
            <a:r>
              <a:rPr lang="en-US" dirty="0" smtClean="0"/>
              <a:t> name="name2" type="</a:t>
            </a:r>
            <a:r>
              <a:rPr lang="en-US" dirty="0" err="1" smtClean="0"/>
              <a:t>name_type</a:t>
            </a:r>
            <a:r>
              <a:rPr lang="en-US" dirty="0" smtClean="0"/>
              <a:t>" /&gt;</a:t>
            </a:r>
          </a:p>
          <a:p>
            <a:pPr>
              <a:buNone/>
            </a:pPr>
            <a:r>
              <a:rPr lang="en-US" dirty="0" smtClean="0"/>
              <a:t>	</a:t>
            </a:r>
            <a:r>
              <a:rPr lang="en-US" dirty="0" smtClean="0"/>
              <a:t>	&lt;</a:t>
            </a:r>
            <a:r>
              <a:rPr lang="en-US" dirty="0" err="1" smtClean="0"/>
              <a:t>xs:element</a:t>
            </a:r>
            <a:r>
              <a:rPr lang="en-US" dirty="0" smtClean="0"/>
              <a:t> name="name3" type="</a:t>
            </a:r>
            <a:r>
              <a:rPr lang="en-US" dirty="0" err="1" smtClean="0"/>
              <a:t>name_type</a:t>
            </a:r>
            <a:r>
              <a:rPr lang="en-US" dirty="0" smtClean="0"/>
              <a:t>" /&gt;</a:t>
            </a:r>
          </a:p>
          <a:p>
            <a:pPr>
              <a:buNone/>
            </a:pPr>
            <a:r>
              <a:rPr lang="en-US" dirty="0" smtClean="0"/>
              <a:t>	      </a:t>
            </a:r>
            <a:r>
              <a:rPr lang="en-US" dirty="0" smtClean="0"/>
              <a:t>&lt;/</a:t>
            </a:r>
            <a:r>
              <a:rPr lang="en-US" dirty="0" err="1" smtClean="0"/>
              <a:t>xs:sequence</a:t>
            </a:r>
            <a:r>
              <a:rPr lang="en-US" dirty="0" smtClean="0"/>
              <a:t>&gt;</a:t>
            </a:r>
          </a:p>
          <a:p>
            <a:pPr>
              <a:buNone/>
            </a:pPr>
            <a:r>
              <a:rPr lang="en-US" dirty="0" smtClean="0"/>
              <a:t>	    </a:t>
            </a:r>
            <a:r>
              <a:rPr lang="en-US" dirty="0" smtClean="0"/>
              <a:t>&lt;/</a:t>
            </a:r>
            <a:r>
              <a:rPr lang="en-US" dirty="0" err="1" smtClean="0"/>
              <a:t>xs:complexType</a:t>
            </a:r>
            <a:r>
              <a:rPr lang="en-US" dirty="0" smtClean="0"/>
              <a:t>&gt;</a:t>
            </a:r>
          </a:p>
          <a:p>
            <a:pPr>
              <a:buNone/>
            </a:pPr>
            <a:r>
              <a:rPr lang="en-US" dirty="0" smtClean="0"/>
              <a:t>	  </a:t>
            </a:r>
            <a:r>
              <a:rPr lang="en-US" dirty="0" smtClean="0"/>
              <a:t>&lt;/</a:t>
            </a:r>
            <a:r>
              <a:rPr lang="en-US" dirty="0" err="1" smtClean="0"/>
              <a:t>xs:element</a:t>
            </a:r>
            <a:r>
              <a:rPr lang="en-US" dirty="0" smtClean="0"/>
              <a:t>&gt;</a:t>
            </a:r>
          </a:p>
          <a:p>
            <a:pPr>
              <a:buNone/>
            </a:pPr>
            <a:r>
              <a:rPr lang="en-US" dirty="0" smtClean="0"/>
              <a:t>	&lt;/</a:t>
            </a:r>
            <a:r>
              <a:rPr lang="en-US" dirty="0" err="1" smtClean="0"/>
              <a:t>xs:schema</a:t>
            </a:r>
            <a:r>
              <a:rPr lang="en-US" dirty="0" smtClean="0"/>
              <a:t>&gt;</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Deriving Named Custom Type (continue…)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XML:</a:t>
            </a:r>
            <a:endParaRPr lang="en-US" dirty="0" smtClean="0"/>
          </a:p>
          <a:p>
            <a:pPr>
              <a:buNone/>
            </a:pPr>
            <a:r>
              <a:rPr lang="en-US" dirty="0" smtClean="0"/>
              <a:t>&lt;?xml version="1.0" encoding="utf-8"?&gt;</a:t>
            </a:r>
          </a:p>
          <a:p>
            <a:pPr>
              <a:buNone/>
            </a:pPr>
            <a:r>
              <a:rPr lang="en-US" dirty="0" smtClean="0"/>
              <a:t>&lt;customer </a:t>
            </a:r>
            <a:r>
              <a:rPr lang="en-US" dirty="0" err="1" smtClean="0"/>
              <a:t>xmlns:xsi</a:t>
            </a:r>
            <a:r>
              <a:rPr lang="en-US" dirty="0" smtClean="0"/>
              <a:t>="http://www.w3.org/2001/XMLSchema-instance" </a:t>
            </a:r>
            <a:r>
              <a:rPr lang="en-US" dirty="0" err="1" smtClean="0"/>
              <a:t>xsi:noNamespaceSchemaLocation</a:t>
            </a:r>
            <a:r>
              <a:rPr lang="en-US" dirty="0" smtClean="0"/>
              <a:t>="simple_type_name_type.xsd"&gt;</a:t>
            </a:r>
          </a:p>
          <a:p>
            <a:pPr>
              <a:buNone/>
            </a:pPr>
            <a:r>
              <a:rPr lang="en-US" dirty="0" smtClean="0"/>
              <a:t>  &lt;name&gt;John Smith                    &lt;/name&gt;</a:t>
            </a:r>
          </a:p>
          <a:p>
            <a:pPr>
              <a:buNone/>
            </a:pPr>
            <a:r>
              <a:rPr lang="en-US" dirty="0" smtClean="0"/>
              <a:t>  &lt;name2&gt;This name                     &lt;/name2&gt;</a:t>
            </a:r>
          </a:p>
          <a:p>
            <a:pPr>
              <a:buNone/>
            </a:pPr>
            <a:r>
              <a:rPr lang="en-US" dirty="0" smtClean="0"/>
              <a:t>  &lt;name3&gt;Something Else                &lt;/name3&gt;</a:t>
            </a:r>
          </a:p>
          <a:p>
            <a:pPr>
              <a:buNone/>
            </a:pPr>
            <a:r>
              <a:rPr lang="en-US" dirty="0" smtClean="0"/>
              <a:t>&lt;/customer&gt;</a:t>
            </a:r>
          </a:p>
          <a:p>
            <a:pPr>
              <a:buNone/>
            </a:pPr>
            <a:r>
              <a:rPr lang="en-US" dirty="0" smtClean="0"/>
              <a:t> </a:t>
            </a:r>
          </a:p>
          <a:p>
            <a:r>
              <a:rPr lang="en-US" dirty="0" smtClean="0"/>
              <a:t>NOTE: Once you have defined your named custom type, you can use it instead of the simple types. </a:t>
            </a:r>
          </a:p>
          <a:p>
            <a:r>
              <a:rPr lang="en-US" dirty="0" smtClean="0"/>
              <a:t>Notice that you refer to your new custom type as </a:t>
            </a:r>
            <a:r>
              <a:rPr lang="en-US" dirty="0" err="1" smtClean="0"/>
              <a:t>custom_type_name</a:t>
            </a:r>
            <a:r>
              <a:rPr lang="en-US" dirty="0" smtClean="0"/>
              <a:t>, instead of </a:t>
            </a:r>
            <a:r>
              <a:rPr lang="en-US" dirty="0" err="1" smtClean="0"/>
              <a:t>xs:custom_type_name</a:t>
            </a:r>
            <a:r>
              <a:rPr lang="en-US" dirty="0" smtClean="0"/>
              <a:t>. This is because the "</a:t>
            </a:r>
            <a:r>
              <a:rPr lang="en-US" dirty="0" err="1" smtClean="0"/>
              <a:t>xs</a:t>
            </a:r>
            <a:r>
              <a:rPr lang="en-US" dirty="0" smtClean="0"/>
              <a:t>: " prefix refers to the XML Schema namespace, and your new custom type is not part of that namespace. </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Specifying a Range of Acceptable Values</a:t>
            </a:r>
            <a:endParaRPr lang="en-US" dirty="0"/>
          </a:p>
        </p:txBody>
      </p:sp>
      <p:sp>
        <p:nvSpPr>
          <p:cNvPr id="3" name="Content Placeholder 2"/>
          <p:cNvSpPr>
            <a:spLocks noGrp="1"/>
          </p:cNvSpPr>
          <p:nvPr>
            <p:ph idx="1"/>
          </p:nvPr>
        </p:nvSpPr>
        <p:spPr/>
        <p:txBody>
          <a:bodyPr>
            <a:normAutofit fontScale="92500"/>
          </a:bodyPr>
          <a:lstStyle/>
          <a:p>
            <a:r>
              <a:rPr lang="en-US" dirty="0" smtClean="0"/>
              <a:t>In XML Schema, you can also place restrictions on what would be considered valid content. These restrictions are called facets. By using facets, you can create custom simple types as previous discussed.  (Deriving Custom Simple Types and Deriving Named Custom Types)</a:t>
            </a:r>
          </a:p>
          <a:p>
            <a:r>
              <a:rPr lang="en-US" dirty="0" smtClean="0"/>
              <a:t>One of the most common facets used is to specify the highest or lowest value (or both) that an XML element can have to be considered valid.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the Highest Possible Value</a:t>
            </a:r>
            <a:endParaRPr lang="en-US" dirty="0"/>
          </a:p>
        </p:txBody>
      </p:sp>
      <p:sp>
        <p:nvSpPr>
          <p:cNvPr id="3" name="Content Placeholder 2"/>
          <p:cNvSpPr>
            <a:spLocks noGrp="1"/>
          </p:cNvSpPr>
          <p:nvPr>
            <p:ph idx="1"/>
          </p:nvPr>
        </p:nvSpPr>
        <p:spPr/>
        <p:txBody>
          <a:bodyPr/>
          <a:lstStyle/>
          <a:p>
            <a:pPr marL="514350" lvl="0" indent="-514350">
              <a:buFont typeface="+mj-lt"/>
              <a:buAutoNum type="arabicParenR"/>
            </a:pPr>
            <a:r>
              <a:rPr lang="en-US" dirty="0" smtClean="0"/>
              <a:t>Within a custom type definition (that is, within the restriction element), type </a:t>
            </a:r>
            <a:r>
              <a:rPr lang="en-US" b="1" dirty="0" smtClean="0"/>
              <a:t>&lt;</a:t>
            </a:r>
            <a:r>
              <a:rPr lang="en-US" b="1" dirty="0" err="1" smtClean="0"/>
              <a:t>xs:maxInclusive</a:t>
            </a:r>
            <a:r>
              <a:rPr lang="en-US" dirty="0" smtClean="0"/>
              <a:t>. (Notice the capital I that begins the word Inclusive).</a:t>
            </a:r>
          </a:p>
          <a:p>
            <a:pPr marL="514350" lvl="0" indent="-514350">
              <a:buFont typeface="+mj-lt"/>
              <a:buAutoNum type="arabicParenR"/>
            </a:pPr>
            <a:r>
              <a:rPr lang="en-US" dirty="0" smtClean="0"/>
              <a:t>Then, type </a:t>
            </a:r>
            <a:r>
              <a:rPr lang="en-US" b="1" dirty="0" smtClean="0"/>
              <a:t>value="n"</a:t>
            </a:r>
            <a:r>
              <a:rPr lang="en-US" dirty="0" smtClean="0"/>
              <a:t>, where the element’s content must be less than or equal to n in order to be valid.</a:t>
            </a:r>
          </a:p>
          <a:p>
            <a:pPr marL="514350" lvl="0" indent="-514350">
              <a:buFont typeface="+mj-lt"/>
              <a:buAutoNum type="arabicParenR"/>
            </a:pPr>
            <a:r>
              <a:rPr lang="en-US" dirty="0" smtClean="0"/>
              <a:t>Finally, type </a:t>
            </a:r>
            <a:r>
              <a:rPr lang="en-US" b="1" dirty="0" smtClean="0"/>
              <a:t>/&gt; </a:t>
            </a:r>
            <a:r>
              <a:rPr lang="en-US" dirty="0" smtClean="0"/>
              <a:t>to end the facet.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the Highest Possible Value (continue…)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a:t>
            </a:r>
            <a:r>
              <a:rPr lang="en-US" dirty="0" err="1" smtClean="0"/>
              <a:t>total_bases</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xs:integer</a:t>
            </a:r>
            <a:r>
              <a:rPr lang="en-US" dirty="0" smtClean="0"/>
              <a:t>"&gt;</a:t>
            </a:r>
          </a:p>
          <a:p>
            <a:pPr>
              <a:buNone/>
            </a:pPr>
            <a:r>
              <a:rPr lang="en-US" dirty="0" smtClean="0"/>
              <a:t>	      </a:t>
            </a:r>
            <a:r>
              <a:rPr lang="en-US" dirty="0" smtClean="0"/>
              <a:t>&lt;</a:t>
            </a:r>
            <a:r>
              <a:rPr lang="en-US" dirty="0" err="1" smtClean="0"/>
              <a:t>xs:maxInclusive</a:t>
            </a:r>
            <a:r>
              <a:rPr lang="en-US" dirty="0" smtClean="0"/>
              <a:t> value="6856"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dirty="0" smtClean="0"/>
              <a:t> </a:t>
            </a:r>
          </a:p>
          <a:p>
            <a:pPr>
              <a:buNone/>
            </a:pPr>
            <a:r>
              <a:rPr lang="en-US" b="1" dirty="0" smtClean="0"/>
              <a:t>XML1:</a:t>
            </a:r>
            <a:endParaRPr lang="en-US" dirty="0" smtClean="0"/>
          </a:p>
          <a:p>
            <a:pPr>
              <a:buNone/>
            </a:pPr>
            <a:r>
              <a:rPr lang="en-US" dirty="0" smtClean="0"/>
              <a:t>	&lt;</a:t>
            </a:r>
            <a:r>
              <a:rPr lang="en-US" dirty="0" err="1" smtClean="0"/>
              <a:t>total_bases</a:t>
            </a:r>
            <a:r>
              <a:rPr lang="en-US" dirty="0" smtClean="0"/>
              <a:t>&gt;6855&lt;/</a:t>
            </a:r>
            <a:r>
              <a:rPr lang="en-US" dirty="0" err="1" smtClean="0"/>
              <a:t>total_bases</a:t>
            </a:r>
            <a:r>
              <a:rPr lang="en-US" dirty="0" smtClean="0"/>
              <a:t>&gt;</a:t>
            </a:r>
          </a:p>
          <a:p>
            <a:pPr>
              <a:buNone/>
            </a:pPr>
            <a:r>
              <a:rPr lang="en-US" dirty="0" smtClean="0"/>
              <a:t> </a:t>
            </a:r>
          </a:p>
          <a:p>
            <a:pPr>
              <a:buNone/>
            </a:pPr>
            <a:r>
              <a:rPr lang="en-US" b="1" dirty="0" smtClean="0"/>
              <a:t>XML2:</a:t>
            </a:r>
            <a:endParaRPr lang="en-US" dirty="0" smtClean="0"/>
          </a:p>
          <a:p>
            <a:pPr>
              <a:buNone/>
            </a:pPr>
            <a:r>
              <a:rPr lang="en-US" dirty="0" smtClean="0"/>
              <a:t>	&lt;</a:t>
            </a:r>
            <a:r>
              <a:rPr lang="en-US" dirty="0" err="1" smtClean="0"/>
              <a:t>total_bases</a:t>
            </a:r>
            <a:r>
              <a:rPr lang="en-US" dirty="0" smtClean="0"/>
              <a:t>&gt;6856&lt;/</a:t>
            </a:r>
            <a:r>
              <a:rPr lang="en-US" dirty="0" err="1" smtClean="0"/>
              <a:t>total_bases</a:t>
            </a:r>
            <a:r>
              <a:rPr lang="en-US" dirty="0" smtClean="0"/>
              <a:t>&gt;</a:t>
            </a:r>
          </a:p>
          <a:p>
            <a:pPr>
              <a:buNone/>
            </a:pPr>
            <a:r>
              <a:rPr lang="en-US" dirty="0" smtClean="0"/>
              <a:t> </a:t>
            </a:r>
          </a:p>
          <a:p>
            <a:r>
              <a:rPr lang="en-US" dirty="0" smtClean="0"/>
              <a:t>NOTE: Both XML1 and XML2 are valid. (Less than and equal to)</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way to Specify the Highest Possible Value</a:t>
            </a:r>
            <a:endParaRPr lang="en-US" dirty="0"/>
          </a:p>
        </p:txBody>
      </p:sp>
      <p:sp>
        <p:nvSpPr>
          <p:cNvPr id="3" name="Content Placeholder 2"/>
          <p:cNvSpPr>
            <a:spLocks noGrp="1"/>
          </p:cNvSpPr>
          <p:nvPr>
            <p:ph idx="1"/>
          </p:nvPr>
        </p:nvSpPr>
        <p:spPr/>
        <p:txBody>
          <a:bodyPr/>
          <a:lstStyle/>
          <a:p>
            <a:pPr marL="514350" lvl="0" indent="-514350">
              <a:buFont typeface="+mj-lt"/>
              <a:buAutoNum type="arabicParenR"/>
            </a:pPr>
            <a:r>
              <a:rPr lang="en-US" dirty="0" smtClean="0"/>
              <a:t>Within a custom type definition, type </a:t>
            </a:r>
            <a:r>
              <a:rPr lang="en-US" b="1" dirty="0" smtClean="0"/>
              <a:t>&lt;</a:t>
            </a:r>
            <a:r>
              <a:rPr lang="en-US" b="1" dirty="0" err="1" smtClean="0"/>
              <a:t>xs:maxExclusive</a:t>
            </a:r>
            <a:r>
              <a:rPr lang="en-US" b="1" dirty="0" smtClean="0"/>
              <a:t> </a:t>
            </a:r>
            <a:r>
              <a:rPr lang="en-US" dirty="0" smtClean="0"/>
              <a:t>(Notice the capital E that begins the word Exclusive).</a:t>
            </a:r>
          </a:p>
          <a:p>
            <a:pPr marL="514350" lvl="0" indent="-514350">
              <a:buFont typeface="+mj-lt"/>
              <a:buAutoNum type="arabicParenR"/>
            </a:pPr>
            <a:r>
              <a:rPr lang="en-US" dirty="0" smtClean="0"/>
              <a:t>Then, type </a:t>
            </a:r>
            <a:r>
              <a:rPr lang="en-US" b="1" dirty="0" smtClean="0"/>
              <a:t>value="n"</a:t>
            </a:r>
            <a:r>
              <a:rPr lang="en-US" dirty="0" smtClean="0"/>
              <a:t>, where the element’s content must be less than (but not equal to) n in order to be valid.</a:t>
            </a:r>
          </a:p>
          <a:p>
            <a:pPr marL="514350" lvl="0" indent="-514350">
              <a:buFont typeface="+mj-lt"/>
              <a:buAutoNum type="arabicParenR"/>
            </a:pPr>
            <a:r>
              <a:rPr lang="en-US" dirty="0" smtClean="0"/>
              <a:t>Finally, type </a:t>
            </a:r>
            <a:r>
              <a:rPr lang="en-US" b="1" dirty="0" smtClean="0"/>
              <a:t>/&gt;</a:t>
            </a:r>
            <a:r>
              <a:rPr lang="en-US" dirty="0" smtClean="0"/>
              <a:t> to end the facet.</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way to Specify the Highest Possible Value (continue…)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a:t>
            </a:r>
            <a:r>
              <a:rPr lang="en-US" dirty="0" err="1" smtClean="0"/>
              <a:t>total_bases</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xs:integer</a:t>
            </a:r>
            <a:r>
              <a:rPr lang="en-US" dirty="0" smtClean="0"/>
              <a:t>"&gt;</a:t>
            </a:r>
          </a:p>
          <a:p>
            <a:pPr>
              <a:buNone/>
            </a:pPr>
            <a:r>
              <a:rPr lang="en-US" dirty="0" smtClean="0"/>
              <a:t>	      </a:t>
            </a:r>
            <a:r>
              <a:rPr lang="en-US" dirty="0" smtClean="0"/>
              <a:t>&lt;</a:t>
            </a:r>
            <a:r>
              <a:rPr lang="en-US" dirty="0" err="1" smtClean="0"/>
              <a:t>xs:maxExclusive</a:t>
            </a:r>
            <a:r>
              <a:rPr lang="en-US" dirty="0" smtClean="0"/>
              <a:t> value="6856"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dirty="0" smtClean="0"/>
              <a:t> </a:t>
            </a:r>
          </a:p>
          <a:p>
            <a:pPr>
              <a:buNone/>
            </a:pPr>
            <a:r>
              <a:rPr lang="en-US" b="1" dirty="0" smtClean="0"/>
              <a:t>XML1:</a:t>
            </a:r>
            <a:endParaRPr lang="en-US" dirty="0" smtClean="0"/>
          </a:p>
          <a:p>
            <a:pPr>
              <a:buNone/>
            </a:pPr>
            <a:r>
              <a:rPr lang="en-US" dirty="0" smtClean="0"/>
              <a:t>	&lt;</a:t>
            </a:r>
            <a:r>
              <a:rPr lang="en-US" dirty="0" err="1" smtClean="0"/>
              <a:t>total_bases</a:t>
            </a:r>
            <a:r>
              <a:rPr lang="en-US" dirty="0" smtClean="0"/>
              <a:t>&gt;6855&lt;/</a:t>
            </a:r>
            <a:r>
              <a:rPr lang="en-US" dirty="0" err="1" smtClean="0"/>
              <a:t>total_bases</a:t>
            </a:r>
            <a:r>
              <a:rPr lang="en-US" dirty="0" smtClean="0"/>
              <a:t>&gt;</a:t>
            </a:r>
          </a:p>
          <a:p>
            <a:pPr>
              <a:buNone/>
            </a:pPr>
            <a:r>
              <a:rPr lang="en-US" dirty="0" smtClean="0"/>
              <a:t> </a:t>
            </a:r>
          </a:p>
          <a:p>
            <a:pPr>
              <a:buNone/>
            </a:pPr>
            <a:r>
              <a:rPr lang="en-US" b="1" dirty="0" smtClean="0"/>
              <a:t>XML2</a:t>
            </a:r>
            <a:r>
              <a:rPr lang="en-US" b="1" dirty="0" smtClean="0"/>
              <a:t>:</a:t>
            </a:r>
            <a:endParaRPr lang="en-US" dirty="0" smtClean="0"/>
          </a:p>
          <a:p>
            <a:pPr>
              <a:buNone/>
            </a:pPr>
            <a:r>
              <a:rPr lang="en-US" dirty="0" smtClean="0"/>
              <a:t>	&lt;</a:t>
            </a:r>
            <a:r>
              <a:rPr lang="en-US" dirty="0" err="1" smtClean="0"/>
              <a:t>total_bases</a:t>
            </a:r>
            <a:r>
              <a:rPr lang="en-US" dirty="0" smtClean="0"/>
              <a:t>&gt;6856&lt;/</a:t>
            </a:r>
            <a:r>
              <a:rPr lang="en-US" dirty="0" err="1" smtClean="0"/>
              <a:t>total_bases</a:t>
            </a:r>
            <a:r>
              <a:rPr lang="en-US" dirty="0" smtClean="0"/>
              <a:t>&gt;</a:t>
            </a:r>
          </a:p>
          <a:p>
            <a:pPr>
              <a:buNone/>
            </a:pPr>
            <a:r>
              <a:rPr lang="en-US" dirty="0" smtClean="0"/>
              <a:t> </a:t>
            </a:r>
          </a:p>
          <a:p>
            <a:r>
              <a:rPr lang="en-US" dirty="0" smtClean="0"/>
              <a:t>NOTE: XML1 is valid, while XML2 is invalid. (Less than only, not equal to)</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the Lowest Possible Value</a:t>
            </a:r>
            <a:endParaRPr lang="en-US" dirty="0"/>
          </a:p>
        </p:txBody>
      </p:sp>
      <p:sp>
        <p:nvSpPr>
          <p:cNvPr id="3" name="Content Placeholder 2"/>
          <p:cNvSpPr>
            <a:spLocks noGrp="1"/>
          </p:cNvSpPr>
          <p:nvPr>
            <p:ph idx="1"/>
          </p:nvPr>
        </p:nvSpPr>
        <p:spPr/>
        <p:txBody>
          <a:bodyPr/>
          <a:lstStyle/>
          <a:p>
            <a:pPr marL="514350" lvl="0" indent="-514350">
              <a:buFont typeface="+mj-lt"/>
              <a:buAutoNum type="arabicParenR"/>
            </a:pPr>
            <a:r>
              <a:rPr lang="en-US" dirty="0" smtClean="0"/>
              <a:t>Within a custom type definition, type </a:t>
            </a:r>
            <a:r>
              <a:rPr lang="en-US" b="1" dirty="0" smtClean="0"/>
              <a:t>&lt;</a:t>
            </a:r>
            <a:r>
              <a:rPr lang="en-US" b="1" dirty="0" err="1" smtClean="0"/>
              <a:t>xs:minInclusive</a:t>
            </a:r>
            <a:r>
              <a:rPr lang="en-US" dirty="0" smtClean="0"/>
              <a:t>. (Notice the capital I that begins the word Inclusive).</a:t>
            </a:r>
          </a:p>
          <a:p>
            <a:pPr marL="514350" lvl="0" indent="-514350">
              <a:buFont typeface="+mj-lt"/>
              <a:buAutoNum type="arabicParenR"/>
            </a:pPr>
            <a:r>
              <a:rPr lang="en-US" dirty="0" smtClean="0"/>
              <a:t>Then, type </a:t>
            </a:r>
            <a:r>
              <a:rPr lang="en-US" b="1" dirty="0" smtClean="0"/>
              <a:t>value="n"</a:t>
            </a:r>
            <a:r>
              <a:rPr lang="en-US" dirty="0" smtClean="0"/>
              <a:t>, where the element’s content must be greater than or equal to n in order to be valid.</a:t>
            </a:r>
          </a:p>
          <a:p>
            <a:pPr marL="514350" lvl="0" indent="-514350">
              <a:buFont typeface="+mj-lt"/>
              <a:buAutoNum type="arabicParenR"/>
            </a:pPr>
            <a:r>
              <a:rPr lang="en-US" dirty="0" smtClean="0"/>
              <a:t>Finally, type </a:t>
            </a:r>
            <a:r>
              <a:rPr lang="en-US" b="1" dirty="0" smtClean="0"/>
              <a:t>/&gt; </a:t>
            </a:r>
            <a:r>
              <a:rPr lang="en-US" dirty="0" smtClean="0"/>
              <a:t>to end the facet.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the Lowest Possible Value (continue…)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a:t>
            </a:r>
            <a:r>
              <a:rPr lang="en-US" dirty="0" err="1" smtClean="0"/>
              <a:t>game_day</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xs:date</a:t>
            </a:r>
            <a:r>
              <a:rPr lang="en-US" dirty="0" smtClean="0"/>
              <a:t>"&gt;</a:t>
            </a:r>
          </a:p>
          <a:p>
            <a:pPr>
              <a:buNone/>
            </a:pPr>
            <a:r>
              <a:rPr lang="en-US" dirty="0" smtClean="0"/>
              <a:t>	      </a:t>
            </a:r>
            <a:r>
              <a:rPr lang="en-US" dirty="0" smtClean="0"/>
              <a:t>&lt;</a:t>
            </a:r>
            <a:r>
              <a:rPr lang="en-US" dirty="0" err="1" smtClean="0"/>
              <a:t>xs:minInclusive</a:t>
            </a:r>
            <a:r>
              <a:rPr lang="en-US" dirty="0" smtClean="0"/>
              <a:t> value="1954-04-13"/&gt;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dirty="0" smtClean="0"/>
              <a:t> </a:t>
            </a:r>
          </a:p>
          <a:p>
            <a:pPr>
              <a:buNone/>
            </a:pPr>
            <a:r>
              <a:rPr lang="en-US" b="1" dirty="0" smtClean="0"/>
              <a:t>XML1:</a:t>
            </a:r>
            <a:endParaRPr lang="en-US" dirty="0" smtClean="0"/>
          </a:p>
          <a:p>
            <a:pPr>
              <a:buNone/>
            </a:pPr>
            <a:r>
              <a:rPr lang="en-US" dirty="0" smtClean="0"/>
              <a:t>	&lt;</a:t>
            </a:r>
            <a:r>
              <a:rPr lang="en-US" dirty="0" err="1" smtClean="0"/>
              <a:t>game_day</a:t>
            </a:r>
            <a:r>
              <a:rPr lang="en-US" dirty="0" smtClean="0"/>
              <a:t>&gt;1954-04-13&lt;/</a:t>
            </a:r>
            <a:r>
              <a:rPr lang="en-US" dirty="0" err="1" smtClean="0"/>
              <a:t>game_day</a:t>
            </a:r>
            <a:r>
              <a:rPr lang="en-US" dirty="0" smtClean="0"/>
              <a:t>&gt;</a:t>
            </a:r>
          </a:p>
          <a:p>
            <a:pPr>
              <a:buNone/>
            </a:pPr>
            <a:r>
              <a:rPr lang="en-US" dirty="0" smtClean="0"/>
              <a:t> </a:t>
            </a:r>
          </a:p>
          <a:p>
            <a:pPr>
              <a:buNone/>
            </a:pPr>
            <a:r>
              <a:rPr lang="en-US" b="1" dirty="0" smtClean="0"/>
              <a:t>XML2:</a:t>
            </a:r>
            <a:endParaRPr lang="en-US" dirty="0" smtClean="0"/>
          </a:p>
          <a:p>
            <a:pPr>
              <a:buNone/>
            </a:pPr>
            <a:r>
              <a:rPr lang="en-US" dirty="0" smtClean="0"/>
              <a:t>	&lt;</a:t>
            </a:r>
            <a:r>
              <a:rPr lang="en-US" dirty="0" err="1" smtClean="0"/>
              <a:t>game_day</a:t>
            </a:r>
            <a:r>
              <a:rPr lang="en-US" dirty="0" smtClean="0"/>
              <a:t>&gt;1954-04-14&lt;/</a:t>
            </a:r>
            <a:r>
              <a:rPr lang="en-US" dirty="0" err="1" smtClean="0"/>
              <a:t>game_day</a:t>
            </a:r>
            <a:r>
              <a:rPr lang="en-US" dirty="0" smtClean="0"/>
              <a:t>&gt;</a:t>
            </a:r>
          </a:p>
          <a:p>
            <a:pPr>
              <a:buNone/>
            </a:pPr>
            <a:r>
              <a:rPr lang="en-US" dirty="0" smtClean="0"/>
              <a:t> </a:t>
            </a:r>
          </a:p>
          <a:p>
            <a:r>
              <a:rPr lang="en-US" dirty="0" smtClean="0"/>
              <a:t>NOTE: Both XML1 and XML2 are valid.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Simple Type Element</a:t>
            </a:r>
            <a:endParaRPr lang="en-US" dirty="0"/>
          </a:p>
        </p:txBody>
      </p:sp>
      <p:sp>
        <p:nvSpPr>
          <p:cNvPr id="3" name="Content Placeholder 2"/>
          <p:cNvSpPr>
            <a:spLocks noGrp="1"/>
          </p:cNvSpPr>
          <p:nvPr>
            <p:ph idx="1"/>
          </p:nvPr>
        </p:nvSpPr>
        <p:spPr/>
        <p:txBody>
          <a:bodyPr/>
          <a:lstStyle/>
          <a:p>
            <a:r>
              <a:rPr lang="en-US" dirty="0" smtClean="0"/>
              <a:t>A simple type element can only contain a value; it may not contain any child elements, and it may not have any attributes.</a:t>
            </a:r>
          </a:p>
          <a:p>
            <a:r>
              <a:rPr lang="en-US" dirty="0" smtClean="0"/>
              <a:t>You can define an XML element be a string, integer, </a:t>
            </a:r>
            <a:r>
              <a:rPr lang="en-US" dirty="0" err="1" smtClean="0"/>
              <a:t>boolean</a:t>
            </a:r>
            <a:r>
              <a:rPr lang="en-US" dirty="0" smtClean="0"/>
              <a:t> value, or one of the other simple data type that are built into the XML Schema language.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way to Specify the Lowest Possible Value</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arenR"/>
            </a:pPr>
            <a:r>
              <a:rPr lang="en-US" dirty="0" smtClean="0"/>
              <a:t>Within a custom type definition, type </a:t>
            </a:r>
            <a:r>
              <a:rPr lang="en-US" b="1" dirty="0" smtClean="0"/>
              <a:t>&lt;</a:t>
            </a:r>
            <a:r>
              <a:rPr lang="en-US" b="1" dirty="0" err="1" smtClean="0"/>
              <a:t>xs:minExclusive</a:t>
            </a:r>
            <a:r>
              <a:rPr lang="en-US" dirty="0" smtClean="0"/>
              <a:t>. (Notice the capital E that begins the word Exclusive).</a:t>
            </a:r>
          </a:p>
          <a:p>
            <a:pPr marL="514350" lvl="0" indent="-514350">
              <a:buFont typeface="+mj-lt"/>
              <a:buAutoNum type="arabicParenR"/>
            </a:pPr>
            <a:r>
              <a:rPr lang="en-US" dirty="0" smtClean="0"/>
              <a:t>Then, type </a:t>
            </a:r>
            <a:r>
              <a:rPr lang="en-US" b="1" dirty="0" smtClean="0"/>
              <a:t>value="n"</a:t>
            </a:r>
            <a:r>
              <a:rPr lang="en-US" dirty="0" smtClean="0"/>
              <a:t>, where the element’s content must be greater than (but not equal to) n in order to be valid.</a:t>
            </a:r>
          </a:p>
          <a:p>
            <a:pPr marL="514350" lvl="0" indent="-514350">
              <a:buFont typeface="+mj-lt"/>
              <a:buAutoNum type="arabicParenR"/>
            </a:pPr>
            <a:r>
              <a:rPr lang="en-US" dirty="0" smtClean="0"/>
              <a:t>Finally, type </a:t>
            </a:r>
            <a:r>
              <a:rPr lang="en-US" b="1" dirty="0" smtClean="0"/>
              <a:t>/&gt; </a:t>
            </a:r>
            <a:r>
              <a:rPr lang="en-US" dirty="0" smtClean="0"/>
              <a:t>to complete the facet</a:t>
            </a:r>
            <a:r>
              <a:rPr lang="en-US" dirty="0" smtClean="0"/>
              <a:t>.</a:t>
            </a:r>
          </a:p>
          <a:p>
            <a:pPr marL="514350" lvl="0" indent="-514350">
              <a:buNone/>
            </a:pPr>
            <a:endParaRPr lang="en-US" dirty="0" smtClean="0"/>
          </a:p>
          <a:p>
            <a:r>
              <a:rPr lang="en-US" dirty="0" smtClean="0"/>
              <a:t>NOTE: You cannot use the two min limits (or the two max limit) simultaneously for the same type (it would not make sense), you can mix and match the </a:t>
            </a:r>
            <a:r>
              <a:rPr lang="en-US" dirty="0" err="1" smtClean="0"/>
              <a:t>mins</a:t>
            </a:r>
            <a:r>
              <a:rPr lang="en-US" dirty="0" smtClean="0"/>
              <a:t> and maxes as needed (see below example). Of course, you can also use just one.</a:t>
            </a:r>
          </a:p>
          <a:p>
            <a:r>
              <a:rPr lang="en-US" dirty="0" smtClean="0"/>
              <a:t>You can use these min and max facets with date, time, and numeric simple types.</a:t>
            </a:r>
          </a:p>
          <a:p>
            <a:r>
              <a:rPr lang="en-US" dirty="0" smtClean="0"/>
              <a:t>For a date or time to be greater, it must represent a later date or time. For date or time to be less, it should represent an earlier date or time.</a:t>
            </a:r>
          </a:p>
          <a:p>
            <a:pPr lvl="0"/>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way to Specify the Lowest Possible Value (continue…)</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7200" b="1" dirty="0" smtClean="0"/>
              <a:t>XSD:</a:t>
            </a:r>
            <a:endParaRPr lang="en-US" sz="7200" dirty="0" smtClean="0"/>
          </a:p>
          <a:p>
            <a:pPr>
              <a:buNone/>
            </a:pPr>
            <a:r>
              <a:rPr lang="en-US" sz="7200" dirty="0" smtClean="0"/>
              <a:t>	&lt;</a:t>
            </a:r>
            <a:r>
              <a:rPr lang="en-US" sz="7200" dirty="0" err="1" smtClean="0"/>
              <a:t>xs:element</a:t>
            </a:r>
            <a:r>
              <a:rPr lang="en-US" sz="7200" dirty="0" smtClean="0"/>
              <a:t> name="</a:t>
            </a:r>
            <a:r>
              <a:rPr lang="en-US" sz="7200" dirty="0" err="1" smtClean="0"/>
              <a:t>game_day</a:t>
            </a:r>
            <a:r>
              <a:rPr lang="en-US" sz="7200" dirty="0" smtClean="0"/>
              <a:t>"&gt;</a:t>
            </a:r>
          </a:p>
          <a:p>
            <a:pPr>
              <a:buNone/>
            </a:pPr>
            <a:r>
              <a:rPr lang="en-US" sz="7200" dirty="0" smtClean="0"/>
              <a:t>	  </a:t>
            </a:r>
            <a:r>
              <a:rPr lang="en-US" sz="7200" dirty="0" smtClean="0"/>
              <a:t>&lt;</a:t>
            </a:r>
            <a:r>
              <a:rPr lang="en-US" sz="7200" dirty="0" err="1" smtClean="0"/>
              <a:t>xs:simpleType</a:t>
            </a:r>
            <a:r>
              <a:rPr lang="en-US" sz="7200" dirty="0" smtClean="0"/>
              <a:t>&gt;</a:t>
            </a:r>
          </a:p>
          <a:p>
            <a:pPr>
              <a:buNone/>
            </a:pPr>
            <a:r>
              <a:rPr lang="en-US" sz="7200" dirty="0" smtClean="0"/>
              <a:t>	    </a:t>
            </a:r>
            <a:r>
              <a:rPr lang="en-US" sz="7200" dirty="0" smtClean="0"/>
              <a:t>&lt;</a:t>
            </a:r>
            <a:r>
              <a:rPr lang="en-US" sz="7200" dirty="0" err="1" smtClean="0"/>
              <a:t>xs:restriction</a:t>
            </a:r>
            <a:r>
              <a:rPr lang="en-US" sz="7200" dirty="0" smtClean="0"/>
              <a:t> base="</a:t>
            </a:r>
            <a:r>
              <a:rPr lang="en-US" sz="7200" dirty="0" err="1" smtClean="0"/>
              <a:t>xs:date</a:t>
            </a:r>
            <a:r>
              <a:rPr lang="en-US" sz="7200" dirty="0" smtClean="0"/>
              <a:t>"&gt;</a:t>
            </a:r>
          </a:p>
          <a:p>
            <a:pPr>
              <a:buNone/>
            </a:pPr>
            <a:r>
              <a:rPr lang="en-US" sz="7200" dirty="0" smtClean="0"/>
              <a:t>	      </a:t>
            </a:r>
            <a:r>
              <a:rPr lang="en-US" sz="7200" dirty="0" smtClean="0"/>
              <a:t>&lt;</a:t>
            </a:r>
            <a:r>
              <a:rPr lang="en-US" sz="7200" dirty="0" err="1" smtClean="0"/>
              <a:t>xs:minInclusive</a:t>
            </a:r>
            <a:r>
              <a:rPr lang="en-US" sz="7200" dirty="0" smtClean="0"/>
              <a:t> value="1954-04-13"/&gt;</a:t>
            </a:r>
          </a:p>
          <a:p>
            <a:pPr>
              <a:buNone/>
            </a:pPr>
            <a:r>
              <a:rPr lang="en-US" sz="7200" dirty="0" smtClean="0"/>
              <a:t>	      </a:t>
            </a:r>
            <a:r>
              <a:rPr lang="en-US" sz="7200" dirty="0" smtClean="0"/>
              <a:t>&lt;</a:t>
            </a:r>
            <a:r>
              <a:rPr lang="en-US" sz="7200" dirty="0" err="1" smtClean="0"/>
              <a:t>xs:maxInclusive</a:t>
            </a:r>
            <a:r>
              <a:rPr lang="en-US" sz="7200" dirty="0" smtClean="0"/>
              <a:t> value= "1976-10-03 "/&gt;</a:t>
            </a:r>
          </a:p>
          <a:p>
            <a:pPr>
              <a:buNone/>
            </a:pPr>
            <a:r>
              <a:rPr lang="en-US" sz="7200" dirty="0" smtClean="0"/>
              <a:t>	    </a:t>
            </a:r>
            <a:r>
              <a:rPr lang="en-US" sz="7200" dirty="0" smtClean="0"/>
              <a:t>&lt;/</a:t>
            </a:r>
            <a:r>
              <a:rPr lang="en-US" sz="7200" dirty="0" err="1" smtClean="0"/>
              <a:t>xs:restriction</a:t>
            </a:r>
            <a:r>
              <a:rPr lang="en-US" sz="7200" dirty="0" smtClean="0"/>
              <a:t>&gt;</a:t>
            </a:r>
          </a:p>
          <a:p>
            <a:pPr>
              <a:buNone/>
            </a:pPr>
            <a:r>
              <a:rPr lang="en-US" sz="7200" dirty="0" smtClean="0"/>
              <a:t>	  </a:t>
            </a:r>
            <a:r>
              <a:rPr lang="en-US" sz="7200" dirty="0" smtClean="0"/>
              <a:t>&lt;/</a:t>
            </a:r>
            <a:r>
              <a:rPr lang="en-US" sz="7200" dirty="0" err="1" smtClean="0"/>
              <a:t>xs:simpleType</a:t>
            </a:r>
            <a:r>
              <a:rPr lang="en-US" sz="7200" dirty="0" smtClean="0"/>
              <a:t>&gt;</a:t>
            </a:r>
          </a:p>
          <a:p>
            <a:pPr>
              <a:buNone/>
            </a:pPr>
            <a:r>
              <a:rPr lang="en-US" sz="7200" dirty="0" smtClean="0"/>
              <a:t>	&lt;/</a:t>
            </a:r>
            <a:r>
              <a:rPr lang="en-US" sz="7200" dirty="0" err="1" smtClean="0"/>
              <a:t>xs:element</a:t>
            </a:r>
            <a:r>
              <a:rPr lang="en-US" sz="7200" dirty="0" smtClean="0"/>
              <a:t>&gt;</a:t>
            </a:r>
          </a:p>
          <a:p>
            <a:pPr>
              <a:buNone/>
            </a:pPr>
            <a:r>
              <a:rPr lang="en-US" sz="7200" dirty="0" smtClean="0"/>
              <a:t> </a:t>
            </a:r>
          </a:p>
          <a:p>
            <a:pPr>
              <a:buNone/>
            </a:pPr>
            <a:r>
              <a:rPr lang="en-US" sz="7200" b="1" dirty="0" smtClean="0"/>
              <a:t>XML1:</a:t>
            </a:r>
            <a:endParaRPr lang="en-US" sz="7200" dirty="0" smtClean="0"/>
          </a:p>
          <a:p>
            <a:pPr>
              <a:buNone/>
            </a:pPr>
            <a:r>
              <a:rPr lang="en-US" sz="7200" dirty="0" smtClean="0"/>
              <a:t>	&lt;</a:t>
            </a:r>
            <a:r>
              <a:rPr lang="en-US" sz="7200" dirty="0" err="1" smtClean="0"/>
              <a:t>game_day</a:t>
            </a:r>
            <a:r>
              <a:rPr lang="en-US" sz="7200" dirty="0" smtClean="0"/>
              <a:t>&gt;1976-07-20&lt;/</a:t>
            </a:r>
            <a:r>
              <a:rPr lang="en-US" sz="7200" dirty="0" err="1" smtClean="0"/>
              <a:t>game_day</a:t>
            </a:r>
            <a:r>
              <a:rPr lang="en-US" sz="7200" dirty="0" smtClean="0"/>
              <a:t>&gt;</a:t>
            </a:r>
          </a:p>
          <a:p>
            <a:pPr>
              <a:buNone/>
            </a:pPr>
            <a:r>
              <a:rPr lang="en-US" sz="7200" dirty="0" smtClean="0"/>
              <a:t> </a:t>
            </a:r>
          </a:p>
          <a:p>
            <a:pPr>
              <a:buNone/>
            </a:pPr>
            <a:r>
              <a:rPr lang="en-US" sz="7200" b="1" dirty="0" smtClean="0"/>
              <a:t>XML2</a:t>
            </a:r>
            <a:r>
              <a:rPr lang="en-US" sz="7200" b="1" dirty="0" smtClean="0"/>
              <a:t>:</a:t>
            </a:r>
            <a:endParaRPr lang="en-US" sz="7200" dirty="0" smtClean="0"/>
          </a:p>
          <a:p>
            <a:pPr>
              <a:buNone/>
            </a:pPr>
            <a:r>
              <a:rPr lang="en-US" sz="7200" dirty="0" smtClean="0"/>
              <a:t>	&lt;</a:t>
            </a:r>
            <a:r>
              <a:rPr lang="en-US" sz="7200" dirty="0" err="1" smtClean="0"/>
              <a:t>game_day</a:t>
            </a:r>
            <a:r>
              <a:rPr lang="en-US" sz="7200" dirty="0" smtClean="0"/>
              <a:t>&gt;2015-04-14&lt;/</a:t>
            </a:r>
            <a:r>
              <a:rPr lang="en-US" sz="7200" dirty="0" err="1" smtClean="0"/>
              <a:t>game_day</a:t>
            </a:r>
            <a:r>
              <a:rPr lang="en-US" sz="7200" dirty="0" smtClean="0"/>
              <a:t>&gt;</a:t>
            </a:r>
          </a:p>
          <a:p>
            <a:pPr>
              <a:buNone/>
            </a:pPr>
            <a:r>
              <a:rPr lang="en-US" sz="7200" dirty="0" smtClean="0"/>
              <a:t> </a:t>
            </a:r>
          </a:p>
          <a:p>
            <a:r>
              <a:rPr lang="en-US" sz="7200" dirty="0" smtClean="0"/>
              <a:t>NOTE: XML1 is valid, and XML2 is invalid.</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Specifying a Set of Acceptable Values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 specify a set of acceptable values, you would use an enumeration facet.</a:t>
            </a:r>
          </a:p>
          <a:p>
            <a:r>
              <a:rPr lang="en-US" b="1" dirty="0" smtClean="0"/>
              <a:t>To specify a set of acceptable values:</a:t>
            </a:r>
            <a:endParaRPr lang="en-US" dirty="0" smtClean="0"/>
          </a:p>
          <a:p>
            <a:pPr marL="914400" lvl="1" indent="-514350">
              <a:buFont typeface="+mj-lt"/>
              <a:buAutoNum type="arabicParenR"/>
            </a:pPr>
            <a:r>
              <a:rPr lang="en-US" dirty="0" smtClean="0"/>
              <a:t>Within a custom type definition, type </a:t>
            </a:r>
            <a:r>
              <a:rPr lang="en-US" b="1" dirty="0" smtClean="0"/>
              <a:t>&lt;</a:t>
            </a:r>
            <a:r>
              <a:rPr lang="en-US" b="1" dirty="0" err="1" smtClean="0"/>
              <a:t>xs:enumeration</a:t>
            </a:r>
            <a:r>
              <a:rPr lang="en-US" dirty="0" smtClean="0"/>
              <a:t>.</a:t>
            </a:r>
          </a:p>
          <a:p>
            <a:pPr marL="914400" lvl="1" indent="-514350">
              <a:buFont typeface="+mj-lt"/>
              <a:buAutoNum type="arabicParenR"/>
            </a:pPr>
            <a:r>
              <a:rPr lang="en-US" dirty="0" smtClean="0"/>
              <a:t>Then, type </a:t>
            </a:r>
            <a:r>
              <a:rPr lang="en-US" b="1" dirty="0" smtClean="0"/>
              <a:t>value=</a:t>
            </a:r>
            <a:r>
              <a:rPr lang="en-US" dirty="0" smtClean="0"/>
              <a:t> </a:t>
            </a:r>
            <a:r>
              <a:rPr lang="en-US" b="1" dirty="0" smtClean="0"/>
              <a:t>"choice</a:t>
            </a:r>
            <a:r>
              <a:rPr lang="en-US" dirty="0" smtClean="0"/>
              <a:t> </a:t>
            </a:r>
            <a:r>
              <a:rPr lang="en-US" b="1" dirty="0" smtClean="0"/>
              <a:t>"</a:t>
            </a:r>
            <a:r>
              <a:rPr lang="en-US" dirty="0" smtClean="0"/>
              <a:t>, to identify one acceptable choice for the content of the element or attribute.</a:t>
            </a:r>
          </a:p>
          <a:p>
            <a:pPr marL="914400" lvl="1" indent="-514350">
              <a:buFont typeface="+mj-lt"/>
              <a:buAutoNum type="arabicParenR"/>
            </a:pPr>
            <a:r>
              <a:rPr lang="en-US" dirty="0" smtClean="0"/>
              <a:t>Finally, type </a:t>
            </a:r>
            <a:r>
              <a:rPr lang="en-US" b="1" dirty="0" smtClean="0"/>
              <a:t>/&gt;</a:t>
            </a:r>
            <a:r>
              <a:rPr lang="en-US" dirty="0" smtClean="0"/>
              <a:t> to complete the enumeration element.</a:t>
            </a:r>
          </a:p>
          <a:p>
            <a:pPr marL="914400" lvl="1" indent="-514350">
              <a:buFont typeface="+mj-lt"/>
              <a:buAutoNum type="arabicParenR"/>
            </a:pPr>
            <a:r>
              <a:rPr lang="en-US" dirty="0" smtClean="0"/>
              <a:t>Repeat Step 1 – 3 for each additional value choice that the element can have.</a:t>
            </a:r>
          </a:p>
          <a:p>
            <a:pPr>
              <a:buNone/>
            </a:pPr>
            <a:r>
              <a:rPr lang="en-US" dirty="0" smtClean="0"/>
              <a:t> </a:t>
            </a:r>
          </a:p>
          <a:p>
            <a:r>
              <a:rPr lang="en-US" dirty="0" smtClean="0"/>
              <a:t>NOTE: Each enumeration value must be unique. Enumeration values may contain white space. You can use the </a:t>
            </a:r>
            <a:r>
              <a:rPr lang="en-US" dirty="0" err="1" smtClean="0"/>
              <a:t>xs:enumeration</a:t>
            </a:r>
            <a:r>
              <a:rPr lang="en-US" dirty="0" smtClean="0"/>
              <a:t> facet with all simple types, except Boolean</a:t>
            </a:r>
            <a:r>
              <a:rPr lang="en-US" dirty="0" smtClean="0"/>
              <a:t>.</a:t>
            </a:r>
            <a:r>
              <a:rPr lang="en-US" dirty="0" smtClean="0"/>
              <a:t>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Specifying a Set of Acceptable Values (continue…)</a:t>
            </a:r>
            <a:endParaRPr lang="en-US" dirty="0"/>
          </a:p>
        </p:txBody>
      </p:sp>
      <p:sp>
        <p:nvSpPr>
          <p:cNvPr id="3" name="Content Placeholder 2"/>
          <p:cNvSpPr>
            <a:spLocks noGrp="1"/>
          </p:cNvSpPr>
          <p:nvPr>
            <p:ph idx="1"/>
          </p:nvPr>
        </p:nvSpPr>
        <p:spPr/>
        <p:txBody>
          <a:bodyPr>
            <a:noAutofit/>
          </a:bodyPr>
          <a:lstStyle/>
          <a:p>
            <a:pPr>
              <a:buNone/>
            </a:pPr>
            <a:r>
              <a:rPr lang="en-US" sz="1200" b="1" dirty="0" smtClean="0"/>
              <a:t>XSD:</a:t>
            </a:r>
            <a:endParaRPr lang="en-US" sz="1200" dirty="0" smtClean="0"/>
          </a:p>
          <a:p>
            <a:pPr>
              <a:buNone/>
            </a:pPr>
            <a:r>
              <a:rPr lang="en-US" sz="1200" dirty="0" smtClean="0"/>
              <a:t>	&lt;</a:t>
            </a:r>
            <a:r>
              <a:rPr lang="en-US" sz="1200" dirty="0" err="1" smtClean="0"/>
              <a:t>xs:element</a:t>
            </a:r>
            <a:r>
              <a:rPr lang="en-US" sz="1200" dirty="0" smtClean="0"/>
              <a:t> name="fruit"&gt;</a:t>
            </a:r>
          </a:p>
          <a:p>
            <a:pPr>
              <a:buNone/>
            </a:pPr>
            <a:r>
              <a:rPr lang="en-US" sz="1200" dirty="0" smtClean="0"/>
              <a:t>	  </a:t>
            </a:r>
            <a:r>
              <a:rPr lang="en-US" sz="1200" dirty="0" smtClean="0"/>
              <a:t>&lt;</a:t>
            </a:r>
            <a:r>
              <a:rPr lang="en-US" sz="1200" dirty="0" err="1" smtClean="0"/>
              <a:t>xs:simpleType</a:t>
            </a:r>
            <a:r>
              <a:rPr lang="en-US" sz="1200" dirty="0" smtClean="0"/>
              <a:t>&gt;</a:t>
            </a:r>
          </a:p>
          <a:p>
            <a:pPr>
              <a:buNone/>
            </a:pPr>
            <a:r>
              <a:rPr lang="en-US" sz="1200" dirty="0" smtClean="0"/>
              <a:t>	    </a:t>
            </a:r>
            <a:r>
              <a:rPr lang="en-US" sz="1200" dirty="0" smtClean="0"/>
              <a:t>&lt;</a:t>
            </a:r>
            <a:r>
              <a:rPr lang="en-US" sz="1200" dirty="0" err="1" smtClean="0"/>
              <a:t>xs:restriction</a:t>
            </a:r>
            <a:r>
              <a:rPr lang="en-US" sz="1200" dirty="0" smtClean="0"/>
              <a:t> base="</a:t>
            </a:r>
            <a:r>
              <a:rPr lang="en-US" sz="1200" dirty="0" err="1" smtClean="0"/>
              <a:t>xs:string</a:t>
            </a:r>
            <a:r>
              <a:rPr lang="en-US" sz="1200" dirty="0" smtClean="0"/>
              <a:t>"&gt;</a:t>
            </a:r>
          </a:p>
          <a:p>
            <a:pPr>
              <a:buNone/>
            </a:pPr>
            <a:r>
              <a:rPr lang="en-US" sz="1200" dirty="0" smtClean="0"/>
              <a:t>	      </a:t>
            </a:r>
            <a:r>
              <a:rPr lang="en-US" sz="1200" dirty="0" smtClean="0"/>
              <a:t>&lt;</a:t>
            </a:r>
            <a:r>
              <a:rPr lang="en-US" sz="1200" dirty="0" err="1" smtClean="0"/>
              <a:t>xs:enumeration</a:t>
            </a:r>
            <a:r>
              <a:rPr lang="en-US" sz="1200" dirty="0" smtClean="0"/>
              <a:t> value="apple" /&gt;</a:t>
            </a:r>
          </a:p>
          <a:p>
            <a:pPr>
              <a:buNone/>
            </a:pPr>
            <a:r>
              <a:rPr lang="en-US" sz="1200" dirty="0" smtClean="0"/>
              <a:t>	      </a:t>
            </a:r>
            <a:r>
              <a:rPr lang="en-US" sz="1200" dirty="0" smtClean="0"/>
              <a:t>&lt;</a:t>
            </a:r>
            <a:r>
              <a:rPr lang="en-US" sz="1200" dirty="0" err="1" smtClean="0"/>
              <a:t>xs:enumeration</a:t>
            </a:r>
            <a:r>
              <a:rPr lang="en-US" sz="1200" dirty="0" smtClean="0"/>
              <a:t> value="blue berries" /&gt;</a:t>
            </a:r>
          </a:p>
          <a:p>
            <a:pPr>
              <a:buNone/>
            </a:pPr>
            <a:r>
              <a:rPr lang="en-US" sz="1200" dirty="0" smtClean="0"/>
              <a:t>	      </a:t>
            </a:r>
            <a:r>
              <a:rPr lang="en-US" sz="1200" dirty="0" smtClean="0"/>
              <a:t>&lt;</a:t>
            </a:r>
            <a:r>
              <a:rPr lang="en-US" sz="1200" dirty="0" err="1" smtClean="0"/>
              <a:t>xs:enumeration</a:t>
            </a:r>
            <a:r>
              <a:rPr lang="en-US" sz="1200" dirty="0" smtClean="0"/>
              <a:t> value="kiwi" /&gt;</a:t>
            </a:r>
          </a:p>
          <a:p>
            <a:pPr>
              <a:buNone/>
            </a:pPr>
            <a:r>
              <a:rPr lang="en-US" sz="1200" dirty="0" smtClean="0"/>
              <a:t>	      </a:t>
            </a:r>
            <a:r>
              <a:rPr lang="en-US" sz="1200" dirty="0" smtClean="0"/>
              <a:t>&lt;</a:t>
            </a:r>
            <a:r>
              <a:rPr lang="en-US" sz="1200" dirty="0" err="1" smtClean="0"/>
              <a:t>xs:enumeration</a:t>
            </a:r>
            <a:r>
              <a:rPr lang="en-US" sz="1200" dirty="0" smtClean="0"/>
              <a:t> value="orange" /&gt;</a:t>
            </a:r>
          </a:p>
          <a:p>
            <a:pPr>
              <a:buNone/>
            </a:pPr>
            <a:r>
              <a:rPr lang="en-US" sz="1200" dirty="0" smtClean="0"/>
              <a:t>	    </a:t>
            </a:r>
            <a:r>
              <a:rPr lang="en-US" sz="1200" dirty="0" smtClean="0"/>
              <a:t>&lt;/</a:t>
            </a:r>
            <a:r>
              <a:rPr lang="en-US" sz="1200" dirty="0" err="1" smtClean="0"/>
              <a:t>xs:restriction</a:t>
            </a:r>
            <a:r>
              <a:rPr lang="en-US" sz="1200" dirty="0" smtClean="0"/>
              <a:t>&gt;</a:t>
            </a:r>
          </a:p>
          <a:p>
            <a:pPr>
              <a:buNone/>
            </a:pPr>
            <a:r>
              <a:rPr lang="en-US" sz="1200" dirty="0" smtClean="0"/>
              <a:t>	  </a:t>
            </a:r>
            <a:r>
              <a:rPr lang="en-US" sz="1200" dirty="0" smtClean="0"/>
              <a:t>&lt;/</a:t>
            </a:r>
            <a:r>
              <a:rPr lang="en-US" sz="1200" dirty="0" err="1" smtClean="0"/>
              <a:t>xs:simpleType</a:t>
            </a:r>
            <a:r>
              <a:rPr lang="en-US" sz="1200" dirty="0" smtClean="0"/>
              <a:t>&gt;</a:t>
            </a:r>
          </a:p>
          <a:p>
            <a:pPr>
              <a:buNone/>
            </a:pPr>
            <a:r>
              <a:rPr lang="en-US" sz="1200" dirty="0" smtClean="0"/>
              <a:t>	&lt;/</a:t>
            </a:r>
            <a:r>
              <a:rPr lang="en-US" sz="1200" dirty="0" err="1" smtClean="0"/>
              <a:t>xs:element</a:t>
            </a:r>
            <a:r>
              <a:rPr lang="en-US" sz="1200" dirty="0" smtClean="0"/>
              <a:t>&gt;</a:t>
            </a:r>
          </a:p>
          <a:p>
            <a:pPr>
              <a:buNone/>
            </a:pPr>
            <a:r>
              <a:rPr lang="en-US" sz="1200" dirty="0" smtClean="0"/>
              <a:t> </a:t>
            </a:r>
          </a:p>
          <a:p>
            <a:pPr>
              <a:buNone/>
            </a:pPr>
            <a:r>
              <a:rPr lang="en-US" sz="1200" b="1" dirty="0" smtClean="0"/>
              <a:t>XML1:</a:t>
            </a:r>
            <a:endParaRPr lang="en-US" sz="1200" dirty="0" smtClean="0"/>
          </a:p>
          <a:p>
            <a:pPr>
              <a:buNone/>
            </a:pPr>
            <a:r>
              <a:rPr lang="en-US" sz="1200" dirty="0" smtClean="0"/>
              <a:t>	&lt;</a:t>
            </a:r>
            <a:r>
              <a:rPr lang="en-US" sz="1200" dirty="0" smtClean="0"/>
              <a:t>fruit&gt;apple&lt;/fruit&gt;</a:t>
            </a:r>
          </a:p>
          <a:p>
            <a:pPr>
              <a:buNone/>
            </a:pPr>
            <a:r>
              <a:rPr lang="en-US" sz="1200" dirty="0" smtClean="0"/>
              <a:t> </a:t>
            </a:r>
          </a:p>
          <a:p>
            <a:pPr>
              <a:buNone/>
            </a:pPr>
            <a:r>
              <a:rPr lang="en-US" sz="1200" b="1" dirty="0" smtClean="0"/>
              <a:t>XML2:</a:t>
            </a:r>
            <a:r>
              <a:rPr lang="en-US" sz="1200" dirty="0" smtClean="0"/>
              <a:t>  </a:t>
            </a:r>
          </a:p>
          <a:p>
            <a:pPr>
              <a:buNone/>
            </a:pPr>
            <a:r>
              <a:rPr lang="en-US" sz="1200" dirty="0" smtClean="0"/>
              <a:t>	&lt;</a:t>
            </a:r>
            <a:r>
              <a:rPr lang="en-US" sz="1200" dirty="0" smtClean="0"/>
              <a:t>fruit&gt;berries&lt;/fruit&gt;</a:t>
            </a:r>
          </a:p>
          <a:p>
            <a:pPr>
              <a:buNone/>
            </a:pPr>
            <a:r>
              <a:rPr lang="en-US" sz="1200" dirty="0" smtClean="0"/>
              <a:t> </a:t>
            </a:r>
          </a:p>
          <a:p>
            <a:pPr>
              <a:buNone/>
            </a:pPr>
            <a:r>
              <a:rPr lang="en-US" sz="1200" b="1" dirty="0" smtClean="0"/>
              <a:t>XML3</a:t>
            </a:r>
            <a:r>
              <a:rPr lang="en-US" sz="1200" b="1" dirty="0" smtClean="0"/>
              <a:t>:</a:t>
            </a:r>
            <a:r>
              <a:rPr lang="en-US" sz="1200" dirty="0" smtClean="0"/>
              <a:t>  </a:t>
            </a:r>
          </a:p>
          <a:p>
            <a:pPr>
              <a:buNone/>
            </a:pPr>
            <a:r>
              <a:rPr lang="en-US" sz="1200" dirty="0" smtClean="0"/>
              <a:t>	&lt;</a:t>
            </a:r>
            <a:r>
              <a:rPr lang="en-US" sz="1200" dirty="0" smtClean="0"/>
              <a:t>fruit&gt;grape&lt;/fruit&gt;</a:t>
            </a:r>
          </a:p>
          <a:p>
            <a:pPr>
              <a:buNone/>
            </a:pPr>
            <a:r>
              <a:rPr lang="en-US" sz="1200" dirty="0" smtClean="0"/>
              <a:t> </a:t>
            </a:r>
          </a:p>
          <a:p>
            <a:r>
              <a:rPr lang="en-US" sz="1200" dirty="0" smtClean="0"/>
              <a:t>NOTE: XML1 is valid; XML2 and XML3 are not valid.</a:t>
            </a:r>
          </a:p>
          <a:p>
            <a:endParaRPr lang="en-US" sz="1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Limiting the Length of an Element</a:t>
            </a:r>
            <a:endParaRPr lang="en-US" dirty="0"/>
          </a:p>
        </p:txBody>
      </p:sp>
      <p:sp>
        <p:nvSpPr>
          <p:cNvPr id="3" name="Content Placeholder 2"/>
          <p:cNvSpPr>
            <a:spLocks noGrp="1"/>
          </p:cNvSpPr>
          <p:nvPr>
            <p:ph idx="1"/>
          </p:nvPr>
        </p:nvSpPr>
        <p:spPr/>
        <p:txBody>
          <a:bodyPr/>
          <a:lstStyle/>
          <a:p>
            <a:r>
              <a:rPr lang="en-US" dirty="0" smtClean="0"/>
              <a:t>One of the ways you can further restrict an XML element with a custom type is to use a facet that specifies or limits its length.</a:t>
            </a:r>
          </a:p>
          <a:p>
            <a:r>
              <a:rPr lang="en-US" b="1" dirty="0" smtClean="0"/>
              <a:t>To specify the exact length of an element:</a:t>
            </a:r>
            <a:endParaRPr lang="en-US" dirty="0" smtClean="0"/>
          </a:p>
          <a:p>
            <a:pPr lvl="1">
              <a:buFont typeface="Wingdings" pitchFamily="2" charset="2"/>
              <a:buChar char="§"/>
            </a:pPr>
            <a:r>
              <a:rPr lang="en-US" dirty="0" smtClean="0"/>
              <a:t>Within a custom type definition, type </a:t>
            </a:r>
            <a:r>
              <a:rPr lang="en-US" b="1" dirty="0" smtClean="0"/>
              <a:t>&lt;</a:t>
            </a:r>
            <a:r>
              <a:rPr lang="en-US" b="1" dirty="0" err="1" smtClean="0"/>
              <a:t>xs:length</a:t>
            </a:r>
            <a:r>
              <a:rPr lang="en-US" b="1" dirty="0" smtClean="0"/>
              <a:t> value="g" /&gt;</a:t>
            </a:r>
            <a:r>
              <a:rPr lang="en-US" dirty="0" smtClean="0"/>
              <a:t>, where g is the number of characters that the element must have.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Limiting the Length of an Element (continue…)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a:t>
            </a:r>
            <a:r>
              <a:rPr lang="en-US" dirty="0" err="1" smtClean="0"/>
              <a:t>user_id</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xs:string</a:t>
            </a:r>
            <a:r>
              <a:rPr lang="en-US" dirty="0" smtClean="0"/>
              <a:t>"&gt;</a:t>
            </a:r>
          </a:p>
          <a:p>
            <a:pPr>
              <a:buNone/>
            </a:pPr>
            <a:r>
              <a:rPr lang="en-US" dirty="0" smtClean="0"/>
              <a:t>	      </a:t>
            </a:r>
            <a:r>
              <a:rPr lang="en-US" dirty="0" smtClean="0"/>
              <a:t>&lt;</a:t>
            </a:r>
            <a:r>
              <a:rPr lang="en-US" dirty="0" err="1" smtClean="0"/>
              <a:t>xs:length</a:t>
            </a:r>
            <a:r>
              <a:rPr lang="en-US" dirty="0" smtClean="0"/>
              <a:t> value="8"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dirty="0" smtClean="0"/>
              <a:t> </a:t>
            </a:r>
          </a:p>
          <a:p>
            <a:pPr>
              <a:buNone/>
            </a:pPr>
            <a:r>
              <a:rPr lang="en-US" b="1" dirty="0" smtClean="0"/>
              <a:t>XML:</a:t>
            </a:r>
            <a:endParaRPr lang="en-US" dirty="0" smtClean="0"/>
          </a:p>
          <a:p>
            <a:pPr>
              <a:buNone/>
            </a:pPr>
            <a:r>
              <a:rPr lang="en-US" dirty="0" smtClean="0"/>
              <a:t>&lt;</a:t>
            </a:r>
            <a:r>
              <a:rPr lang="en-US" dirty="0" err="1" smtClean="0"/>
              <a:t>user_id</a:t>
            </a:r>
            <a:r>
              <a:rPr lang="en-US" dirty="0" smtClean="0"/>
              <a:t>&gt;hyip0001&lt;/</a:t>
            </a:r>
            <a:r>
              <a:rPr lang="en-US" dirty="0" err="1" smtClean="0"/>
              <a:t>user_id</a:t>
            </a:r>
            <a:r>
              <a:rPr lang="en-US" dirty="0" smtClean="0"/>
              <a:t>&gt;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Limiting the Length of an Element (continue…)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To specify the minimum length of an element:</a:t>
            </a:r>
            <a:endParaRPr lang="en-US" dirty="0" smtClean="0"/>
          </a:p>
          <a:p>
            <a:pPr lvl="1">
              <a:buFont typeface="Wingdings" pitchFamily="2" charset="2"/>
              <a:buChar char="§"/>
            </a:pPr>
            <a:r>
              <a:rPr lang="en-US" dirty="0" smtClean="0"/>
              <a:t>Within a custom type definition, type </a:t>
            </a:r>
            <a:r>
              <a:rPr lang="en-US" b="1" dirty="0" smtClean="0"/>
              <a:t>&lt;</a:t>
            </a:r>
            <a:r>
              <a:rPr lang="en-US" b="1" dirty="0" err="1" smtClean="0"/>
              <a:t>xs:minLength</a:t>
            </a:r>
            <a:r>
              <a:rPr lang="en-US" b="1" dirty="0" smtClean="0"/>
              <a:t> value="n" /&gt;</a:t>
            </a:r>
            <a:r>
              <a:rPr lang="en-US" dirty="0" smtClean="0"/>
              <a:t>, where n is the minimum length in characters of the element.</a:t>
            </a:r>
          </a:p>
          <a:p>
            <a:pPr>
              <a:buNone/>
            </a:pPr>
            <a:r>
              <a:rPr lang="en-US" dirty="0" smtClean="0"/>
              <a:t> </a:t>
            </a:r>
          </a:p>
          <a:p>
            <a:r>
              <a:rPr lang="en-US" b="1" dirty="0" smtClean="0"/>
              <a:t>To specify the maximum length of an element:</a:t>
            </a:r>
            <a:endParaRPr lang="en-US" dirty="0" smtClean="0"/>
          </a:p>
          <a:p>
            <a:pPr lvl="1">
              <a:buFont typeface="Wingdings" pitchFamily="2" charset="2"/>
              <a:buChar char="§"/>
            </a:pPr>
            <a:r>
              <a:rPr lang="en-US" dirty="0" smtClean="0"/>
              <a:t>Within a custom type definition type </a:t>
            </a:r>
            <a:r>
              <a:rPr lang="en-US" b="1" dirty="0" smtClean="0"/>
              <a:t>&lt;</a:t>
            </a:r>
            <a:r>
              <a:rPr lang="en-US" b="1" dirty="0" err="1" smtClean="0"/>
              <a:t>xs:maxLength</a:t>
            </a:r>
            <a:r>
              <a:rPr lang="en-US" b="1" dirty="0" smtClean="0"/>
              <a:t> value="x" /&gt;</a:t>
            </a:r>
            <a:r>
              <a:rPr lang="en-US" dirty="0" smtClean="0"/>
              <a:t>, where x is the maximum length in characters of the element.</a:t>
            </a:r>
          </a:p>
          <a:p>
            <a:pPr>
              <a:buNone/>
            </a:pPr>
            <a:r>
              <a:rPr lang="en-US" dirty="0" smtClean="0"/>
              <a:t> </a:t>
            </a:r>
          </a:p>
          <a:p>
            <a:r>
              <a:rPr lang="en-US" dirty="0" smtClean="0"/>
              <a:t>NOTE: You can use the length facet with string and other string-based XML Schema simple types such as </a:t>
            </a:r>
            <a:r>
              <a:rPr lang="en-US" dirty="0" err="1" smtClean="0"/>
              <a:t>anyURI</a:t>
            </a:r>
            <a:r>
              <a:rPr lang="en-US" dirty="0" smtClean="0"/>
              <a:t> or </a:t>
            </a:r>
            <a:r>
              <a:rPr lang="en-US" dirty="0" err="1" smtClean="0"/>
              <a:t>hexBinary</a:t>
            </a:r>
            <a:r>
              <a:rPr lang="en-US" dirty="0" smtClean="0"/>
              <a:t>.</a:t>
            </a:r>
          </a:p>
          <a:p>
            <a:r>
              <a:rPr lang="en-US" dirty="0" smtClean="0"/>
              <a:t>The values for </a:t>
            </a:r>
            <a:r>
              <a:rPr lang="en-US" dirty="0" err="1" smtClean="0"/>
              <a:t>xs:length</a:t>
            </a:r>
            <a:r>
              <a:rPr lang="en-US" dirty="0" smtClean="0"/>
              <a:t>, </a:t>
            </a:r>
            <a:r>
              <a:rPr lang="en-US" dirty="0" err="1" smtClean="0"/>
              <a:t>xs:minLength</a:t>
            </a:r>
            <a:r>
              <a:rPr lang="en-US" dirty="0" smtClean="0"/>
              <a:t>, and </a:t>
            </a:r>
            <a:r>
              <a:rPr lang="en-US" dirty="0" err="1" smtClean="0"/>
              <a:t>xs:maxLength</a:t>
            </a:r>
            <a:r>
              <a:rPr lang="en-US" dirty="0" smtClean="0"/>
              <a:t> must all be non-negative integers.</a:t>
            </a:r>
          </a:p>
          <a:p>
            <a:r>
              <a:rPr lang="en-US" dirty="0" smtClean="0"/>
              <a:t>If the element is based on a binary type, such as </a:t>
            </a:r>
            <a:r>
              <a:rPr lang="en-US" dirty="0" err="1" smtClean="0"/>
              <a:t>hexBinary</a:t>
            </a:r>
            <a:r>
              <a:rPr lang="en-US" dirty="0" smtClean="0"/>
              <a:t>, the length facet limits the number of octets of binary data. If the element is derived by list, the length facet limits the number of list items.</a:t>
            </a:r>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Specifying a Pattern for an Element</a:t>
            </a:r>
            <a:endParaRPr lang="en-US" dirty="0"/>
          </a:p>
        </p:txBody>
      </p:sp>
      <p:sp>
        <p:nvSpPr>
          <p:cNvPr id="3" name="Content Placeholder 2"/>
          <p:cNvSpPr>
            <a:spLocks noGrp="1"/>
          </p:cNvSpPr>
          <p:nvPr>
            <p:ph idx="1"/>
          </p:nvPr>
        </p:nvSpPr>
        <p:spPr/>
        <p:txBody>
          <a:bodyPr>
            <a:normAutofit lnSpcReduction="10000"/>
          </a:bodyPr>
          <a:lstStyle/>
          <a:p>
            <a:r>
              <a:rPr lang="en-US" dirty="0" smtClean="0"/>
              <a:t>In XML Schema, you can also restrict what a valid XML element can contain using a pattern facet. To construct a pattern, you use a regular expression (</a:t>
            </a:r>
            <a:r>
              <a:rPr lang="en-US" dirty="0" err="1" smtClean="0"/>
              <a:t>regex</a:t>
            </a:r>
            <a:r>
              <a:rPr lang="en-US" dirty="0" smtClean="0"/>
              <a:t>) language. This enables you to define a pattern that the XML element’s content must match in order to be considered valid.</a:t>
            </a:r>
          </a:p>
          <a:p>
            <a:r>
              <a:rPr lang="en-US" dirty="0" smtClean="0"/>
              <a:t>The </a:t>
            </a:r>
            <a:r>
              <a:rPr lang="en-US" dirty="0" err="1" smtClean="0"/>
              <a:t>regex</a:t>
            </a:r>
            <a:r>
              <a:rPr lang="en-US" dirty="0" smtClean="0"/>
              <a:t> language in XML Schema is based on Perl’s </a:t>
            </a:r>
            <a:r>
              <a:rPr lang="en-US" dirty="0" err="1" smtClean="0"/>
              <a:t>regex</a:t>
            </a:r>
            <a:r>
              <a:rPr lang="en-US" dirty="0" smtClean="0"/>
              <a:t> language.</a:t>
            </a:r>
          </a:p>
          <a:p>
            <a:pPr>
              <a:buNone/>
            </a:pP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Specify a Pattern for an Element</a:t>
            </a:r>
            <a:endParaRPr lang="en-US" dirty="0"/>
          </a:p>
        </p:txBody>
      </p:sp>
      <p:sp>
        <p:nvSpPr>
          <p:cNvPr id="3" name="Content Placeholder 2"/>
          <p:cNvSpPr>
            <a:spLocks noGrp="1"/>
          </p:cNvSpPr>
          <p:nvPr>
            <p:ph idx="1"/>
          </p:nvPr>
        </p:nvSpPr>
        <p:spPr/>
        <p:txBody>
          <a:bodyPr>
            <a:normAutofit/>
          </a:bodyPr>
          <a:lstStyle/>
          <a:p>
            <a:pPr marL="914400" lvl="1" indent="-514350">
              <a:buFont typeface="+mj-lt"/>
              <a:buAutoNum type="arabicParenR"/>
            </a:pPr>
            <a:r>
              <a:rPr lang="en-US" dirty="0" smtClean="0"/>
              <a:t>Within a custom type definition, type </a:t>
            </a:r>
            <a:r>
              <a:rPr lang="en-US" b="1" dirty="0" smtClean="0"/>
              <a:t>&lt;</a:t>
            </a:r>
            <a:r>
              <a:rPr lang="en-US" b="1" dirty="0" err="1" smtClean="0"/>
              <a:t>xs:pattern</a:t>
            </a:r>
            <a:r>
              <a:rPr lang="en-US" dirty="0" smtClean="0"/>
              <a:t>.</a:t>
            </a:r>
          </a:p>
          <a:p>
            <a:pPr marL="914400" lvl="1" indent="-514350">
              <a:buFont typeface="+mj-lt"/>
              <a:buAutoNum type="arabicParenR"/>
            </a:pPr>
            <a:r>
              <a:rPr lang="en-US" dirty="0" smtClean="0"/>
              <a:t>Then, type </a:t>
            </a:r>
            <a:r>
              <a:rPr lang="en-US" b="1" dirty="0" smtClean="0"/>
              <a:t>value="</a:t>
            </a:r>
            <a:r>
              <a:rPr lang="en-US" b="1" dirty="0" err="1" smtClean="0"/>
              <a:t>regex</a:t>
            </a:r>
            <a:r>
              <a:rPr lang="en-US" b="1" dirty="0" smtClean="0"/>
              <a:t>"</a:t>
            </a:r>
            <a:r>
              <a:rPr lang="en-US" dirty="0" smtClean="0"/>
              <a:t>, where </a:t>
            </a:r>
            <a:r>
              <a:rPr lang="en-US" dirty="0" err="1" smtClean="0"/>
              <a:t>regex</a:t>
            </a:r>
            <a:r>
              <a:rPr lang="en-US" dirty="0" smtClean="0"/>
              <a:t> is the regular expression that the XML element’s content must match.</a:t>
            </a:r>
          </a:p>
          <a:p>
            <a:r>
              <a:rPr lang="en-US" dirty="0" smtClean="0"/>
              <a:t>Regular </a:t>
            </a:r>
            <a:r>
              <a:rPr lang="en-US" dirty="0" smtClean="0"/>
              <a:t>expressions are made up of letters, numbers, and special symbols; in the order which those letters, numbers, and symbols should appear in the content.</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a:t>
            </a:r>
            <a:endParaRPr lang="en-US" dirty="0"/>
          </a:p>
        </p:txBody>
      </p:sp>
      <p:graphicFrame>
        <p:nvGraphicFramePr>
          <p:cNvPr id="6" name="Content Placeholder 5"/>
          <p:cNvGraphicFramePr>
            <a:graphicFrameLocks noGrp="1"/>
          </p:cNvGraphicFramePr>
          <p:nvPr>
            <p:ph idx="1"/>
          </p:nvPr>
        </p:nvGraphicFramePr>
        <p:xfrm>
          <a:off x="1760220" y="1654905"/>
          <a:ext cx="5623560" cy="4416552"/>
        </p:xfrm>
        <a:graphic>
          <a:graphicData uri="http://schemas.openxmlformats.org/drawingml/2006/table">
            <a:tbl>
              <a:tblPr/>
              <a:tblGrid>
                <a:gridCol w="1497330"/>
                <a:gridCol w="4126230"/>
              </a:tblGrid>
              <a:tr h="0">
                <a:tc>
                  <a:txBody>
                    <a:bodyPr/>
                    <a:lstStyle/>
                    <a:p>
                      <a:pPr marL="0" marR="0">
                        <a:lnSpc>
                          <a:spcPct val="115000"/>
                        </a:lnSpc>
                        <a:spcBef>
                          <a:spcPts val="0"/>
                        </a:spcBef>
                        <a:spcAft>
                          <a:spcPts val="1000"/>
                        </a:spcAft>
                      </a:pPr>
                      <a:r>
                        <a:rPr lang="en-US" sz="1200" b="1">
                          <a:latin typeface="Times New Roman"/>
                          <a:ea typeface="Calibri"/>
                          <a:cs typeface="Times New Roman"/>
                        </a:rPr>
                        <a:t>Symbol</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b="1">
                          <a:latin typeface="Times New Roman"/>
                          <a:ea typeface="Calibri"/>
                          <a:cs typeface="Times New Roman"/>
                        </a:rPr>
                        <a:t>Description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(a period) for any character at all</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\d</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For any digit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\D</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For any non-digit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For any white space (including space, tab, newline, and return)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For any character that is not white space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zero or more x’s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(xy)*</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zero or more xy’s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zero or one x</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(xy)?</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zero or one xy</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one or more x’s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(xy)+</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one or more xy’s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[abc]</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include one of a group of values (choose a,b, or c)</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include the range of values from 0 to 9 (choose a single number from a range 0 to 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this | that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this or that in the content. Separate additional choices with additional vertical bars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exactly 5 x’s (in a row)</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at least 5 x’s (in a row)</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x{5,8}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latin typeface="Times New Roman"/>
                          <a:ea typeface="Calibri"/>
                          <a:cs typeface="Times New Roman"/>
                        </a:rPr>
                        <a:t>To have at least 5 and at most 8 x’s (in a row)</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1000"/>
                        </a:spcAft>
                      </a:pPr>
                      <a:r>
                        <a:rPr lang="en-US" sz="1200">
                          <a:latin typeface="Times New Roman"/>
                          <a:ea typeface="Calibri"/>
                          <a:cs typeface="Times New Roman"/>
                        </a:rPr>
                        <a:t>(xyz){2}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dirty="0">
                          <a:latin typeface="Times New Roman"/>
                          <a:ea typeface="Calibri"/>
                          <a:cs typeface="Times New Roman"/>
                        </a:rPr>
                        <a:t>To have exactly two </a:t>
                      </a:r>
                      <a:r>
                        <a:rPr lang="en-US" sz="1200" dirty="0" err="1">
                          <a:latin typeface="Times New Roman"/>
                          <a:ea typeface="Calibri"/>
                          <a:cs typeface="Times New Roman"/>
                        </a:rPr>
                        <a:t>xyz’s</a:t>
                      </a:r>
                      <a:r>
                        <a:rPr lang="en-US" sz="1200" dirty="0">
                          <a:latin typeface="Times New Roman"/>
                          <a:ea typeface="Calibri"/>
                          <a:cs typeface="Times New Roman"/>
                        </a:rPr>
                        <a:t> (in a row)</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(continue…)</a:t>
            </a:r>
            <a:endParaRPr lang="en-US" dirty="0"/>
          </a:p>
        </p:txBody>
      </p:sp>
      <p:graphicFrame>
        <p:nvGraphicFramePr>
          <p:cNvPr id="4" name="Content Placeholder 3"/>
          <p:cNvGraphicFramePr>
            <a:graphicFrameLocks noGrp="1"/>
          </p:cNvGraphicFramePr>
          <p:nvPr>
            <p:ph idx="1"/>
          </p:nvPr>
        </p:nvGraphicFramePr>
        <p:xfrm>
          <a:off x="457200" y="1600200"/>
          <a:ext cx="8229600" cy="53086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Data Type</a:t>
                      </a:r>
                      <a:endParaRPr lang="en-US" dirty="0"/>
                    </a:p>
                  </a:txBody>
                  <a:tcPr/>
                </a:tc>
                <a:tc>
                  <a:txBody>
                    <a:bodyPr/>
                    <a:lstStyle/>
                    <a:p>
                      <a:r>
                        <a:rPr lang="en-US" dirty="0" smtClean="0"/>
                        <a:t>Description</a:t>
                      </a:r>
                      <a:endParaRPr lang="en-US" dirty="0"/>
                    </a:p>
                  </a:txBody>
                  <a:tcPr/>
                </a:tc>
                <a:tc>
                  <a:txBody>
                    <a:bodyPr/>
                    <a:lstStyle/>
                    <a:p>
                      <a:r>
                        <a:rPr lang="en-US" dirty="0" smtClean="0"/>
                        <a:t>Sample</a:t>
                      </a:r>
                      <a:endParaRPr lang="en-US" dirty="0"/>
                    </a:p>
                  </a:txBody>
                  <a:tcPr/>
                </a:tc>
              </a:tr>
              <a:tr h="370840">
                <a:tc>
                  <a:txBody>
                    <a:bodyPr/>
                    <a:lstStyle/>
                    <a:p>
                      <a:r>
                        <a:rPr lang="en-US" sz="1800" kern="1200" dirty="0" err="1" smtClean="0">
                          <a:solidFill>
                            <a:schemeClr val="dk1"/>
                          </a:solidFill>
                          <a:latin typeface="+mn-lt"/>
                          <a:ea typeface="+mn-ea"/>
                          <a:cs typeface="+mn-cs"/>
                        </a:rPr>
                        <a:t>xs:string</a:t>
                      </a:r>
                      <a:endParaRPr lang="en-US" dirty="0"/>
                    </a:p>
                  </a:txBody>
                  <a:tcPr/>
                </a:tc>
                <a:tc>
                  <a:txBody>
                    <a:bodyPr/>
                    <a:lstStyle/>
                    <a:p>
                      <a:r>
                        <a:rPr lang="en-US" sz="1800" kern="1200" dirty="0" smtClean="0">
                          <a:solidFill>
                            <a:schemeClr val="dk1"/>
                          </a:solidFill>
                          <a:latin typeface="+mn-lt"/>
                          <a:ea typeface="+mn-ea"/>
                          <a:cs typeface="+mn-cs"/>
                        </a:rPr>
                        <a:t>The element will contain a string of characters</a:t>
                      </a:r>
                      <a:endParaRPr lang="en-US" dirty="0"/>
                    </a:p>
                  </a:txBody>
                  <a:tcPr/>
                </a:tc>
                <a:tc>
                  <a:txBody>
                    <a:bodyPr/>
                    <a:lstStyle/>
                    <a:p>
                      <a:r>
                        <a:rPr lang="en-US" sz="1800" kern="1200" dirty="0" smtClean="0">
                          <a:solidFill>
                            <a:schemeClr val="dk1"/>
                          </a:solidFill>
                          <a:latin typeface="+mn-lt"/>
                          <a:ea typeface="+mn-ea"/>
                          <a:cs typeface="+mn-cs"/>
                        </a:rPr>
                        <a:t>&lt;name&gt;Cynthia </a:t>
                      </a:r>
                      <a:r>
                        <a:rPr lang="en-US" sz="1800" kern="1200" dirty="0" err="1" smtClean="0">
                          <a:solidFill>
                            <a:schemeClr val="dk1"/>
                          </a:solidFill>
                          <a:latin typeface="+mn-lt"/>
                          <a:ea typeface="+mn-ea"/>
                          <a:cs typeface="+mn-cs"/>
                        </a:rPr>
                        <a:t>Dibbs</a:t>
                      </a:r>
                      <a:r>
                        <a:rPr lang="en-US" sz="1800" kern="1200" dirty="0" smtClean="0">
                          <a:solidFill>
                            <a:schemeClr val="dk1"/>
                          </a:solidFill>
                          <a:latin typeface="+mn-lt"/>
                          <a:ea typeface="+mn-ea"/>
                          <a:cs typeface="+mn-cs"/>
                        </a:rPr>
                        <a:t>&lt;/name&gt;</a:t>
                      </a:r>
                      <a:endParaRPr lang="en-US" dirty="0"/>
                    </a:p>
                  </a:txBody>
                  <a:tcPr/>
                </a:tc>
              </a:tr>
              <a:tr h="370840">
                <a:tc>
                  <a:txBody>
                    <a:bodyPr/>
                    <a:lstStyle/>
                    <a:p>
                      <a:r>
                        <a:rPr lang="en-US" sz="1800" kern="1200" dirty="0" err="1" smtClean="0">
                          <a:solidFill>
                            <a:schemeClr val="dk1"/>
                          </a:solidFill>
                          <a:latin typeface="+mn-lt"/>
                          <a:ea typeface="+mn-ea"/>
                          <a:cs typeface="+mn-cs"/>
                        </a:rPr>
                        <a:t>xs:boolean</a:t>
                      </a:r>
                      <a:endParaRPr lang="en-US" dirty="0"/>
                    </a:p>
                  </a:txBody>
                  <a:tcPr/>
                </a:tc>
                <a:tc>
                  <a:txBody>
                    <a:bodyPr/>
                    <a:lstStyle/>
                    <a:p>
                      <a:r>
                        <a:rPr lang="en-US" sz="1800" kern="1200" dirty="0" smtClean="0">
                          <a:solidFill>
                            <a:schemeClr val="dk1"/>
                          </a:solidFill>
                          <a:latin typeface="+mn-lt"/>
                          <a:ea typeface="+mn-ea"/>
                          <a:cs typeface="+mn-cs"/>
                        </a:rPr>
                        <a:t>The element will contain the values true or false (or, 1 or 0)</a:t>
                      </a:r>
                      <a:endParaRPr lang="en-US" dirty="0"/>
                    </a:p>
                  </a:txBody>
                  <a:tcPr/>
                </a:tc>
                <a:tc>
                  <a:txBody>
                    <a:bodyPr/>
                    <a:lstStyle/>
                    <a:p>
                      <a:r>
                        <a:rPr lang="en-US" sz="1800" kern="1200" dirty="0" smtClean="0">
                          <a:solidFill>
                            <a:schemeClr val="dk1"/>
                          </a:solidFill>
                          <a:latin typeface="+mn-lt"/>
                          <a:ea typeface="+mn-ea"/>
                          <a:cs typeface="+mn-cs"/>
                        </a:rPr>
                        <a:t>&lt;premier&gt;true&lt;/premier&gt;</a:t>
                      </a:r>
                      <a:endParaRPr lang="en-US" dirty="0"/>
                    </a:p>
                  </a:txBody>
                  <a:tcPr/>
                </a:tc>
              </a:tr>
              <a:tr h="370840">
                <a:tc>
                  <a:txBody>
                    <a:bodyPr/>
                    <a:lstStyle/>
                    <a:p>
                      <a:r>
                        <a:rPr lang="en-US" sz="1800" kern="1200" dirty="0" err="1" smtClean="0">
                          <a:solidFill>
                            <a:schemeClr val="dk1"/>
                          </a:solidFill>
                          <a:latin typeface="+mn-lt"/>
                          <a:ea typeface="+mn-ea"/>
                          <a:cs typeface="+mn-cs"/>
                        </a:rPr>
                        <a:t>xs:anyURI</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(as in URI and not URL)</a:t>
                      </a:r>
                      <a:endParaRPr lang="en-US" dirty="0"/>
                    </a:p>
                  </a:txBody>
                  <a:tcPr/>
                </a:tc>
                <a:tc>
                  <a:txBody>
                    <a:bodyPr/>
                    <a:lstStyle/>
                    <a:p>
                      <a:r>
                        <a:rPr lang="en-US" sz="1800" kern="1200" dirty="0" smtClean="0">
                          <a:solidFill>
                            <a:schemeClr val="dk1"/>
                          </a:solidFill>
                          <a:latin typeface="+mn-lt"/>
                          <a:ea typeface="+mn-ea"/>
                          <a:cs typeface="+mn-cs"/>
                        </a:rPr>
                        <a:t>The element will contain a reference to a file on the Internet, a local area network, or even your computer</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&gt;mailto:name1@abc.com</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&gt;http://www.abc.com/XSD/</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a:t>
                      </a:r>
                      <a:r>
                        <a:rPr lang="en-US" sz="1800" kern="1200" dirty="0" err="1" smtClean="0">
                          <a:solidFill>
                            <a:schemeClr val="dk1"/>
                          </a:solidFill>
                          <a:latin typeface="+mn-lt"/>
                          <a:ea typeface="+mn-ea"/>
                          <a:cs typeface="+mn-cs"/>
                        </a:rPr>
                        <a:t>abc.com</a:t>
                      </a:r>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&gt;logo.jpg&lt;/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anyuri</a:t>
                      </a:r>
                      <a:r>
                        <a:rPr lang="en-US" sz="1800" kern="1200" dirty="0" smtClean="0">
                          <a:solidFill>
                            <a:schemeClr val="dk1"/>
                          </a:solidFill>
                          <a:latin typeface="+mn-lt"/>
                          <a:ea typeface="+mn-ea"/>
                          <a:cs typeface="+mn-cs"/>
                        </a:rPr>
                        <a:t>&gt;http://hills.ccsf.edu/php/pgm.php?sid=123456&lt;/anyuri&gt;</a:t>
                      </a:r>
                      <a:endParaRPr lang="en-US" dirty="0"/>
                    </a:p>
                  </a:txBody>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a Pattern for an Element (continue…)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NOTE: Parentheses control what the curly brackets and other modifiers, such as ?, +, and *, affect</a:t>
            </a:r>
            <a:r>
              <a:rPr lang="en-US" dirty="0" smtClean="0"/>
              <a:t>.</a:t>
            </a:r>
          </a:p>
          <a:p>
            <a:pPr>
              <a:buNone/>
            </a:pPr>
            <a:endParaRPr lang="en-US" dirty="0" smtClean="0"/>
          </a:p>
          <a:p>
            <a:pPr lvl="0">
              <a:buNone/>
            </a:pPr>
            <a:r>
              <a:rPr lang="en-US" dirty="0" smtClean="0"/>
              <a:t>	3).  Finally</a:t>
            </a:r>
            <a:r>
              <a:rPr lang="en-US" dirty="0" smtClean="0"/>
              <a:t>, type </a:t>
            </a:r>
            <a:r>
              <a:rPr lang="en-US" b="1" dirty="0" smtClean="0"/>
              <a:t>/&gt; </a:t>
            </a:r>
            <a:r>
              <a:rPr lang="en-US" dirty="0" smtClean="0"/>
              <a:t>to complete the </a:t>
            </a:r>
            <a:r>
              <a:rPr lang="en-US" dirty="0" err="1" smtClean="0"/>
              <a:t>xs:pattern</a:t>
            </a:r>
            <a:r>
              <a:rPr lang="en-US" dirty="0" smtClean="0"/>
              <a:t> element</a:t>
            </a:r>
            <a:r>
              <a:rPr lang="en-US" dirty="0" smtClean="0"/>
              <a:t>.</a:t>
            </a:r>
          </a:p>
          <a:p>
            <a:pPr lvl="0">
              <a:buNone/>
            </a:pPr>
            <a:endParaRPr lang="en-US" dirty="0" smtClean="0"/>
          </a:p>
          <a:p>
            <a:r>
              <a:rPr lang="en-US" dirty="0" smtClean="0"/>
              <a:t>NOTE: You can find more specific information about XML Schema regular expressions at </a:t>
            </a:r>
            <a:r>
              <a:rPr lang="en-US" u="sng" dirty="0" smtClean="0">
                <a:hlinkClick r:id="rId2"/>
              </a:rPr>
              <a:t>http://www.w3.org/TR/2004/REC-xmlschema-2-20041028/datatypes.html#regexs</a:t>
            </a:r>
            <a:endParaRPr lang="en-US" dirty="0" smtClean="0"/>
          </a:p>
          <a:p>
            <a:r>
              <a:rPr lang="en-US" dirty="0" smtClean="0"/>
              <a:t>The regular expression used in XML Schema are very similar to those used in Perl. However, one important technical difference is that in XML Schema </a:t>
            </a:r>
            <a:r>
              <a:rPr lang="en-US" dirty="0" err="1" smtClean="0"/>
              <a:t>regex</a:t>
            </a:r>
            <a:r>
              <a:rPr lang="en-US" dirty="0" smtClean="0"/>
              <a:t>, the comparison is always made between the regular expression and the entire contents of the element. There are no ^ or $ characters to limit a match to the beginning or end of a line (as there are in Perl).</a:t>
            </a:r>
          </a:p>
          <a:p>
            <a:r>
              <a:rPr lang="en-US" dirty="0" smtClean="0"/>
              <a:t>You can use the pattern facet with any of the simple types.</a:t>
            </a:r>
          </a:p>
          <a:p>
            <a:endParaRPr lang="en-US"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a Pattern for an Element (continue…)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a:t>
            </a:r>
            <a:r>
              <a:rPr lang="en-US" dirty="0" err="1" smtClean="0"/>
              <a:t>product_id</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xs:string</a:t>
            </a:r>
            <a:r>
              <a:rPr lang="en-US" dirty="0" smtClean="0"/>
              <a:t>"&gt;</a:t>
            </a:r>
          </a:p>
          <a:p>
            <a:pPr>
              <a:buNone/>
            </a:pPr>
            <a:r>
              <a:rPr lang="en-US" dirty="0" smtClean="0"/>
              <a:t>	      </a:t>
            </a:r>
            <a:r>
              <a:rPr lang="en-US" dirty="0" smtClean="0"/>
              <a:t>&lt;</a:t>
            </a:r>
            <a:r>
              <a:rPr lang="en-US" dirty="0" err="1" smtClean="0"/>
              <a:t>xs:pattern</a:t>
            </a:r>
            <a:r>
              <a:rPr lang="en-US" dirty="0" smtClean="0"/>
              <a:t> value="P_\d{4}"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dirty="0" smtClean="0"/>
              <a:t> </a:t>
            </a:r>
          </a:p>
          <a:p>
            <a:pPr>
              <a:buNone/>
            </a:pPr>
            <a:r>
              <a:rPr lang="en-US" b="1" dirty="0" smtClean="0"/>
              <a:t>XML1:</a:t>
            </a:r>
            <a:endParaRPr lang="en-US" dirty="0" smtClean="0"/>
          </a:p>
          <a:p>
            <a:pPr>
              <a:buNone/>
            </a:pPr>
            <a:r>
              <a:rPr lang="en-US" dirty="0" smtClean="0"/>
              <a:t>&lt;</a:t>
            </a:r>
            <a:r>
              <a:rPr lang="en-US" dirty="0" err="1" smtClean="0"/>
              <a:t>product_id</a:t>
            </a:r>
            <a:r>
              <a:rPr lang="en-US" dirty="0" smtClean="0"/>
              <a:t>&gt;P_0100&lt;/</a:t>
            </a:r>
            <a:r>
              <a:rPr lang="en-US" dirty="0" err="1" smtClean="0"/>
              <a:t>product_id</a:t>
            </a:r>
            <a:r>
              <a:rPr lang="en-US" dirty="0" smtClean="0"/>
              <a:t>&gt;</a:t>
            </a:r>
          </a:p>
          <a:p>
            <a:pPr>
              <a:buNone/>
            </a:pPr>
            <a:r>
              <a:rPr lang="en-US" dirty="0" smtClean="0"/>
              <a:t> </a:t>
            </a:r>
          </a:p>
          <a:p>
            <a:pPr>
              <a:buNone/>
            </a:pPr>
            <a:r>
              <a:rPr lang="en-US" b="1" dirty="0" smtClean="0"/>
              <a:t>XML2:</a:t>
            </a:r>
            <a:endParaRPr lang="en-US" dirty="0" smtClean="0"/>
          </a:p>
          <a:p>
            <a:pPr>
              <a:buNone/>
            </a:pPr>
            <a:r>
              <a:rPr lang="en-US" dirty="0" smtClean="0"/>
              <a:t>&lt;</a:t>
            </a:r>
            <a:r>
              <a:rPr lang="en-US" dirty="0" err="1" smtClean="0"/>
              <a:t>product_id</a:t>
            </a:r>
            <a:r>
              <a:rPr lang="en-US" dirty="0" smtClean="0"/>
              <a:t>&gt;1020_P&lt;/</a:t>
            </a:r>
            <a:r>
              <a:rPr lang="en-US" dirty="0" err="1" smtClean="0"/>
              <a:t>product_id</a:t>
            </a:r>
            <a:r>
              <a:rPr lang="en-US" dirty="0" smtClean="0"/>
              <a:t>&gt;</a:t>
            </a:r>
          </a:p>
          <a:p>
            <a:pPr>
              <a:buNone/>
            </a:pPr>
            <a:r>
              <a:rPr lang="en-US" dirty="0" smtClean="0"/>
              <a:t> </a:t>
            </a:r>
          </a:p>
          <a:p>
            <a:r>
              <a:rPr lang="en-US" dirty="0" smtClean="0"/>
              <a:t>NOTE: XML1 is valid, XML2 is invalid.</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Specify a Pattern for an Element (continue…)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XSD:</a:t>
            </a:r>
            <a:endParaRPr lang="en-US" dirty="0" smtClean="0"/>
          </a:p>
          <a:p>
            <a:pPr>
              <a:buNone/>
            </a:pPr>
            <a:r>
              <a:rPr lang="en-US" dirty="0" smtClean="0"/>
              <a:t>	&lt;</a:t>
            </a:r>
            <a:r>
              <a:rPr lang="en-US" dirty="0" err="1" smtClean="0"/>
              <a:t>xs:element</a:t>
            </a:r>
            <a:r>
              <a:rPr lang="en-US" dirty="0" smtClean="0"/>
              <a:t> name="</a:t>
            </a:r>
            <a:r>
              <a:rPr lang="en-US" dirty="0" err="1" smtClean="0"/>
              <a:t>p_time</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a:t>
            </a:r>
            <a:r>
              <a:rPr lang="en-US" dirty="0" smtClean="0"/>
              <a:t>&lt;</a:t>
            </a:r>
            <a:r>
              <a:rPr lang="en-US" dirty="0" err="1" smtClean="0"/>
              <a:t>xs:restriction</a:t>
            </a:r>
            <a:r>
              <a:rPr lang="en-US" dirty="0" smtClean="0"/>
              <a:t> base="</a:t>
            </a:r>
            <a:r>
              <a:rPr lang="en-US" dirty="0" err="1" smtClean="0"/>
              <a:t>xs:duration</a:t>
            </a:r>
            <a:r>
              <a:rPr lang="en-US" dirty="0" smtClean="0"/>
              <a:t>"&gt;</a:t>
            </a:r>
          </a:p>
          <a:p>
            <a:pPr>
              <a:buNone/>
            </a:pPr>
            <a:r>
              <a:rPr lang="en-US" dirty="0" smtClean="0"/>
              <a:t>	      </a:t>
            </a:r>
            <a:r>
              <a:rPr lang="en-US" dirty="0" smtClean="0"/>
              <a:t>&lt;</a:t>
            </a:r>
            <a:r>
              <a:rPr lang="en-US" dirty="0" err="1" smtClean="0"/>
              <a:t>xs:pattern</a:t>
            </a:r>
            <a:r>
              <a:rPr lang="en-US" dirty="0" smtClean="0"/>
              <a:t> value="PT\</a:t>
            </a:r>
            <a:r>
              <a:rPr lang="en-US" dirty="0" err="1" smtClean="0"/>
              <a:t>d+H</a:t>
            </a:r>
            <a:r>
              <a:rPr lang="en-US" dirty="0" smtClean="0"/>
              <a:t>\</a:t>
            </a:r>
            <a:r>
              <a:rPr lang="en-US" dirty="0" err="1" smtClean="0"/>
              <a:t>d+M</a:t>
            </a:r>
            <a:r>
              <a:rPr lang="en-US" dirty="0" smtClean="0"/>
              <a:t>\</a:t>
            </a:r>
            <a:r>
              <a:rPr lang="en-US" dirty="0" err="1" smtClean="0"/>
              <a:t>d+S</a:t>
            </a:r>
            <a:r>
              <a:rPr lang="en-US" dirty="0" smtClean="0"/>
              <a:t>" /&gt;</a:t>
            </a:r>
          </a:p>
          <a:p>
            <a:pPr>
              <a:buNone/>
            </a:pPr>
            <a:r>
              <a:rPr lang="en-US" dirty="0" smtClean="0"/>
              <a:t>	    </a:t>
            </a:r>
            <a:r>
              <a:rPr lang="en-US" dirty="0" smtClean="0"/>
              <a:t>&lt;/</a:t>
            </a:r>
            <a:r>
              <a:rPr lang="en-US" dirty="0" err="1" smtClean="0"/>
              <a:t>xs:restriction</a:t>
            </a:r>
            <a:r>
              <a:rPr lang="en-US" dirty="0" smtClean="0"/>
              <a:t>&gt;</a:t>
            </a:r>
          </a:p>
          <a:p>
            <a:pPr>
              <a:buNone/>
            </a:pPr>
            <a:r>
              <a:rPr lang="en-US" dirty="0" smtClean="0"/>
              <a:t>	  </a:t>
            </a:r>
            <a:r>
              <a:rPr lang="en-US" dirty="0" smtClean="0"/>
              <a:t>&lt;/</a:t>
            </a:r>
            <a:r>
              <a:rPr lang="en-US" dirty="0" err="1" smtClean="0"/>
              <a:t>xs:simpleType</a:t>
            </a:r>
            <a:r>
              <a:rPr lang="en-US" dirty="0" smtClean="0"/>
              <a:t>&gt;</a:t>
            </a:r>
          </a:p>
          <a:p>
            <a:pPr>
              <a:buNone/>
            </a:pPr>
            <a:r>
              <a:rPr lang="en-US" dirty="0" smtClean="0"/>
              <a:t>	&lt;/</a:t>
            </a:r>
            <a:r>
              <a:rPr lang="en-US" dirty="0" err="1" smtClean="0"/>
              <a:t>xs:element</a:t>
            </a:r>
            <a:r>
              <a:rPr lang="en-US" dirty="0" smtClean="0"/>
              <a:t>&gt;</a:t>
            </a:r>
          </a:p>
          <a:p>
            <a:pPr>
              <a:buNone/>
            </a:pPr>
            <a:r>
              <a:rPr lang="en-US" b="1" dirty="0" smtClean="0"/>
              <a:t>XML1:</a:t>
            </a:r>
            <a:endParaRPr lang="en-US" dirty="0" smtClean="0"/>
          </a:p>
          <a:p>
            <a:pPr>
              <a:buNone/>
            </a:pPr>
            <a:r>
              <a:rPr lang="en-US" dirty="0" smtClean="0"/>
              <a:t>&lt;</a:t>
            </a:r>
            <a:r>
              <a:rPr lang="en-US" dirty="0" err="1" smtClean="0"/>
              <a:t>p_time</a:t>
            </a:r>
            <a:r>
              <a:rPr lang="en-US" dirty="0" smtClean="0"/>
              <a:t>&gt;PT5H23M10S&lt;/</a:t>
            </a:r>
            <a:r>
              <a:rPr lang="en-US" dirty="0" err="1" smtClean="0"/>
              <a:t>p_time</a:t>
            </a:r>
            <a:r>
              <a:rPr lang="en-US" dirty="0" smtClean="0"/>
              <a:t>&gt;</a:t>
            </a:r>
          </a:p>
          <a:p>
            <a:pPr>
              <a:buNone/>
            </a:pPr>
            <a:r>
              <a:rPr lang="en-US" dirty="0" smtClean="0"/>
              <a:t> </a:t>
            </a:r>
          </a:p>
          <a:p>
            <a:pPr>
              <a:buNone/>
            </a:pPr>
            <a:r>
              <a:rPr lang="en-US" b="1" dirty="0" smtClean="0"/>
              <a:t>XML2:</a:t>
            </a:r>
            <a:endParaRPr lang="en-US" dirty="0" smtClean="0"/>
          </a:p>
          <a:p>
            <a:pPr>
              <a:buNone/>
            </a:pPr>
            <a:r>
              <a:rPr lang="en-US" dirty="0" smtClean="0"/>
              <a:t>&lt;</a:t>
            </a:r>
            <a:r>
              <a:rPr lang="en-US" dirty="0" err="1" smtClean="0"/>
              <a:t>p_time</a:t>
            </a:r>
            <a:r>
              <a:rPr lang="en-US" dirty="0" smtClean="0"/>
              <a:t>&gt;PT14H2M50S&lt;/</a:t>
            </a:r>
            <a:r>
              <a:rPr lang="en-US" dirty="0" err="1" smtClean="0"/>
              <a:t>p_time</a:t>
            </a:r>
            <a:r>
              <a:rPr lang="en-US" dirty="0" smtClean="0"/>
              <a:t>&gt;</a:t>
            </a:r>
          </a:p>
          <a:p>
            <a:pPr>
              <a:buNone/>
            </a:pPr>
            <a:r>
              <a:rPr lang="en-US" dirty="0" smtClean="0"/>
              <a:t> </a:t>
            </a:r>
          </a:p>
          <a:p>
            <a:r>
              <a:rPr lang="en-US" dirty="0" smtClean="0"/>
              <a:t>NOTE: Both XML1 and XML2 are valid.</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Limiting a Number’s Digits</a:t>
            </a:r>
            <a:endParaRPr lang="en-US" dirty="0"/>
          </a:p>
        </p:txBody>
      </p:sp>
      <p:sp>
        <p:nvSpPr>
          <p:cNvPr id="3" name="Content Placeholder 2"/>
          <p:cNvSpPr>
            <a:spLocks noGrp="1"/>
          </p:cNvSpPr>
          <p:nvPr>
            <p:ph idx="1"/>
          </p:nvPr>
        </p:nvSpPr>
        <p:spPr/>
        <p:txBody>
          <a:bodyPr>
            <a:normAutofit fontScale="92500"/>
          </a:bodyPr>
          <a:lstStyle/>
          <a:p>
            <a:r>
              <a:rPr lang="en-US" dirty="0" smtClean="0"/>
              <a:t>In XML Schema, you can limit the total number of digits, as well as the number of digits after the decimal point of numeric elements.</a:t>
            </a:r>
          </a:p>
          <a:p>
            <a:r>
              <a:rPr lang="en-US" b="1" dirty="0" smtClean="0"/>
              <a:t>To specify the total number of digits in a number:</a:t>
            </a:r>
            <a:endParaRPr lang="en-US" dirty="0" smtClean="0"/>
          </a:p>
          <a:p>
            <a:pPr marL="914400" lvl="1" indent="-514350">
              <a:buFont typeface="+mj-lt"/>
              <a:buAutoNum type="arabicParenR"/>
            </a:pPr>
            <a:r>
              <a:rPr lang="en-US" dirty="0" smtClean="0"/>
              <a:t>Within a custom type definition, type </a:t>
            </a:r>
            <a:r>
              <a:rPr lang="en-US" b="1" dirty="0" smtClean="0"/>
              <a:t>&lt;</a:t>
            </a:r>
            <a:r>
              <a:rPr lang="en-US" b="1" dirty="0" err="1" smtClean="0"/>
              <a:t>xs:totalDigits</a:t>
            </a:r>
            <a:r>
              <a:rPr lang="en-US" dirty="0" smtClean="0"/>
              <a:t>.</a:t>
            </a:r>
          </a:p>
          <a:p>
            <a:pPr marL="914400" lvl="1" indent="-514350">
              <a:buFont typeface="+mj-lt"/>
              <a:buAutoNum type="arabicParenR"/>
            </a:pPr>
            <a:r>
              <a:rPr lang="en-US" dirty="0" smtClean="0"/>
              <a:t>Then, type </a:t>
            </a:r>
            <a:r>
              <a:rPr lang="en-US" b="1" dirty="0" smtClean="0"/>
              <a:t>value=</a:t>
            </a:r>
            <a:r>
              <a:rPr lang="en-US" dirty="0" smtClean="0"/>
              <a:t> </a:t>
            </a:r>
            <a:r>
              <a:rPr lang="en-US" b="1" dirty="0" smtClean="0"/>
              <a:t>"n</a:t>
            </a:r>
            <a:r>
              <a:rPr lang="en-US" dirty="0" smtClean="0"/>
              <a:t> </a:t>
            </a:r>
            <a:r>
              <a:rPr lang="en-US" b="1" dirty="0" smtClean="0"/>
              <a:t>"</a:t>
            </a:r>
            <a:r>
              <a:rPr lang="en-US" dirty="0" smtClean="0"/>
              <a:t>, where n is the maximum number of digits that can appear in the number.</a:t>
            </a:r>
          </a:p>
          <a:p>
            <a:pPr marL="914400" lvl="1" indent="-514350">
              <a:buFont typeface="+mj-lt"/>
              <a:buAutoNum type="arabicParenR"/>
            </a:pPr>
            <a:r>
              <a:rPr lang="en-US" dirty="0" smtClean="0"/>
              <a:t>Finally, type </a:t>
            </a:r>
            <a:r>
              <a:rPr lang="en-US" b="1" dirty="0" smtClean="0"/>
              <a:t>/&gt; </a:t>
            </a:r>
            <a:r>
              <a:rPr lang="en-US" dirty="0" smtClean="0"/>
              <a:t>to complete the </a:t>
            </a:r>
            <a:r>
              <a:rPr lang="en-US" dirty="0" err="1" smtClean="0"/>
              <a:t>xs:totalDigits</a:t>
            </a:r>
            <a:r>
              <a:rPr lang="en-US" dirty="0" smtClean="0"/>
              <a:t> facet.</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Limiting a Number’s Digits (continue…)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To specify the number of digits after the decimal point:</a:t>
            </a:r>
            <a:endParaRPr lang="en-US" dirty="0" smtClean="0"/>
          </a:p>
          <a:p>
            <a:pPr marL="914400" lvl="1" indent="-514350">
              <a:buFont typeface="+mj-lt"/>
              <a:buAutoNum type="arabicParenR"/>
            </a:pPr>
            <a:r>
              <a:rPr lang="en-US" dirty="0" smtClean="0"/>
              <a:t>Within a custom type definition, type </a:t>
            </a:r>
            <a:r>
              <a:rPr lang="en-US" b="1" dirty="0" smtClean="0"/>
              <a:t>&lt;</a:t>
            </a:r>
            <a:r>
              <a:rPr lang="en-US" b="1" dirty="0" err="1" smtClean="0"/>
              <a:t>xs:fractionDigits</a:t>
            </a:r>
            <a:r>
              <a:rPr lang="en-US" dirty="0" smtClean="0"/>
              <a:t>.</a:t>
            </a:r>
          </a:p>
          <a:p>
            <a:pPr marL="914400" lvl="1" indent="-514350">
              <a:buFont typeface="+mj-lt"/>
              <a:buAutoNum type="arabicParenR"/>
            </a:pPr>
            <a:r>
              <a:rPr lang="en-US" dirty="0" smtClean="0"/>
              <a:t>Then, type </a:t>
            </a:r>
            <a:r>
              <a:rPr lang="en-US" b="1" dirty="0" smtClean="0"/>
              <a:t>value=</a:t>
            </a:r>
            <a:r>
              <a:rPr lang="en-US" dirty="0" smtClean="0"/>
              <a:t> </a:t>
            </a:r>
            <a:r>
              <a:rPr lang="en-US" b="1" dirty="0" smtClean="0"/>
              <a:t>"n</a:t>
            </a:r>
            <a:r>
              <a:rPr lang="en-US" dirty="0" smtClean="0"/>
              <a:t> </a:t>
            </a:r>
            <a:r>
              <a:rPr lang="en-US" b="1" dirty="0" smtClean="0"/>
              <a:t>"</a:t>
            </a:r>
            <a:r>
              <a:rPr lang="en-US" dirty="0" smtClean="0"/>
              <a:t>, where n is the maximum number of digits that can appear after the decimal in the number.</a:t>
            </a:r>
          </a:p>
          <a:p>
            <a:pPr marL="914400" lvl="1" indent="-514350">
              <a:buFont typeface="+mj-lt"/>
              <a:buAutoNum type="arabicParenR"/>
            </a:pPr>
            <a:r>
              <a:rPr lang="en-US" dirty="0" smtClean="0"/>
              <a:t>Finally, type </a:t>
            </a:r>
            <a:r>
              <a:rPr lang="en-US" b="1" dirty="0" smtClean="0"/>
              <a:t>/&gt; </a:t>
            </a:r>
            <a:r>
              <a:rPr lang="en-US" dirty="0" smtClean="0"/>
              <a:t>to complete the </a:t>
            </a:r>
            <a:r>
              <a:rPr lang="en-US" dirty="0" err="1" smtClean="0"/>
              <a:t>xs:fractionDigits</a:t>
            </a:r>
            <a:r>
              <a:rPr lang="en-US" dirty="0" smtClean="0"/>
              <a:t> facet.</a:t>
            </a:r>
          </a:p>
          <a:p>
            <a:pPr>
              <a:buNone/>
            </a:pPr>
            <a:r>
              <a:rPr lang="en-US" dirty="0" smtClean="0"/>
              <a:t> </a:t>
            </a:r>
          </a:p>
          <a:p>
            <a:r>
              <a:rPr lang="en-US" b="1" dirty="0" smtClean="0"/>
              <a:t>NOTE:</a:t>
            </a:r>
            <a:r>
              <a:rPr lang="en-US" dirty="0" smtClean="0"/>
              <a:t> You may use either of these facets with any numerical type.</a:t>
            </a:r>
          </a:p>
          <a:p>
            <a:r>
              <a:rPr lang="en-US" dirty="0" smtClean="0"/>
              <a:t>The </a:t>
            </a:r>
            <a:r>
              <a:rPr lang="en-US" dirty="0" err="1" smtClean="0"/>
              <a:t>xs:totalDigits</a:t>
            </a:r>
            <a:r>
              <a:rPr lang="en-US" dirty="0" smtClean="0"/>
              <a:t> facet must be a positive number, and it may not be less than the </a:t>
            </a:r>
            <a:r>
              <a:rPr lang="en-US" dirty="0" err="1" smtClean="0"/>
              <a:t>xs:fractionDigits</a:t>
            </a:r>
            <a:r>
              <a:rPr lang="en-US" dirty="0" smtClean="0"/>
              <a:t> value.</a:t>
            </a:r>
          </a:p>
          <a:p>
            <a:r>
              <a:rPr lang="en-US" dirty="0" smtClean="0"/>
              <a:t>The </a:t>
            </a:r>
            <a:r>
              <a:rPr lang="en-US" dirty="0" err="1" smtClean="0"/>
              <a:t>xs:fractionDigits</a:t>
            </a:r>
            <a:r>
              <a:rPr lang="en-US" dirty="0" smtClean="0"/>
              <a:t> facet must be a non-negative integer (0, 1, 2, or higher).</a:t>
            </a:r>
          </a:p>
          <a:p>
            <a:r>
              <a:rPr lang="en-US" dirty="0" smtClean="0"/>
              <a:t>Both facets specify the maximum values allowed. The number is still considered valid if </a:t>
            </a:r>
            <a:r>
              <a:rPr lang="en-US" dirty="0" err="1" smtClean="0"/>
              <a:t>fewev</a:t>
            </a:r>
            <a:r>
              <a:rPr lang="en-US" dirty="0" smtClean="0"/>
              <a:t> digits are present.</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Limiting a Number’s Digits (continue…)</a:t>
            </a:r>
            <a:endParaRPr lang="en-US" dirty="0"/>
          </a:p>
        </p:txBody>
      </p:sp>
      <p:sp>
        <p:nvSpPr>
          <p:cNvPr id="3" name="Content Placeholder 2"/>
          <p:cNvSpPr>
            <a:spLocks noGrp="1"/>
          </p:cNvSpPr>
          <p:nvPr>
            <p:ph idx="1"/>
          </p:nvPr>
        </p:nvSpPr>
        <p:spPr/>
        <p:txBody>
          <a:bodyPr>
            <a:noAutofit/>
          </a:bodyPr>
          <a:lstStyle/>
          <a:p>
            <a:pPr>
              <a:buNone/>
            </a:pPr>
            <a:r>
              <a:rPr lang="en-US" sz="1200" b="1" dirty="0" smtClean="0"/>
              <a:t>XSD:</a:t>
            </a:r>
            <a:endParaRPr lang="en-US" sz="1200" dirty="0" smtClean="0"/>
          </a:p>
          <a:p>
            <a:pPr>
              <a:buNone/>
            </a:pPr>
            <a:r>
              <a:rPr lang="en-US" sz="1200" dirty="0" smtClean="0"/>
              <a:t>	&lt;</a:t>
            </a:r>
            <a:r>
              <a:rPr lang="en-US" sz="1200" dirty="0" err="1" smtClean="0"/>
              <a:t>xs:element</a:t>
            </a:r>
            <a:r>
              <a:rPr lang="en-US" sz="1200" dirty="0" smtClean="0"/>
              <a:t> name="</a:t>
            </a:r>
            <a:r>
              <a:rPr lang="en-US" sz="1200" dirty="0" err="1" smtClean="0"/>
              <a:t>atomic_weight</a:t>
            </a:r>
            <a:r>
              <a:rPr lang="en-US" sz="1200" dirty="0" smtClean="0"/>
              <a:t>"&gt;</a:t>
            </a:r>
          </a:p>
          <a:p>
            <a:pPr>
              <a:buNone/>
            </a:pPr>
            <a:r>
              <a:rPr lang="en-US" sz="1200" dirty="0" smtClean="0"/>
              <a:t>	  </a:t>
            </a:r>
            <a:r>
              <a:rPr lang="en-US" sz="1200" dirty="0" smtClean="0"/>
              <a:t>&lt;</a:t>
            </a:r>
            <a:r>
              <a:rPr lang="en-US" sz="1200" dirty="0" err="1" smtClean="0"/>
              <a:t>xs:simpleType</a:t>
            </a:r>
            <a:r>
              <a:rPr lang="en-US" sz="1200" dirty="0" smtClean="0"/>
              <a:t>&gt;</a:t>
            </a:r>
          </a:p>
          <a:p>
            <a:pPr>
              <a:buNone/>
            </a:pPr>
            <a:r>
              <a:rPr lang="en-US" sz="1200" dirty="0" smtClean="0"/>
              <a:t>	    </a:t>
            </a:r>
            <a:r>
              <a:rPr lang="en-US" sz="1200" dirty="0" smtClean="0"/>
              <a:t>&lt;</a:t>
            </a:r>
            <a:r>
              <a:rPr lang="en-US" sz="1200" dirty="0" err="1" smtClean="0"/>
              <a:t>xs:restriction</a:t>
            </a:r>
            <a:r>
              <a:rPr lang="en-US" sz="1200" dirty="0" smtClean="0"/>
              <a:t> base="</a:t>
            </a:r>
            <a:r>
              <a:rPr lang="en-US" sz="1200" dirty="0" err="1" smtClean="0"/>
              <a:t>xs:decimal</a:t>
            </a:r>
            <a:r>
              <a:rPr lang="en-US" sz="1200" dirty="0" smtClean="0"/>
              <a:t>"&gt;</a:t>
            </a:r>
          </a:p>
          <a:p>
            <a:pPr>
              <a:buNone/>
            </a:pPr>
            <a:r>
              <a:rPr lang="en-US" sz="1200" dirty="0" smtClean="0"/>
              <a:t>	      </a:t>
            </a:r>
            <a:r>
              <a:rPr lang="en-US" sz="1200" dirty="0" smtClean="0"/>
              <a:t>&lt;</a:t>
            </a:r>
            <a:r>
              <a:rPr lang="en-US" sz="1200" dirty="0" err="1" smtClean="0"/>
              <a:t>xs:totalDigits</a:t>
            </a:r>
            <a:r>
              <a:rPr lang="en-US" sz="1200" dirty="0" smtClean="0"/>
              <a:t> value="6" /&gt;</a:t>
            </a:r>
          </a:p>
          <a:p>
            <a:pPr>
              <a:buNone/>
            </a:pPr>
            <a:r>
              <a:rPr lang="en-US" sz="1200" dirty="0" smtClean="0"/>
              <a:t>	      </a:t>
            </a:r>
            <a:r>
              <a:rPr lang="en-US" sz="1200" dirty="0" smtClean="0"/>
              <a:t>&lt;</a:t>
            </a:r>
            <a:r>
              <a:rPr lang="en-US" sz="1200" dirty="0" err="1" smtClean="0"/>
              <a:t>xs:fractionDigits</a:t>
            </a:r>
            <a:r>
              <a:rPr lang="en-US" sz="1200" dirty="0" smtClean="0"/>
              <a:t> value=”4” /&gt;</a:t>
            </a:r>
          </a:p>
          <a:p>
            <a:pPr>
              <a:buNone/>
            </a:pPr>
            <a:r>
              <a:rPr lang="en-US" sz="1200" dirty="0" smtClean="0"/>
              <a:t>	    </a:t>
            </a:r>
            <a:r>
              <a:rPr lang="en-US" sz="1200" dirty="0" smtClean="0"/>
              <a:t>&lt;/</a:t>
            </a:r>
            <a:r>
              <a:rPr lang="en-US" sz="1200" dirty="0" err="1" smtClean="0"/>
              <a:t>xs:restriction</a:t>
            </a:r>
            <a:r>
              <a:rPr lang="en-US" sz="1200" dirty="0" smtClean="0"/>
              <a:t>&gt;</a:t>
            </a:r>
          </a:p>
          <a:p>
            <a:pPr>
              <a:buNone/>
            </a:pPr>
            <a:r>
              <a:rPr lang="en-US" sz="1200" dirty="0" smtClean="0"/>
              <a:t>	  </a:t>
            </a:r>
            <a:r>
              <a:rPr lang="en-US" sz="1200" dirty="0" smtClean="0"/>
              <a:t>&lt;/</a:t>
            </a:r>
            <a:r>
              <a:rPr lang="en-US" sz="1200" dirty="0" err="1" smtClean="0"/>
              <a:t>xs:simpleType</a:t>
            </a:r>
            <a:r>
              <a:rPr lang="en-US" sz="1200" dirty="0" smtClean="0"/>
              <a:t>&gt;</a:t>
            </a:r>
          </a:p>
          <a:p>
            <a:pPr>
              <a:buNone/>
            </a:pPr>
            <a:r>
              <a:rPr lang="en-US" sz="1200" dirty="0" smtClean="0"/>
              <a:t>	&lt;/</a:t>
            </a:r>
            <a:r>
              <a:rPr lang="en-US" sz="1200" dirty="0" err="1" smtClean="0"/>
              <a:t>xs:element</a:t>
            </a:r>
            <a:r>
              <a:rPr lang="en-US" sz="1200" dirty="0" smtClean="0"/>
              <a:t>&gt;</a:t>
            </a:r>
          </a:p>
          <a:p>
            <a:pPr>
              <a:buNone/>
            </a:pPr>
            <a:r>
              <a:rPr lang="en-US" sz="1200" dirty="0" smtClean="0"/>
              <a:t> </a:t>
            </a:r>
          </a:p>
          <a:p>
            <a:pPr>
              <a:buNone/>
            </a:pPr>
            <a:r>
              <a:rPr lang="en-US" sz="1200" b="1" dirty="0" smtClean="0"/>
              <a:t>XML1:</a:t>
            </a:r>
            <a:endParaRPr lang="en-US" sz="1200" dirty="0" smtClean="0"/>
          </a:p>
          <a:p>
            <a:pPr>
              <a:buNone/>
            </a:pPr>
            <a:r>
              <a:rPr lang="en-US" sz="1200" dirty="0" smtClean="0"/>
              <a:t>&lt;</a:t>
            </a:r>
            <a:r>
              <a:rPr lang="en-US" sz="1200" dirty="0" err="1" smtClean="0"/>
              <a:t>atomic_weight</a:t>
            </a:r>
            <a:r>
              <a:rPr lang="en-US" sz="1200" dirty="0" smtClean="0"/>
              <a:t>&gt;12.0107&lt;/</a:t>
            </a:r>
            <a:r>
              <a:rPr lang="en-US" sz="1200" dirty="0" err="1" smtClean="0"/>
              <a:t>atomic_weight</a:t>
            </a:r>
            <a:r>
              <a:rPr lang="en-US" sz="1200" dirty="0" smtClean="0"/>
              <a:t>&gt;</a:t>
            </a:r>
          </a:p>
          <a:p>
            <a:pPr>
              <a:buNone/>
            </a:pPr>
            <a:r>
              <a:rPr lang="en-US" sz="1200" dirty="0" smtClean="0"/>
              <a:t> </a:t>
            </a:r>
          </a:p>
          <a:p>
            <a:pPr>
              <a:buNone/>
            </a:pPr>
            <a:r>
              <a:rPr lang="en-US" sz="1200" b="1" dirty="0" smtClean="0"/>
              <a:t>XML2:</a:t>
            </a:r>
            <a:endParaRPr lang="en-US" sz="1200" dirty="0" smtClean="0"/>
          </a:p>
          <a:p>
            <a:pPr>
              <a:buNone/>
            </a:pPr>
            <a:r>
              <a:rPr lang="en-US" sz="1200" dirty="0" smtClean="0"/>
              <a:t>&lt;</a:t>
            </a:r>
            <a:r>
              <a:rPr lang="en-US" sz="1200" dirty="0" err="1" smtClean="0"/>
              <a:t>atomic_weight</a:t>
            </a:r>
            <a:r>
              <a:rPr lang="en-US" sz="1200" dirty="0" smtClean="0"/>
              <a:t>&gt;55.845&lt;/</a:t>
            </a:r>
            <a:r>
              <a:rPr lang="en-US" sz="1200" dirty="0" err="1" smtClean="0"/>
              <a:t>atomic_weight</a:t>
            </a:r>
            <a:r>
              <a:rPr lang="en-US" sz="1200" dirty="0" smtClean="0"/>
              <a:t>&gt;</a:t>
            </a:r>
          </a:p>
          <a:p>
            <a:pPr>
              <a:buNone/>
            </a:pPr>
            <a:r>
              <a:rPr lang="en-US" sz="1200" dirty="0" smtClean="0"/>
              <a:t> </a:t>
            </a:r>
          </a:p>
          <a:p>
            <a:pPr>
              <a:buNone/>
            </a:pPr>
            <a:r>
              <a:rPr lang="en-US" sz="1200" b="1" dirty="0" smtClean="0"/>
              <a:t>XML3:</a:t>
            </a:r>
            <a:endParaRPr lang="en-US" sz="1200" dirty="0" smtClean="0"/>
          </a:p>
          <a:p>
            <a:pPr>
              <a:buNone/>
            </a:pPr>
            <a:r>
              <a:rPr lang="en-US" sz="1200" dirty="0" smtClean="0"/>
              <a:t>&lt;</a:t>
            </a:r>
            <a:r>
              <a:rPr lang="en-US" sz="1200" dirty="0" err="1" smtClean="0"/>
              <a:t>atomic_weight</a:t>
            </a:r>
            <a:r>
              <a:rPr lang="en-US" sz="1200" dirty="0" smtClean="0"/>
              <a:t>&gt;196.9665&lt;/</a:t>
            </a:r>
            <a:r>
              <a:rPr lang="en-US" sz="1200" dirty="0" err="1" smtClean="0"/>
              <a:t>atomic_weight</a:t>
            </a:r>
            <a:r>
              <a:rPr lang="en-US" sz="1200" dirty="0" smtClean="0"/>
              <a:t>&gt;</a:t>
            </a:r>
          </a:p>
          <a:p>
            <a:pPr>
              <a:buNone/>
            </a:pPr>
            <a:r>
              <a:rPr lang="en-US" sz="1200" dirty="0" smtClean="0"/>
              <a:t> </a:t>
            </a:r>
          </a:p>
          <a:p>
            <a:pPr>
              <a:buNone/>
            </a:pPr>
            <a:r>
              <a:rPr lang="en-US" sz="1200" b="1" dirty="0" smtClean="0"/>
              <a:t>XML4:</a:t>
            </a:r>
            <a:endParaRPr lang="en-US" sz="1200" dirty="0" smtClean="0"/>
          </a:p>
          <a:p>
            <a:pPr>
              <a:buNone/>
            </a:pPr>
            <a:r>
              <a:rPr lang="en-US" sz="1200" dirty="0" smtClean="0"/>
              <a:t>&lt;</a:t>
            </a:r>
            <a:r>
              <a:rPr lang="en-US" sz="1200" dirty="0" err="1" smtClean="0"/>
              <a:t>atomic_weight</a:t>
            </a:r>
            <a:r>
              <a:rPr lang="en-US" sz="1200" dirty="0" smtClean="0"/>
              <a:t>&gt;1.00794&lt;/</a:t>
            </a:r>
            <a:r>
              <a:rPr lang="en-US" sz="1200" dirty="0" err="1" smtClean="0"/>
              <a:t>atomic_weight</a:t>
            </a:r>
            <a:r>
              <a:rPr lang="en-US" sz="1200" dirty="0" smtClean="0"/>
              <a:t>&gt;</a:t>
            </a:r>
          </a:p>
          <a:p>
            <a:pPr>
              <a:buNone/>
            </a:pPr>
            <a:r>
              <a:rPr lang="en-US" sz="1200" dirty="0" smtClean="0"/>
              <a:t> </a:t>
            </a:r>
          </a:p>
          <a:p>
            <a:r>
              <a:rPr lang="en-US" sz="1200" b="1" dirty="0" smtClean="0"/>
              <a:t>NOTE:</a:t>
            </a:r>
            <a:r>
              <a:rPr lang="en-US" sz="1200" dirty="0" smtClean="0"/>
              <a:t> XML1 and XML2 are valid. XML3 and XML4 are not valid.</a:t>
            </a:r>
          </a:p>
          <a:p>
            <a:endParaRPr lang="en-US" sz="1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 List Type</a:t>
            </a:r>
            <a:endParaRPr lang="en-US" dirty="0"/>
          </a:p>
        </p:txBody>
      </p:sp>
      <p:sp>
        <p:nvSpPr>
          <p:cNvPr id="3" name="Content Placeholder 2"/>
          <p:cNvSpPr>
            <a:spLocks noGrp="1"/>
          </p:cNvSpPr>
          <p:nvPr>
            <p:ph idx="1"/>
          </p:nvPr>
        </p:nvSpPr>
        <p:spPr/>
        <p:txBody>
          <a:bodyPr>
            <a:normAutofit fontScale="70000" lnSpcReduction="20000"/>
          </a:bodyPr>
          <a:lstStyle/>
          <a:p>
            <a:r>
              <a:rPr lang="en-US" sz="2900" dirty="0" smtClean="0"/>
              <a:t>So far, your element can only contain one unit each. If you define an element as a date, it can contain just one date. But if you need an element to contain an entire list of dates, then you could derive a list type from the date type to accommodate the situation.</a:t>
            </a:r>
          </a:p>
          <a:p>
            <a:r>
              <a:rPr lang="en-US" sz="2900" b="1" dirty="0" smtClean="0"/>
              <a:t>To derive a list type:</a:t>
            </a:r>
            <a:endParaRPr lang="en-US" sz="2900" dirty="0" smtClean="0"/>
          </a:p>
          <a:p>
            <a:pPr marL="914400" lvl="1" indent="-514350">
              <a:buFont typeface="+mj-lt"/>
              <a:buAutoNum type="arabicParenR"/>
            </a:pPr>
            <a:r>
              <a:rPr lang="en-US" sz="2900" dirty="0" smtClean="0"/>
              <a:t>First, define an element by typing </a:t>
            </a:r>
            <a:r>
              <a:rPr lang="en-US" sz="2900" b="1" dirty="0" smtClean="0"/>
              <a:t>&lt;</a:t>
            </a:r>
            <a:r>
              <a:rPr lang="en-US" sz="2900" b="1" dirty="0" err="1" smtClean="0"/>
              <a:t>xs:element</a:t>
            </a:r>
            <a:r>
              <a:rPr lang="en-US" sz="2900" b="1" dirty="0" smtClean="0"/>
              <a:t> name=</a:t>
            </a:r>
            <a:r>
              <a:rPr lang="en-US" sz="2900" dirty="0" smtClean="0"/>
              <a:t> </a:t>
            </a:r>
            <a:r>
              <a:rPr lang="en-US" sz="2900" b="1" dirty="0" smtClean="0"/>
              <a:t>"label</a:t>
            </a:r>
            <a:r>
              <a:rPr lang="en-US" sz="2900" dirty="0" smtClean="0"/>
              <a:t> </a:t>
            </a:r>
            <a:r>
              <a:rPr lang="en-US" sz="2900" b="1" dirty="0" smtClean="0"/>
              <a:t>"&gt;</a:t>
            </a:r>
            <a:r>
              <a:rPr lang="en-US" sz="2900" dirty="0" smtClean="0"/>
              <a:t>, where label is the name of the XML element.</a:t>
            </a:r>
          </a:p>
          <a:p>
            <a:pPr marL="914400" lvl="1" indent="-514350">
              <a:buFont typeface="+mj-lt"/>
              <a:buAutoNum type="arabicParenR"/>
            </a:pPr>
            <a:r>
              <a:rPr lang="en-US" sz="2900" dirty="0" smtClean="0"/>
              <a:t>Type </a:t>
            </a:r>
            <a:r>
              <a:rPr lang="en-US" sz="2900" b="1" dirty="0" smtClean="0"/>
              <a:t>&lt;</a:t>
            </a:r>
            <a:r>
              <a:rPr lang="en-US" sz="2900" b="1" dirty="0" err="1" smtClean="0"/>
              <a:t>xs:simpleType</a:t>
            </a:r>
            <a:r>
              <a:rPr lang="en-US" sz="2900" b="1" dirty="0" smtClean="0"/>
              <a:t>&gt; </a:t>
            </a:r>
            <a:r>
              <a:rPr lang="en-US" sz="2900" dirty="0" smtClean="0"/>
              <a:t>to start deriving your custom simple type.</a:t>
            </a:r>
          </a:p>
          <a:p>
            <a:pPr marL="914400" lvl="1" indent="-514350">
              <a:buFont typeface="+mj-lt"/>
              <a:buAutoNum type="arabicParenR"/>
            </a:pPr>
            <a:r>
              <a:rPr lang="en-US" sz="2900" dirty="0" smtClean="0"/>
              <a:t>Type </a:t>
            </a:r>
            <a:r>
              <a:rPr lang="en-US" sz="2900" b="1" dirty="0" smtClean="0"/>
              <a:t>&lt;</a:t>
            </a:r>
            <a:r>
              <a:rPr lang="en-US" sz="2900" b="1" dirty="0" err="1" smtClean="0"/>
              <a:t>xs:list</a:t>
            </a:r>
            <a:r>
              <a:rPr lang="en-US" sz="2900" b="1" dirty="0" smtClean="0"/>
              <a:t> </a:t>
            </a:r>
            <a:r>
              <a:rPr lang="en-US" sz="2900" b="1" dirty="0" err="1" smtClean="0"/>
              <a:t>itemType</a:t>
            </a:r>
            <a:r>
              <a:rPr lang="en-US" sz="2900" b="1" dirty="0" smtClean="0"/>
              <a:t>=</a:t>
            </a:r>
            <a:r>
              <a:rPr lang="en-US" sz="2900" dirty="0" smtClean="0"/>
              <a:t> </a:t>
            </a:r>
            <a:r>
              <a:rPr lang="en-US" sz="2900" b="1" dirty="0" smtClean="0"/>
              <a:t>"</a:t>
            </a:r>
            <a:r>
              <a:rPr lang="en-US" sz="2900" b="1" dirty="0" err="1" smtClean="0"/>
              <a:t>list_element</a:t>
            </a:r>
            <a:r>
              <a:rPr lang="en-US" sz="2900" dirty="0" smtClean="0"/>
              <a:t> </a:t>
            </a:r>
            <a:r>
              <a:rPr lang="en-US" sz="2900" b="1" dirty="0" smtClean="0"/>
              <a:t>" /&gt;</a:t>
            </a:r>
            <a:r>
              <a:rPr lang="en-US" sz="2900" dirty="0" smtClean="0"/>
              <a:t>, where </a:t>
            </a:r>
            <a:r>
              <a:rPr lang="en-US" sz="2900" dirty="0" err="1" smtClean="0"/>
              <a:t>list_element</a:t>
            </a:r>
            <a:r>
              <a:rPr lang="en-US" sz="2900" dirty="0" smtClean="0"/>
              <a:t> is the simple type (built-in or custom) that define each individual unit in your list.</a:t>
            </a:r>
          </a:p>
          <a:p>
            <a:pPr marL="914400" lvl="1" indent="-514350">
              <a:buFont typeface="+mj-lt"/>
              <a:buAutoNum type="arabicParenR"/>
            </a:pPr>
            <a:r>
              <a:rPr lang="en-US" sz="2900" dirty="0" smtClean="0"/>
              <a:t>Type </a:t>
            </a:r>
            <a:r>
              <a:rPr lang="en-US" sz="2900" b="1" dirty="0" smtClean="0"/>
              <a:t>&lt;/</a:t>
            </a:r>
            <a:r>
              <a:rPr lang="en-US" sz="2900" b="1" dirty="0" err="1" smtClean="0"/>
              <a:t>xs:simpleType</a:t>
            </a:r>
            <a:r>
              <a:rPr lang="en-US" sz="2900" b="1" dirty="0" smtClean="0"/>
              <a:t>&gt; </a:t>
            </a:r>
            <a:r>
              <a:rPr lang="en-US" sz="2900" dirty="0" smtClean="0"/>
              <a:t>to complete your new custom simple type.</a:t>
            </a:r>
          </a:p>
          <a:p>
            <a:pPr marL="914400" lvl="1" indent="-514350">
              <a:buFont typeface="+mj-lt"/>
              <a:buAutoNum type="arabicParenR"/>
            </a:pPr>
            <a:r>
              <a:rPr lang="en-US" sz="2900" dirty="0" smtClean="0"/>
              <a:t>Finally, type </a:t>
            </a:r>
            <a:r>
              <a:rPr lang="en-US" sz="2900" b="1" dirty="0" smtClean="0"/>
              <a:t>&lt;/</a:t>
            </a:r>
            <a:r>
              <a:rPr lang="en-US" sz="2900" b="1" dirty="0" err="1" smtClean="0"/>
              <a:t>xs:element</a:t>
            </a:r>
            <a:r>
              <a:rPr lang="en-US" sz="2900" b="1" dirty="0" smtClean="0"/>
              <a:t>&gt; </a:t>
            </a:r>
            <a:r>
              <a:rPr lang="en-US" sz="2900" dirty="0" smtClean="0"/>
              <a:t>to complete the definition of the element.</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 List Type (continue…)</a:t>
            </a:r>
            <a:endParaRPr lang="en-US" dirty="0"/>
          </a:p>
        </p:txBody>
      </p:sp>
      <p:sp>
        <p:nvSpPr>
          <p:cNvPr id="3" name="Content Placeholder 2"/>
          <p:cNvSpPr>
            <a:spLocks noGrp="1"/>
          </p:cNvSpPr>
          <p:nvPr>
            <p:ph idx="1"/>
          </p:nvPr>
        </p:nvSpPr>
        <p:spPr/>
        <p:txBody>
          <a:bodyPr>
            <a:noAutofit/>
          </a:bodyPr>
          <a:lstStyle/>
          <a:p>
            <a:pPr>
              <a:buNone/>
            </a:pPr>
            <a:r>
              <a:rPr lang="en-US" sz="1600" b="1" dirty="0" smtClean="0"/>
              <a:t>XSD:</a:t>
            </a:r>
            <a:endParaRPr lang="en-US" sz="1600" dirty="0" smtClean="0"/>
          </a:p>
          <a:p>
            <a:pPr>
              <a:buNone/>
            </a:pPr>
            <a:r>
              <a:rPr lang="en-US" sz="1600" dirty="0" smtClean="0"/>
              <a:t>	 </a:t>
            </a:r>
            <a:r>
              <a:rPr lang="en-US" sz="1600" dirty="0" smtClean="0"/>
              <a:t>&lt;</a:t>
            </a:r>
            <a:r>
              <a:rPr lang="en-US" sz="1600" dirty="0" err="1" smtClean="0"/>
              <a:t>xs:element</a:t>
            </a:r>
            <a:r>
              <a:rPr lang="en-US" sz="1600" dirty="0" smtClean="0"/>
              <a:t> name="</a:t>
            </a:r>
            <a:r>
              <a:rPr lang="en-US" sz="1600" dirty="0" err="1" smtClean="0"/>
              <a:t>recent_eclipses</a:t>
            </a:r>
            <a:r>
              <a:rPr lang="en-US" sz="1600" dirty="0" smtClean="0"/>
              <a:t>"&gt;</a:t>
            </a:r>
          </a:p>
          <a:p>
            <a:pPr>
              <a:buNone/>
            </a:pPr>
            <a:r>
              <a:rPr lang="en-US" sz="1600" dirty="0" smtClean="0"/>
              <a:t>	   </a:t>
            </a:r>
            <a:r>
              <a:rPr lang="en-US" sz="1600" dirty="0" smtClean="0"/>
              <a:t>&lt;</a:t>
            </a:r>
            <a:r>
              <a:rPr lang="en-US" sz="1600" dirty="0" err="1" smtClean="0"/>
              <a:t>xs:simpleType</a:t>
            </a:r>
            <a:r>
              <a:rPr lang="en-US" sz="1600" dirty="0" smtClean="0"/>
              <a:t>&gt;</a:t>
            </a:r>
          </a:p>
          <a:p>
            <a:pPr>
              <a:buNone/>
            </a:pPr>
            <a:r>
              <a:rPr lang="en-US" sz="1600" dirty="0" smtClean="0"/>
              <a:t>	     </a:t>
            </a:r>
            <a:r>
              <a:rPr lang="en-US" sz="1600" dirty="0" smtClean="0"/>
              <a:t>&lt;</a:t>
            </a:r>
            <a:r>
              <a:rPr lang="en-US" sz="1600" dirty="0" err="1" smtClean="0"/>
              <a:t>xs:list</a:t>
            </a:r>
            <a:r>
              <a:rPr lang="en-US" sz="1600" dirty="0" smtClean="0"/>
              <a:t> </a:t>
            </a:r>
            <a:r>
              <a:rPr lang="en-US" sz="1600" dirty="0" err="1" smtClean="0"/>
              <a:t>itemType</a:t>
            </a:r>
            <a:r>
              <a:rPr lang="en-US" sz="1600" dirty="0" smtClean="0"/>
              <a:t>="</a:t>
            </a:r>
            <a:r>
              <a:rPr lang="en-US" sz="1600" dirty="0" err="1" smtClean="0"/>
              <a:t>xs:dateTime</a:t>
            </a:r>
            <a:r>
              <a:rPr lang="en-US" sz="1600" dirty="0" smtClean="0"/>
              <a:t>" /&gt;</a:t>
            </a:r>
          </a:p>
          <a:p>
            <a:pPr>
              <a:buNone/>
            </a:pPr>
            <a:r>
              <a:rPr lang="en-US" sz="1600" dirty="0" smtClean="0"/>
              <a:t>	   </a:t>
            </a:r>
            <a:r>
              <a:rPr lang="en-US" sz="1600" dirty="0" smtClean="0"/>
              <a:t>&lt;/</a:t>
            </a:r>
            <a:r>
              <a:rPr lang="en-US" sz="1600" dirty="0" err="1" smtClean="0"/>
              <a:t>xs:simpleType</a:t>
            </a:r>
            <a:r>
              <a:rPr lang="en-US" sz="1600" dirty="0" smtClean="0"/>
              <a:t>&gt;</a:t>
            </a:r>
          </a:p>
          <a:p>
            <a:pPr>
              <a:buNone/>
            </a:pPr>
            <a:r>
              <a:rPr lang="en-US" sz="1600" dirty="0" smtClean="0"/>
              <a:t>	&lt;/</a:t>
            </a:r>
            <a:r>
              <a:rPr lang="en-US" sz="1600" dirty="0" err="1" smtClean="0"/>
              <a:t>xs:element</a:t>
            </a:r>
            <a:r>
              <a:rPr lang="en-US" sz="1600" dirty="0" smtClean="0"/>
              <a:t>&gt;</a:t>
            </a:r>
          </a:p>
          <a:p>
            <a:pPr>
              <a:buNone/>
            </a:pPr>
            <a:r>
              <a:rPr lang="en-US" sz="1600" dirty="0" smtClean="0"/>
              <a:t> </a:t>
            </a:r>
          </a:p>
          <a:p>
            <a:pPr>
              <a:buNone/>
            </a:pPr>
            <a:r>
              <a:rPr lang="en-US" sz="1600" b="1" dirty="0" smtClean="0"/>
              <a:t>XML:</a:t>
            </a:r>
            <a:endParaRPr lang="en-US" sz="1600" dirty="0" smtClean="0"/>
          </a:p>
          <a:p>
            <a:pPr>
              <a:buNone/>
            </a:pPr>
            <a:r>
              <a:rPr lang="en-US" sz="1600" dirty="0" smtClean="0"/>
              <a:t>&lt;</a:t>
            </a:r>
            <a:r>
              <a:rPr lang="en-US" sz="1600" dirty="0" err="1" smtClean="0"/>
              <a:t>recent_eclipses</a:t>
            </a:r>
            <a:r>
              <a:rPr lang="en-US" sz="1600" dirty="0" smtClean="0"/>
              <a:t>&gt;</a:t>
            </a:r>
          </a:p>
          <a:p>
            <a:pPr>
              <a:buNone/>
            </a:pPr>
            <a:r>
              <a:rPr lang="en-US" sz="1600" dirty="0" smtClean="0"/>
              <a:t>	2008-02-21T03:26:00Z</a:t>
            </a:r>
          </a:p>
          <a:p>
            <a:pPr>
              <a:buNone/>
            </a:pPr>
            <a:r>
              <a:rPr lang="en-US" sz="1600" dirty="0" smtClean="0"/>
              <a:t>	2007-08-28T10:37:00Z</a:t>
            </a:r>
          </a:p>
          <a:p>
            <a:pPr>
              <a:buNone/>
            </a:pPr>
            <a:r>
              <a:rPr lang="en-US" sz="1600" dirty="0" smtClean="0"/>
              <a:t>&lt;/</a:t>
            </a:r>
            <a:r>
              <a:rPr lang="en-US" sz="1600" dirty="0" err="1" smtClean="0"/>
              <a:t>recent_eclipses</a:t>
            </a:r>
            <a:r>
              <a:rPr lang="en-US" sz="1600" dirty="0" smtClean="0"/>
              <a:t>&gt;</a:t>
            </a:r>
          </a:p>
          <a:p>
            <a:pPr>
              <a:buNone/>
            </a:pPr>
            <a:r>
              <a:rPr lang="en-US" sz="1600" dirty="0" smtClean="0"/>
              <a:t> </a:t>
            </a:r>
          </a:p>
          <a:p>
            <a:r>
              <a:rPr lang="en-US" sz="1600" b="1" dirty="0" smtClean="0"/>
              <a:t>NOTE:</a:t>
            </a:r>
            <a:r>
              <a:rPr lang="en-US" sz="1600" dirty="0" smtClean="0"/>
              <a:t> Lists should not be confused with enumerations. Enumerations provide a set of optional values for an element. Lists are sequences of values within the element itself.</a:t>
            </a:r>
          </a:p>
          <a:p>
            <a:r>
              <a:rPr lang="en-US" sz="1600" dirty="0" smtClean="0"/>
              <a:t>In a list, white space separate one item from the next. Therefore, a list of strings will be misinterpreted if any item in the list has a space itself. </a:t>
            </a:r>
          </a:p>
          <a:p>
            <a:endParaRPr lang="en-US" sz="16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Derive a Named List Type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As with derived simple types, if you are not going to reuse the list, create an anonymous list type. If you are going to reuse the list, then create a named list type.</a:t>
            </a:r>
          </a:p>
          <a:p>
            <a:pPr>
              <a:buNone/>
            </a:pPr>
            <a:r>
              <a:rPr lang="en-US" dirty="0" smtClean="0"/>
              <a:t> </a:t>
            </a:r>
          </a:p>
          <a:p>
            <a:pPr>
              <a:buNone/>
            </a:pPr>
            <a:r>
              <a:rPr lang="en-US" b="1" dirty="0" smtClean="0"/>
              <a:t>XSD:</a:t>
            </a:r>
            <a:endParaRPr lang="en-US" dirty="0" smtClean="0"/>
          </a:p>
          <a:p>
            <a:pPr>
              <a:buNone/>
            </a:pPr>
            <a:r>
              <a:rPr lang="en-US" dirty="0" smtClean="0"/>
              <a:t>&lt;</a:t>
            </a:r>
            <a:r>
              <a:rPr lang="en-US" dirty="0" err="1" smtClean="0"/>
              <a:t>xs:simpleType</a:t>
            </a:r>
            <a:r>
              <a:rPr lang="en-US" dirty="0" smtClean="0"/>
              <a:t> name="</a:t>
            </a:r>
            <a:r>
              <a:rPr lang="en-US" dirty="0" err="1" smtClean="0"/>
              <a:t>dateTime_list</a:t>
            </a:r>
            <a:r>
              <a:rPr lang="en-US" dirty="0" smtClean="0"/>
              <a:t>"&gt;</a:t>
            </a:r>
          </a:p>
          <a:p>
            <a:pPr>
              <a:buNone/>
            </a:pPr>
            <a:r>
              <a:rPr lang="en-US" dirty="0" smtClean="0"/>
              <a:t>  &lt;</a:t>
            </a:r>
            <a:r>
              <a:rPr lang="en-US" dirty="0" err="1" smtClean="0"/>
              <a:t>xs:list</a:t>
            </a:r>
            <a:r>
              <a:rPr lang="en-US" dirty="0" smtClean="0"/>
              <a:t> </a:t>
            </a:r>
            <a:r>
              <a:rPr lang="en-US" dirty="0" err="1" smtClean="0"/>
              <a:t>itemType</a:t>
            </a:r>
            <a:r>
              <a:rPr lang="en-US" dirty="0" smtClean="0"/>
              <a:t>="</a:t>
            </a:r>
            <a:r>
              <a:rPr lang="en-US" dirty="0" err="1" smtClean="0"/>
              <a:t>xs:dateTime</a:t>
            </a:r>
            <a:r>
              <a:rPr lang="en-US" dirty="0" smtClean="0"/>
              <a:t>" /&gt;</a:t>
            </a:r>
          </a:p>
          <a:p>
            <a:pPr>
              <a:buNone/>
            </a:pPr>
            <a:r>
              <a:rPr lang="en-US" dirty="0" smtClean="0"/>
              <a:t>&lt;/</a:t>
            </a:r>
            <a:r>
              <a:rPr lang="en-US" dirty="0" err="1" smtClean="0"/>
              <a:t>xs:simpleType</a:t>
            </a:r>
            <a:r>
              <a:rPr lang="en-US" dirty="0" smtClean="0"/>
              <a:t>&gt;</a:t>
            </a:r>
          </a:p>
          <a:p>
            <a:pPr>
              <a:buNone/>
            </a:pPr>
            <a:r>
              <a:rPr lang="en-US" dirty="0" smtClean="0"/>
              <a:t> </a:t>
            </a:r>
          </a:p>
          <a:p>
            <a:pPr>
              <a:buNone/>
            </a:pPr>
            <a:r>
              <a:rPr lang="en-US" dirty="0" smtClean="0"/>
              <a:t>&lt;</a:t>
            </a:r>
            <a:r>
              <a:rPr lang="en-US" dirty="0" err="1" smtClean="0"/>
              <a:t>xs:element</a:t>
            </a:r>
            <a:r>
              <a:rPr lang="en-US" dirty="0" smtClean="0"/>
              <a:t> name="</a:t>
            </a:r>
            <a:r>
              <a:rPr lang="en-US" dirty="0" err="1" smtClean="0"/>
              <a:t>recent_eclipses</a:t>
            </a:r>
            <a:r>
              <a:rPr lang="en-US" dirty="0" smtClean="0"/>
              <a:t>" type="</a:t>
            </a:r>
            <a:r>
              <a:rPr lang="en-US" dirty="0" err="1" smtClean="0"/>
              <a:t>dateTime_list</a:t>
            </a:r>
            <a:r>
              <a:rPr lang="en-US" dirty="0" smtClean="0"/>
              <a:t>" /&gt;</a:t>
            </a:r>
          </a:p>
          <a:p>
            <a:pPr>
              <a:buNone/>
            </a:pPr>
            <a:r>
              <a:rPr lang="en-US" dirty="0" smtClean="0"/>
              <a:t>&lt;</a:t>
            </a:r>
            <a:r>
              <a:rPr lang="en-US" dirty="0" err="1" smtClean="0"/>
              <a:t>xs:element</a:t>
            </a:r>
            <a:r>
              <a:rPr lang="en-US" dirty="0" smtClean="0"/>
              <a:t> name="recent_eclipses2" type="</a:t>
            </a:r>
            <a:r>
              <a:rPr lang="en-US" dirty="0" err="1" smtClean="0"/>
              <a:t>dateTime_list</a:t>
            </a:r>
            <a:r>
              <a:rPr lang="en-US" dirty="0" smtClean="0"/>
              <a:t>" /&gt;</a:t>
            </a:r>
          </a:p>
          <a:p>
            <a:pPr>
              <a:buNone/>
            </a:pPr>
            <a:r>
              <a:rPr lang="en-US" dirty="0" smtClean="0"/>
              <a:t> </a:t>
            </a:r>
          </a:p>
          <a:p>
            <a:pPr>
              <a:buNone/>
            </a:pPr>
            <a:r>
              <a:rPr lang="en-US" b="1" dirty="0" smtClean="0"/>
              <a:t>XML:</a:t>
            </a:r>
            <a:endParaRPr lang="en-US" dirty="0" smtClean="0"/>
          </a:p>
          <a:p>
            <a:pPr>
              <a:buNone/>
            </a:pPr>
            <a:r>
              <a:rPr lang="en-US" dirty="0" smtClean="0"/>
              <a:t>&lt;</a:t>
            </a:r>
            <a:r>
              <a:rPr lang="en-US" dirty="0" err="1" smtClean="0"/>
              <a:t>recent_eclipses</a:t>
            </a:r>
            <a:r>
              <a:rPr lang="en-US" dirty="0" smtClean="0"/>
              <a:t>&gt;2008-02-21T03:26:00Z 2007-08-28T10:37:00Z&lt;/</a:t>
            </a:r>
            <a:r>
              <a:rPr lang="en-US" dirty="0" err="1" smtClean="0"/>
              <a:t>recent_eclipses</a:t>
            </a:r>
            <a:r>
              <a:rPr lang="en-US" dirty="0" smtClean="0"/>
              <a:t>&gt;</a:t>
            </a:r>
          </a:p>
          <a:p>
            <a:pPr>
              <a:buNone/>
            </a:pPr>
            <a:r>
              <a:rPr lang="en-US" dirty="0" smtClean="0"/>
              <a:t>&lt;recent_eclipses2&gt;2010-12-21T08:17:00Z	2011-06-15T20:13:00Z	2011-12-10T14:32:00Z&lt;/recent_eclipses2&gt;</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 Union Type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To define an XML element to be one of two (or more) different simple types, you can derive a new type as the combination of these other simple types. This newly derived simple type is called a union, and is made from a group of other simple types.</a:t>
            </a:r>
          </a:p>
          <a:p>
            <a:r>
              <a:rPr lang="en-US" b="1" dirty="0" smtClean="0"/>
              <a:t>To derive a union:</a:t>
            </a:r>
            <a:endParaRPr lang="en-US" dirty="0" smtClean="0"/>
          </a:p>
          <a:p>
            <a:pPr marL="914400" lvl="1" indent="-514350">
              <a:buFont typeface="+mj-lt"/>
              <a:buAutoNum type="arabicParenR"/>
            </a:pPr>
            <a:r>
              <a:rPr lang="en-US" dirty="0" smtClean="0"/>
              <a:t>First type </a:t>
            </a:r>
            <a:r>
              <a:rPr lang="en-US" b="1" dirty="0" smtClean="0"/>
              <a:t>&lt;</a:t>
            </a:r>
            <a:r>
              <a:rPr lang="en-US" b="1" dirty="0" err="1" smtClean="0"/>
              <a:t>xs:element</a:t>
            </a:r>
            <a:r>
              <a:rPr lang="en-US" b="1" dirty="0" smtClean="0"/>
              <a:t> name="label"&gt;</a:t>
            </a:r>
            <a:r>
              <a:rPr lang="en-US" dirty="0" smtClean="0"/>
              <a:t>, where label is the name of the XML element.</a:t>
            </a:r>
          </a:p>
          <a:p>
            <a:pPr marL="914400" lvl="1" indent="-514350">
              <a:buFont typeface="+mj-lt"/>
              <a:buAutoNum type="arabicParenR"/>
            </a:pPr>
            <a:r>
              <a:rPr lang="en-US" dirty="0" smtClean="0"/>
              <a:t>Then, type </a:t>
            </a:r>
            <a:r>
              <a:rPr lang="en-US" b="1" dirty="0" smtClean="0"/>
              <a:t>&lt;</a:t>
            </a:r>
            <a:r>
              <a:rPr lang="en-US" b="1" dirty="0" err="1" smtClean="0"/>
              <a:t>xs:simpleType</a:t>
            </a:r>
            <a:r>
              <a:rPr lang="en-US" b="1" dirty="0" smtClean="0"/>
              <a:t>&gt; </a:t>
            </a:r>
            <a:r>
              <a:rPr lang="en-US" dirty="0" smtClean="0"/>
              <a:t>to start your custom simple type.</a:t>
            </a:r>
          </a:p>
          <a:p>
            <a:pPr marL="914400" lvl="1" indent="-514350">
              <a:buFont typeface="+mj-lt"/>
              <a:buAutoNum type="arabicParenR"/>
            </a:pPr>
            <a:r>
              <a:rPr lang="en-US" dirty="0" smtClean="0"/>
              <a:t>Type </a:t>
            </a:r>
            <a:r>
              <a:rPr lang="en-US" b="1" dirty="0" smtClean="0"/>
              <a:t>&lt;</a:t>
            </a:r>
            <a:r>
              <a:rPr lang="en-US" b="1" dirty="0" err="1" smtClean="0"/>
              <a:t>xs:union</a:t>
            </a:r>
            <a:r>
              <a:rPr lang="en-US" b="1" dirty="0" smtClean="0"/>
              <a:t> </a:t>
            </a:r>
            <a:r>
              <a:rPr lang="en-US" b="1" dirty="0" err="1" smtClean="0"/>
              <a:t>memberTypes</a:t>
            </a:r>
            <a:r>
              <a:rPr lang="en-US" b="1" dirty="0" smtClean="0"/>
              <a:t>="</a:t>
            </a:r>
            <a:r>
              <a:rPr lang="en-US" b="1" dirty="0" err="1" smtClean="0"/>
              <a:t>union_elements</a:t>
            </a:r>
            <a:r>
              <a:rPr lang="en-US" b="1" dirty="0" smtClean="0"/>
              <a:t>" /&gt;</a:t>
            </a:r>
            <a:r>
              <a:rPr lang="en-US" dirty="0" smtClean="0"/>
              <a:t>, where </a:t>
            </a:r>
            <a:r>
              <a:rPr lang="en-US" dirty="0" err="1" smtClean="0"/>
              <a:t>union_elements</a:t>
            </a:r>
            <a:r>
              <a:rPr lang="en-US" dirty="0" smtClean="0"/>
              <a:t> is a white-space separated group of simple type (built-in or custom) that define the valid simple types for this element.</a:t>
            </a:r>
          </a:p>
          <a:p>
            <a:pPr marL="914400" lvl="1" indent="-514350">
              <a:buFont typeface="+mj-lt"/>
              <a:buAutoNum type="arabicParenR"/>
            </a:pPr>
            <a:r>
              <a:rPr lang="en-US" dirty="0" smtClean="0"/>
              <a:t>Type </a:t>
            </a:r>
            <a:r>
              <a:rPr lang="en-US" b="1" dirty="0" smtClean="0"/>
              <a:t>&lt;/</a:t>
            </a:r>
            <a:r>
              <a:rPr lang="en-US" b="1" dirty="0" err="1" smtClean="0"/>
              <a:t>xs:simpleType</a:t>
            </a:r>
            <a:r>
              <a:rPr lang="en-US" b="1" dirty="0" smtClean="0"/>
              <a:t>&gt; </a:t>
            </a:r>
            <a:r>
              <a:rPr lang="en-US" dirty="0" smtClean="0"/>
              <a:t>to complete your new custom simple type.</a:t>
            </a:r>
          </a:p>
          <a:p>
            <a:pPr marL="914400" lvl="1" indent="-514350">
              <a:buFont typeface="+mj-lt"/>
              <a:buAutoNum type="arabicParenR"/>
            </a:pPr>
            <a:r>
              <a:rPr lang="en-US" dirty="0" smtClean="0"/>
              <a:t>Finally, type </a:t>
            </a:r>
            <a:r>
              <a:rPr lang="en-US" b="1" dirty="0" smtClean="0"/>
              <a:t>&gt;/</a:t>
            </a:r>
            <a:r>
              <a:rPr lang="en-US" b="1" dirty="0" err="1" smtClean="0"/>
              <a:t>xs:element</a:t>
            </a:r>
            <a:r>
              <a:rPr lang="en-US" b="1" dirty="0" smtClean="0"/>
              <a:t>&gt; </a:t>
            </a:r>
            <a:r>
              <a:rPr lang="en-US" dirty="0" smtClean="0"/>
              <a:t>to complete the definition of the element.</a:t>
            </a:r>
          </a:p>
          <a:p>
            <a:pPr>
              <a:buNone/>
            </a:pPr>
            <a:r>
              <a:rPr lang="en-US" dirty="0" smtClean="0"/>
              <a:t> </a:t>
            </a:r>
          </a:p>
          <a:p>
            <a:r>
              <a:rPr lang="en-US" b="1" dirty="0" smtClean="0"/>
              <a:t>NOTE:</a:t>
            </a:r>
            <a:r>
              <a:rPr lang="en-US" dirty="0" smtClean="0"/>
              <a:t> As with derived simple types, if you are not going to reuse the union, create an anonymous union type. If you are going to reuse the union, then you would create a named union type.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(continue…)</a:t>
            </a:r>
            <a:endParaRPr lang="en-US" dirty="0"/>
          </a:p>
        </p:txBody>
      </p:sp>
      <p:graphicFrame>
        <p:nvGraphicFramePr>
          <p:cNvPr id="4" name="Content Placeholder 3"/>
          <p:cNvGraphicFramePr>
            <a:graphicFrameLocks noGrp="1"/>
          </p:cNvGraphicFramePr>
          <p:nvPr>
            <p:ph idx="1"/>
          </p:nvPr>
        </p:nvGraphicFramePr>
        <p:xfrm>
          <a:off x="457200" y="1600200"/>
          <a:ext cx="8229600" cy="4759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Data Type</a:t>
                      </a:r>
                      <a:endParaRPr lang="en-US" dirty="0"/>
                    </a:p>
                  </a:txBody>
                  <a:tcPr/>
                </a:tc>
                <a:tc>
                  <a:txBody>
                    <a:bodyPr/>
                    <a:lstStyle/>
                    <a:p>
                      <a:r>
                        <a:rPr lang="en-US" dirty="0" smtClean="0"/>
                        <a:t>Description</a:t>
                      </a:r>
                      <a:endParaRPr lang="en-US" dirty="0"/>
                    </a:p>
                  </a:txBody>
                  <a:tcPr/>
                </a:tc>
                <a:tc>
                  <a:txBody>
                    <a:bodyPr/>
                    <a:lstStyle/>
                    <a:p>
                      <a:r>
                        <a:rPr lang="en-US" dirty="0" smtClean="0"/>
                        <a:t>Sample</a:t>
                      </a:r>
                      <a:endParaRPr lang="en-US" dirty="0"/>
                    </a:p>
                  </a:txBody>
                  <a:tcPr/>
                </a:tc>
              </a:tr>
              <a:tr h="370840">
                <a:tc>
                  <a:txBody>
                    <a:bodyPr/>
                    <a:lstStyle/>
                    <a:p>
                      <a:r>
                        <a:rPr lang="en-US" sz="1800" kern="1200" dirty="0" err="1" smtClean="0">
                          <a:solidFill>
                            <a:schemeClr val="dk1"/>
                          </a:solidFill>
                          <a:latin typeface="+mn-lt"/>
                          <a:ea typeface="+mn-ea"/>
                          <a:cs typeface="+mn-cs"/>
                        </a:rPr>
                        <a:t>xs:date</a:t>
                      </a:r>
                      <a:endParaRPr lang="en-US" dirty="0"/>
                    </a:p>
                  </a:txBody>
                  <a:tcPr/>
                </a:tc>
                <a:tc>
                  <a:txBody>
                    <a:bodyPr/>
                    <a:lstStyle/>
                    <a:p>
                      <a:r>
                        <a:rPr lang="en-US" sz="1800" kern="1200" dirty="0" smtClean="0">
                          <a:solidFill>
                            <a:schemeClr val="dk1"/>
                          </a:solidFill>
                          <a:latin typeface="+mn-lt"/>
                          <a:ea typeface="+mn-ea"/>
                          <a:cs typeface="+mn-cs"/>
                        </a:rPr>
                        <a:t>The element’s content will be date. It must be formatted  YYYY-MM-DD.</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hire_date</a:t>
                      </a:r>
                      <a:r>
                        <a:rPr lang="en-US" sz="1800" kern="1200" dirty="0" smtClean="0">
                          <a:solidFill>
                            <a:schemeClr val="dk1"/>
                          </a:solidFill>
                          <a:latin typeface="+mn-lt"/>
                          <a:ea typeface="+mn-ea"/>
                          <a:cs typeface="+mn-cs"/>
                        </a:rPr>
                        <a:t>&gt;2015-01-15&lt;/</a:t>
                      </a:r>
                      <a:r>
                        <a:rPr lang="en-US" sz="1800" kern="1200" dirty="0" err="1" smtClean="0">
                          <a:solidFill>
                            <a:schemeClr val="dk1"/>
                          </a:solidFill>
                          <a:latin typeface="+mn-lt"/>
                          <a:ea typeface="+mn-ea"/>
                          <a:cs typeface="+mn-cs"/>
                        </a:rPr>
                        <a:t>hire_date</a:t>
                      </a:r>
                      <a:r>
                        <a:rPr lang="en-US" sz="1800" kern="1200" dirty="0" smtClean="0">
                          <a:solidFill>
                            <a:schemeClr val="dk1"/>
                          </a:solidFill>
                          <a:latin typeface="+mn-lt"/>
                          <a:ea typeface="+mn-ea"/>
                          <a:cs typeface="+mn-cs"/>
                        </a:rPr>
                        <a:t>&gt;</a:t>
                      </a:r>
                      <a:endParaRPr lang="en-US" dirty="0"/>
                    </a:p>
                  </a:txBody>
                  <a:tcPr/>
                </a:tc>
              </a:tr>
              <a:tr h="370840">
                <a:tc>
                  <a:txBody>
                    <a:bodyPr/>
                    <a:lstStyle/>
                    <a:p>
                      <a:r>
                        <a:rPr lang="en-US" sz="1800" kern="1200" dirty="0" err="1" smtClean="0">
                          <a:solidFill>
                            <a:schemeClr val="dk1"/>
                          </a:solidFill>
                          <a:latin typeface="+mn-lt"/>
                          <a:ea typeface="+mn-ea"/>
                          <a:cs typeface="+mn-cs"/>
                        </a:rPr>
                        <a:t>xs:time</a:t>
                      </a:r>
                      <a:endParaRPr lang="en-US" dirty="0"/>
                    </a:p>
                  </a:txBody>
                  <a:tcPr/>
                </a:tc>
                <a:tc>
                  <a:txBody>
                    <a:bodyPr/>
                    <a:lstStyle/>
                    <a:p>
                      <a:r>
                        <a:rPr lang="en-US" sz="1800" kern="1200" dirty="0" smtClean="0">
                          <a:solidFill>
                            <a:schemeClr val="dk1"/>
                          </a:solidFill>
                          <a:latin typeface="+mn-lt"/>
                          <a:ea typeface="+mn-ea"/>
                          <a:cs typeface="+mn-cs"/>
                        </a:rPr>
                        <a:t>The element’s content be the time of day. It must be formatted </a:t>
                      </a:r>
                      <a:r>
                        <a:rPr lang="en-US" sz="1800" kern="1200" dirty="0" err="1" smtClean="0">
                          <a:solidFill>
                            <a:schemeClr val="dk1"/>
                          </a:solidFill>
                          <a:latin typeface="+mn-lt"/>
                          <a:ea typeface="+mn-ea"/>
                          <a:cs typeface="+mn-cs"/>
                        </a:rPr>
                        <a:t>hh:mm:ss</a:t>
                      </a:r>
                      <a:r>
                        <a:rPr lang="en-US" sz="1800" kern="1200" dirty="0" smtClean="0">
                          <a:solidFill>
                            <a:schemeClr val="dk1"/>
                          </a:solidFill>
                          <a:latin typeface="+mn-lt"/>
                          <a:ea typeface="+mn-ea"/>
                          <a:cs typeface="+mn-cs"/>
                        </a:rPr>
                        <a:t>. (Time is written in “military” or universal format)</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start_time</a:t>
                      </a:r>
                      <a:r>
                        <a:rPr lang="en-US" sz="1800" kern="1200" dirty="0" smtClean="0">
                          <a:solidFill>
                            <a:schemeClr val="dk1"/>
                          </a:solidFill>
                          <a:latin typeface="+mn-lt"/>
                          <a:ea typeface="+mn-ea"/>
                          <a:cs typeface="+mn-cs"/>
                        </a:rPr>
                        <a:t>&gt;16:21:00&lt;/</a:t>
                      </a:r>
                      <a:r>
                        <a:rPr lang="en-US" sz="1800" kern="1200" dirty="0" err="1" smtClean="0">
                          <a:solidFill>
                            <a:schemeClr val="dk1"/>
                          </a:solidFill>
                          <a:latin typeface="+mn-lt"/>
                          <a:ea typeface="+mn-ea"/>
                          <a:cs typeface="+mn-cs"/>
                        </a:rPr>
                        <a:t>start_time</a:t>
                      </a:r>
                      <a:r>
                        <a:rPr lang="en-US" sz="1800" kern="1200" dirty="0" smtClean="0">
                          <a:solidFill>
                            <a:schemeClr val="dk1"/>
                          </a:solidFill>
                          <a:latin typeface="+mn-lt"/>
                          <a:ea typeface="+mn-ea"/>
                          <a:cs typeface="+mn-cs"/>
                        </a:rPr>
                        <a:t>&gt;</a:t>
                      </a:r>
                      <a:endParaRPr lang="en-US" dirty="0"/>
                    </a:p>
                  </a:txBody>
                  <a:tcPr/>
                </a:tc>
              </a:tr>
              <a:tr h="370840">
                <a:tc>
                  <a:txBody>
                    <a:bodyPr/>
                    <a:lstStyle/>
                    <a:p>
                      <a:r>
                        <a:rPr lang="en-US" sz="1800" kern="1200" dirty="0" err="1" smtClean="0">
                          <a:solidFill>
                            <a:schemeClr val="dk1"/>
                          </a:solidFill>
                          <a:latin typeface="+mn-lt"/>
                          <a:ea typeface="+mn-ea"/>
                          <a:cs typeface="+mn-cs"/>
                        </a:rPr>
                        <a:t>xs:dateTime</a:t>
                      </a:r>
                      <a:endParaRPr lang="en-US" dirty="0"/>
                    </a:p>
                  </a:txBody>
                  <a:tcPr/>
                </a:tc>
                <a:tc>
                  <a:txBody>
                    <a:bodyPr/>
                    <a:lstStyle/>
                    <a:p>
                      <a:r>
                        <a:rPr lang="en-US" sz="1800" kern="1200" dirty="0" smtClean="0">
                          <a:solidFill>
                            <a:schemeClr val="dk1"/>
                          </a:solidFill>
                          <a:latin typeface="+mn-lt"/>
                          <a:ea typeface="+mn-ea"/>
                          <a:cs typeface="+mn-cs"/>
                        </a:rPr>
                        <a:t>The element’s content be a date and time. It should be formatted YYYY-MM-</a:t>
                      </a:r>
                      <a:r>
                        <a:rPr lang="en-US" sz="1800" kern="1200" dirty="0" err="1" smtClean="0">
                          <a:solidFill>
                            <a:schemeClr val="dk1"/>
                          </a:solidFill>
                          <a:latin typeface="+mn-lt"/>
                          <a:ea typeface="+mn-ea"/>
                          <a:cs typeface="+mn-cs"/>
                        </a:rPr>
                        <a:t>DDThh:mm:ss</a:t>
                      </a:r>
                      <a:r>
                        <a:rPr lang="en-US" sz="1800" kern="1200" dirty="0" smtClean="0">
                          <a:solidFill>
                            <a:schemeClr val="dk1"/>
                          </a:solidFill>
                          <a:latin typeface="+mn-lt"/>
                          <a:ea typeface="+mn-ea"/>
                          <a:cs typeface="+mn-cs"/>
                        </a:rPr>
                        <a:t>. That is, 4:21p.m. on May 23, 2015 would be written as:</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create_date_time</a:t>
                      </a:r>
                      <a:r>
                        <a:rPr lang="en-US" sz="1800" kern="1200" dirty="0" smtClean="0">
                          <a:solidFill>
                            <a:schemeClr val="dk1"/>
                          </a:solidFill>
                          <a:latin typeface="+mn-lt"/>
                          <a:ea typeface="+mn-ea"/>
                          <a:cs typeface="+mn-cs"/>
                        </a:rPr>
                        <a:t>&gt;2015-05-23T16:21:00-05:00&lt;/</a:t>
                      </a:r>
                      <a:r>
                        <a:rPr lang="en-US" sz="1800" kern="1200" dirty="0" err="1" smtClean="0">
                          <a:solidFill>
                            <a:schemeClr val="dk1"/>
                          </a:solidFill>
                          <a:latin typeface="+mn-lt"/>
                          <a:ea typeface="+mn-ea"/>
                          <a:cs typeface="+mn-cs"/>
                        </a:rPr>
                        <a:t>create_date_time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 NOTE: That is 4:21 p.m. on May 23, 2015, and it is -5 hour offset from UTC (-05:00).  --&gt;</a:t>
                      </a:r>
                      <a:endParaRPr lang="en-US" dirty="0"/>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 Union Type (continue…)</a:t>
            </a:r>
            <a:endParaRPr lang="en-US" dirty="0"/>
          </a:p>
        </p:txBody>
      </p:sp>
      <p:sp>
        <p:nvSpPr>
          <p:cNvPr id="3" name="Content Placeholder 2"/>
          <p:cNvSpPr>
            <a:spLocks noGrp="1"/>
          </p:cNvSpPr>
          <p:nvPr>
            <p:ph idx="1"/>
          </p:nvPr>
        </p:nvSpPr>
        <p:spPr/>
        <p:txBody>
          <a:bodyPr>
            <a:noAutofit/>
          </a:bodyPr>
          <a:lstStyle/>
          <a:p>
            <a:pPr>
              <a:buNone/>
            </a:pPr>
            <a:r>
              <a:rPr lang="en-US" sz="1600" b="1" dirty="0" smtClean="0"/>
              <a:t>XSD (derive a custom named union type):</a:t>
            </a:r>
            <a:endParaRPr lang="en-US" sz="1600" dirty="0" smtClean="0"/>
          </a:p>
          <a:p>
            <a:pPr>
              <a:buNone/>
            </a:pPr>
            <a:r>
              <a:rPr lang="en-US" sz="1600" dirty="0" smtClean="0"/>
              <a:t>	&lt;</a:t>
            </a:r>
            <a:r>
              <a:rPr lang="en-US" sz="1600" dirty="0" err="1" smtClean="0"/>
              <a:t>xs:simpleType</a:t>
            </a:r>
            <a:r>
              <a:rPr lang="en-US" sz="1600" dirty="0" smtClean="0"/>
              <a:t> name="isbn10"&gt;</a:t>
            </a:r>
          </a:p>
          <a:p>
            <a:pPr>
              <a:buNone/>
            </a:pPr>
            <a:r>
              <a:rPr lang="en-US" sz="1600" dirty="0" smtClean="0"/>
              <a:t>	  </a:t>
            </a:r>
            <a:r>
              <a:rPr lang="en-US" sz="1600" dirty="0" smtClean="0"/>
              <a:t>&lt;</a:t>
            </a:r>
            <a:r>
              <a:rPr lang="en-US" sz="1600" dirty="0" err="1" smtClean="0"/>
              <a:t>xs:restriction</a:t>
            </a:r>
            <a:r>
              <a:rPr lang="en-US" sz="1600" dirty="0" smtClean="0"/>
              <a:t> base="</a:t>
            </a:r>
            <a:r>
              <a:rPr lang="en-US" sz="1600" dirty="0" err="1" smtClean="0"/>
              <a:t>xs:string</a:t>
            </a:r>
            <a:r>
              <a:rPr lang="en-US" sz="1600" dirty="0" smtClean="0"/>
              <a:t>"&gt;</a:t>
            </a:r>
          </a:p>
          <a:p>
            <a:pPr>
              <a:buNone/>
            </a:pPr>
            <a:r>
              <a:rPr lang="en-US" sz="1600" dirty="0" smtClean="0"/>
              <a:t>	    </a:t>
            </a:r>
            <a:r>
              <a:rPr lang="en-US" sz="1600" dirty="0" smtClean="0"/>
              <a:t>&lt;</a:t>
            </a:r>
            <a:r>
              <a:rPr lang="en-US" sz="1600" dirty="0" err="1" smtClean="0"/>
              <a:t>xs:pattern</a:t>
            </a:r>
            <a:r>
              <a:rPr lang="en-US" sz="1600" dirty="0" smtClean="0"/>
              <a:t> value="\d{9}[\</a:t>
            </a:r>
            <a:r>
              <a:rPr lang="en-US" sz="1600" dirty="0" err="1" smtClean="0"/>
              <a:t>d|X</a:t>
            </a:r>
            <a:r>
              <a:rPr lang="en-US" sz="1600" dirty="0" smtClean="0"/>
              <a:t>]" /&gt;</a:t>
            </a:r>
          </a:p>
          <a:p>
            <a:pPr>
              <a:buNone/>
            </a:pPr>
            <a:r>
              <a:rPr lang="en-US" sz="1600" dirty="0" smtClean="0"/>
              <a:t>	  </a:t>
            </a:r>
            <a:r>
              <a:rPr lang="en-US" sz="1600" dirty="0" smtClean="0"/>
              <a:t>&lt;/</a:t>
            </a:r>
            <a:r>
              <a:rPr lang="en-US" sz="1600" dirty="0" err="1" smtClean="0"/>
              <a:t>xs:restriction</a:t>
            </a:r>
            <a:r>
              <a:rPr lang="en-US" sz="1600" dirty="0" smtClean="0"/>
              <a:t>&gt;</a:t>
            </a:r>
          </a:p>
          <a:p>
            <a:pPr>
              <a:buNone/>
            </a:pPr>
            <a:r>
              <a:rPr lang="en-US" sz="1600" dirty="0" smtClean="0"/>
              <a:t>	&lt;/</a:t>
            </a:r>
            <a:r>
              <a:rPr lang="en-US" sz="1600" dirty="0" err="1" smtClean="0"/>
              <a:t>xs:simpleType</a:t>
            </a:r>
            <a:r>
              <a:rPr lang="en-US" sz="1600" dirty="0" smtClean="0"/>
              <a:t>&gt;</a:t>
            </a:r>
          </a:p>
          <a:p>
            <a:pPr>
              <a:buNone/>
            </a:pPr>
            <a:r>
              <a:rPr lang="en-US" sz="1600" dirty="0" smtClean="0"/>
              <a:t> </a:t>
            </a:r>
          </a:p>
          <a:p>
            <a:pPr>
              <a:buNone/>
            </a:pPr>
            <a:r>
              <a:rPr lang="en-US" sz="1600" dirty="0" smtClean="0"/>
              <a:t>	&lt;</a:t>
            </a:r>
            <a:r>
              <a:rPr lang="en-US" sz="1600" dirty="0" err="1" smtClean="0"/>
              <a:t>xs:simpleType</a:t>
            </a:r>
            <a:r>
              <a:rPr lang="en-US" sz="1600" dirty="0" smtClean="0"/>
              <a:t> name="isbn13"&gt;</a:t>
            </a:r>
          </a:p>
          <a:p>
            <a:pPr>
              <a:buNone/>
            </a:pPr>
            <a:r>
              <a:rPr lang="en-US" sz="1600" dirty="0" smtClean="0"/>
              <a:t>	  </a:t>
            </a:r>
            <a:r>
              <a:rPr lang="en-US" sz="1600" dirty="0" smtClean="0"/>
              <a:t>&lt;</a:t>
            </a:r>
            <a:r>
              <a:rPr lang="en-US" sz="1600" dirty="0" err="1" smtClean="0"/>
              <a:t>xs:restriction</a:t>
            </a:r>
            <a:r>
              <a:rPr lang="en-US" sz="1600" dirty="0" smtClean="0"/>
              <a:t> base="</a:t>
            </a:r>
            <a:r>
              <a:rPr lang="en-US" sz="1600" dirty="0" err="1" smtClean="0"/>
              <a:t>xs:string</a:t>
            </a:r>
            <a:r>
              <a:rPr lang="en-US" sz="1600" dirty="0" smtClean="0"/>
              <a:t>"&gt;</a:t>
            </a:r>
          </a:p>
          <a:p>
            <a:pPr>
              <a:buNone/>
            </a:pPr>
            <a:r>
              <a:rPr lang="en-US" sz="1600" dirty="0" smtClean="0"/>
              <a:t>	    </a:t>
            </a:r>
            <a:r>
              <a:rPr lang="en-US" sz="1600" dirty="0" smtClean="0"/>
              <a:t>&lt;</a:t>
            </a:r>
            <a:r>
              <a:rPr lang="en-US" sz="1600" dirty="0" err="1" smtClean="0"/>
              <a:t>xs:pattern</a:t>
            </a:r>
            <a:r>
              <a:rPr lang="en-US" sz="1600" dirty="0" smtClean="0"/>
              <a:t> value="\d{3}-\d{10}" /&gt;</a:t>
            </a:r>
          </a:p>
          <a:p>
            <a:pPr>
              <a:buNone/>
            </a:pPr>
            <a:r>
              <a:rPr lang="en-US" sz="1600" dirty="0" smtClean="0"/>
              <a:t>	  </a:t>
            </a:r>
            <a:r>
              <a:rPr lang="en-US" sz="1600" dirty="0" smtClean="0"/>
              <a:t>&lt;/</a:t>
            </a:r>
            <a:r>
              <a:rPr lang="en-US" sz="1600" dirty="0" err="1" smtClean="0"/>
              <a:t>xs:restriction</a:t>
            </a:r>
            <a:r>
              <a:rPr lang="en-US" sz="1600" dirty="0" smtClean="0"/>
              <a:t>&gt;</a:t>
            </a:r>
          </a:p>
          <a:p>
            <a:pPr>
              <a:buNone/>
            </a:pPr>
            <a:r>
              <a:rPr lang="en-US" sz="1600" dirty="0" smtClean="0"/>
              <a:t>	&lt;/</a:t>
            </a:r>
            <a:r>
              <a:rPr lang="en-US" sz="1600" dirty="0" err="1" smtClean="0"/>
              <a:t>xs:simpleType</a:t>
            </a:r>
            <a:r>
              <a:rPr lang="en-US" sz="1600" dirty="0" smtClean="0"/>
              <a:t>&gt;</a:t>
            </a:r>
          </a:p>
          <a:p>
            <a:pPr>
              <a:buNone/>
            </a:pPr>
            <a:r>
              <a:rPr lang="en-US" sz="1600" dirty="0" smtClean="0"/>
              <a:t> </a:t>
            </a:r>
          </a:p>
          <a:p>
            <a:pPr>
              <a:buNone/>
            </a:pPr>
            <a:r>
              <a:rPr lang="en-US" sz="1600" dirty="0" smtClean="0"/>
              <a:t>	&lt;</a:t>
            </a:r>
            <a:r>
              <a:rPr lang="en-US" sz="1600" dirty="0" err="1" smtClean="0"/>
              <a:t>xs:element</a:t>
            </a:r>
            <a:r>
              <a:rPr lang="en-US" sz="1600" dirty="0" smtClean="0"/>
              <a:t> name="book"&gt;</a:t>
            </a:r>
          </a:p>
          <a:p>
            <a:pPr>
              <a:buNone/>
            </a:pPr>
            <a:r>
              <a:rPr lang="en-US" sz="1600" dirty="0" smtClean="0"/>
              <a:t>	  </a:t>
            </a:r>
            <a:r>
              <a:rPr lang="en-US" sz="1600" dirty="0" smtClean="0"/>
              <a:t>&lt;</a:t>
            </a:r>
            <a:r>
              <a:rPr lang="en-US" sz="1600" dirty="0" err="1" smtClean="0"/>
              <a:t>xs:simpleType</a:t>
            </a:r>
            <a:r>
              <a:rPr lang="en-US" sz="1600" dirty="0" smtClean="0"/>
              <a:t>&gt;</a:t>
            </a:r>
          </a:p>
          <a:p>
            <a:pPr>
              <a:buNone/>
            </a:pPr>
            <a:r>
              <a:rPr lang="en-US" sz="1600" dirty="0" smtClean="0"/>
              <a:t>	    </a:t>
            </a:r>
            <a:r>
              <a:rPr lang="en-US" sz="1600" dirty="0" smtClean="0"/>
              <a:t>&lt;</a:t>
            </a:r>
            <a:r>
              <a:rPr lang="en-US" sz="1600" dirty="0" err="1" smtClean="0"/>
              <a:t>xs:union</a:t>
            </a:r>
            <a:r>
              <a:rPr lang="en-US" sz="1600" dirty="0" smtClean="0"/>
              <a:t> </a:t>
            </a:r>
            <a:r>
              <a:rPr lang="en-US" sz="1600" dirty="0" err="1" smtClean="0"/>
              <a:t>memberTypes</a:t>
            </a:r>
            <a:r>
              <a:rPr lang="en-US" sz="1600" dirty="0" smtClean="0"/>
              <a:t>="isbn10 isbn13" /&gt;</a:t>
            </a:r>
          </a:p>
          <a:p>
            <a:pPr>
              <a:buNone/>
            </a:pPr>
            <a:r>
              <a:rPr lang="en-US" sz="1600" dirty="0" smtClean="0"/>
              <a:t>	  </a:t>
            </a:r>
            <a:r>
              <a:rPr lang="en-US" sz="1600" dirty="0" smtClean="0"/>
              <a:t>&lt;/</a:t>
            </a:r>
            <a:r>
              <a:rPr lang="en-US" sz="1600" dirty="0" err="1" smtClean="0"/>
              <a:t>xs:simpleType</a:t>
            </a:r>
            <a:r>
              <a:rPr lang="en-US" sz="1600" dirty="0" smtClean="0"/>
              <a:t>&gt;</a:t>
            </a:r>
          </a:p>
          <a:p>
            <a:pPr>
              <a:buNone/>
            </a:pPr>
            <a:r>
              <a:rPr lang="en-US" sz="1600" dirty="0" smtClean="0"/>
              <a:t>	&lt;/</a:t>
            </a:r>
            <a:r>
              <a:rPr lang="en-US" sz="1600" dirty="0" err="1" smtClean="0"/>
              <a:t>xs:element</a:t>
            </a:r>
            <a:r>
              <a:rPr lang="en-US" sz="1600" dirty="0" smtClean="0"/>
              <a:t>&gt;</a:t>
            </a:r>
          </a:p>
          <a:p>
            <a:endParaRPr lang="en-US" sz="1600"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a Union Type (continue…)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XML1:</a:t>
            </a:r>
            <a:endParaRPr lang="en-US" dirty="0" smtClean="0"/>
          </a:p>
          <a:p>
            <a:pPr>
              <a:buNone/>
            </a:pPr>
            <a:r>
              <a:rPr lang="en-US" dirty="0" smtClean="0"/>
              <a:t>&lt;book&gt;0452286751&lt;/book&gt;</a:t>
            </a:r>
          </a:p>
          <a:p>
            <a:pPr>
              <a:buNone/>
            </a:pPr>
            <a:r>
              <a:rPr lang="en-US" dirty="0" smtClean="0"/>
              <a:t> </a:t>
            </a:r>
          </a:p>
          <a:p>
            <a:pPr>
              <a:buNone/>
            </a:pPr>
            <a:r>
              <a:rPr lang="en-US" b="1" dirty="0" smtClean="0"/>
              <a:t>XML2:</a:t>
            </a:r>
            <a:endParaRPr lang="en-US" dirty="0" smtClean="0"/>
          </a:p>
          <a:p>
            <a:pPr>
              <a:buNone/>
            </a:pPr>
            <a:r>
              <a:rPr lang="en-US" dirty="0" smtClean="0"/>
              <a:t>&lt;book&gt;044508376X&lt;/book&gt;</a:t>
            </a:r>
          </a:p>
          <a:p>
            <a:pPr>
              <a:buNone/>
            </a:pPr>
            <a:r>
              <a:rPr lang="en-US" dirty="0" smtClean="0"/>
              <a:t> </a:t>
            </a:r>
          </a:p>
          <a:p>
            <a:pPr>
              <a:buNone/>
            </a:pPr>
            <a:r>
              <a:rPr lang="en-US" b="1" dirty="0" smtClean="0"/>
              <a:t>XML3:</a:t>
            </a:r>
            <a:endParaRPr lang="en-US" dirty="0" smtClean="0"/>
          </a:p>
          <a:p>
            <a:pPr>
              <a:buNone/>
            </a:pPr>
            <a:r>
              <a:rPr lang="en-US" dirty="0" smtClean="0"/>
              <a:t>&lt;book&gt;978-0321559678&lt;/book&gt;</a:t>
            </a:r>
          </a:p>
          <a:p>
            <a:pPr>
              <a:buNone/>
            </a:pPr>
            <a:r>
              <a:rPr lang="en-US" dirty="0" smtClean="0"/>
              <a:t> </a:t>
            </a:r>
          </a:p>
          <a:p>
            <a:r>
              <a:rPr lang="en-US" b="1" dirty="0" smtClean="0"/>
              <a:t>NOTE:</a:t>
            </a:r>
            <a:r>
              <a:rPr lang="en-US" dirty="0" smtClean="0"/>
              <a:t> All XML1, XML2, and XML3 are valid.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(continue…)</a:t>
            </a:r>
            <a:endParaRPr lang="en-US" dirty="0"/>
          </a:p>
        </p:txBody>
      </p:sp>
      <p:graphicFrame>
        <p:nvGraphicFramePr>
          <p:cNvPr id="4" name="Content Placeholder 3"/>
          <p:cNvGraphicFramePr>
            <a:graphicFrameLocks noGrp="1"/>
          </p:cNvGraphicFramePr>
          <p:nvPr>
            <p:ph idx="1"/>
          </p:nvPr>
        </p:nvGraphicFramePr>
        <p:xfrm>
          <a:off x="457200" y="1600200"/>
          <a:ext cx="8229600" cy="4759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Data Type</a:t>
                      </a:r>
                      <a:endParaRPr lang="en-US" dirty="0"/>
                    </a:p>
                  </a:txBody>
                  <a:tcPr/>
                </a:tc>
                <a:tc>
                  <a:txBody>
                    <a:bodyPr/>
                    <a:lstStyle/>
                    <a:p>
                      <a:r>
                        <a:rPr lang="en-US" dirty="0" smtClean="0"/>
                        <a:t>Description </a:t>
                      </a:r>
                      <a:endParaRPr lang="en-US" dirty="0"/>
                    </a:p>
                  </a:txBody>
                  <a:tcPr/>
                </a:tc>
                <a:tc>
                  <a:txBody>
                    <a:bodyPr/>
                    <a:lstStyle/>
                    <a:p>
                      <a:r>
                        <a:rPr lang="en-US" dirty="0" smtClean="0"/>
                        <a:t>Sample</a:t>
                      </a:r>
                      <a:endParaRPr lang="en-US" dirty="0"/>
                    </a:p>
                  </a:txBody>
                  <a:tcPr/>
                </a:tc>
              </a:tr>
              <a:tr h="370840">
                <a:tc>
                  <a:txBody>
                    <a:bodyPr/>
                    <a:lstStyle/>
                    <a:p>
                      <a:r>
                        <a:rPr lang="en-US" sz="1800" kern="1200" dirty="0" err="1" smtClean="0">
                          <a:solidFill>
                            <a:schemeClr val="dk1"/>
                          </a:solidFill>
                          <a:latin typeface="+mn-lt"/>
                          <a:ea typeface="+mn-ea"/>
                          <a:cs typeface="+mn-cs"/>
                        </a:rPr>
                        <a:t>xs:gYear</a:t>
                      </a:r>
                      <a:endParaRPr lang="en-US" dirty="0"/>
                    </a:p>
                  </a:txBody>
                  <a:tcPr/>
                </a:tc>
                <a:tc>
                  <a:txBody>
                    <a:bodyPr/>
                    <a:lstStyle/>
                    <a:p>
                      <a:r>
                        <a:rPr lang="en-US" sz="1800" kern="1200" dirty="0" smtClean="0">
                          <a:solidFill>
                            <a:schemeClr val="dk1"/>
                          </a:solidFill>
                          <a:latin typeface="+mn-lt"/>
                          <a:ea typeface="+mn-ea"/>
                          <a:cs typeface="+mn-cs"/>
                        </a:rPr>
                        <a:t>The element’s content be a year. It should be formatted YYYY.</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year_built</a:t>
                      </a:r>
                      <a:r>
                        <a:rPr lang="en-US" sz="1800" kern="1200" dirty="0" smtClean="0">
                          <a:solidFill>
                            <a:schemeClr val="dk1"/>
                          </a:solidFill>
                          <a:latin typeface="+mn-lt"/>
                          <a:ea typeface="+mn-ea"/>
                          <a:cs typeface="+mn-cs"/>
                        </a:rPr>
                        <a:t>&gt;1995&lt;/</a:t>
                      </a:r>
                      <a:r>
                        <a:rPr lang="en-US" sz="1800" kern="1200" dirty="0" err="1" smtClean="0">
                          <a:solidFill>
                            <a:schemeClr val="dk1"/>
                          </a:solidFill>
                          <a:latin typeface="+mn-lt"/>
                          <a:ea typeface="+mn-ea"/>
                          <a:cs typeface="+mn-cs"/>
                        </a:rPr>
                        <a:t>year_built</a:t>
                      </a:r>
                      <a:r>
                        <a:rPr lang="en-US" sz="1800" kern="1200" dirty="0" smtClean="0">
                          <a:solidFill>
                            <a:schemeClr val="dk1"/>
                          </a:solidFill>
                          <a:latin typeface="+mn-lt"/>
                          <a:ea typeface="+mn-ea"/>
                          <a:cs typeface="+mn-cs"/>
                        </a:rPr>
                        <a:t>&gt;</a:t>
                      </a:r>
                      <a:endParaRPr lang="en-US" dirty="0"/>
                    </a:p>
                  </a:txBody>
                  <a:tcPr/>
                </a:tc>
              </a:tr>
              <a:tr h="370840">
                <a:tc>
                  <a:txBody>
                    <a:bodyPr/>
                    <a:lstStyle/>
                    <a:p>
                      <a:r>
                        <a:rPr lang="en-US" sz="1800" kern="1200" dirty="0" err="1" smtClean="0">
                          <a:solidFill>
                            <a:schemeClr val="dk1"/>
                          </a:solidFill>
                          <a:latin typeface="+mn-lt"/>
                          <a:ea typeface="+mn-ea"/>
                          <a:cs typeface="+mn-cs"/>
                        </a:rPr>
                        <a:t>xs:gYearMonth</a:t>
                      </a:r>
                      <a:endParaRPr lang="en-US" dirty="0"/>
                    </a:p>
                  </a:txBody>
                  <a:tcPr/>
                </a:tc>
                <a:tc>
                  <a:txBody>
                    <a:bodyPr/>
                    <a:lstStyle/>
                    <a:p>
                      <a:r>
                        <a:rPr lang="en-US" sz="1800" kern="1200" dirty="0" smtClean="0">
                          <a:solidFill>
                            <a:schemeClr val="dk1"/>
                          </a:solidFill>
                          <a:latin typeface="+mn-lt"/>
                          <a:ea typeface="+mn-ea"/>
                          <a:cs typeface="+mn-cs"/>
                        </a:rPr>
                        <a:t>The element’s content be a year and month. It should be formatted YYYY-MM.</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member_since</a:t>
                      </a:r>
                      <a:r>
                        <a:rPr lang="en-US" sz="1800" kern="1200" dirty="0" smtClean="0">
                          <a:solidFill>
                            <a:schemeClr val="dk1"/>
                          </a:solidFill>
                          <a:latin typeface="+mn-lt"/>
                          <a:ea typeface="+mn-ea"/>
                          <a:cs typeface="+mn-cs"/>
                        </a:rPr>
                        <a:t>&gt;2010-05&lt;/</a:t>
                      </a:r>
                      <a:r>
                        <a:rPr lang="en-US" sz="1800" kern="1200" dirty="0" err="1" smtClean="0">
                          <a:solidFill>
                            <a:schemeClr val="dk1"/>
                          </a:solidFill>
                          <a:latin typeface="+mn-lt"/>
                          <a:ea typeface="+mn-ea"/>
                          <a:cs typeface="+mn-cs"/>
                        </a:rPr>
                        <a:t>member_since</a:t>
                      </a:r>
                      <a:r>
                        <a:rPr lang="en-US" sz="1800" kern="1200" dirty="0" smtClean="0">
                          <a:solidFill>
                            <a:schemeClr val="dk1"/>
                          </a:solidFill>
                          <a:latin typeface="+mn-lt"/>
                          <a:ea typeface="+mn-ea"/>
                          <a:cs typeface="+mn-cs"/>
                        </a:rPr>
                        <a:t>&gt;</a:t>
                      </a:r>
                      <a:endParaRPr lang="en-US" dirty="0"/>
                    </a:p>
                  </a:txBody>
                  <a:tcPr/>
                </a:tc>
              </a:tr>
              <a:tr h="370840">
                <a:tc>
                  <a:txBody>
                    <a:bodyPr/>
                    <a:lstStyle/>
                    <a:p>
                      <a:r>
                        <a:rPr lang="en-US" sz="1800" kern="1200" dirty="0" err="1" smtClean="0">
                          <a:solidFill>
                            <a:schemeClr val="dk1"/>
                          </a:solidFill>
                          <a:latin typeface="+mn-lt"/>
                          <a:ea typeface="+mn-ea"/>
                          <a:cs typeface="+mn-cs"/>
                        </a:rPr>
                        <a:t>xs:gMonth</a:t>
                      </a:r>
                      <a:endParaRPr lang="en-US" dirty="0"/>
                    </a:p>
                  </a:txBody>
                  <a:tcPr/>
                </a:tc>
                <a:tc>
                  <a:txBody>
                    <a:bodyPr/>
                    <a:lstStyle/>
                    <a:p>
                      <a:r>
                        <a:rPr lang="en-US" sz="1800" kern="1200" dirty="0" smtClean="0">
                          <a:solidFill>
                            <a:schemeClr val="dk1"/>
                          </a:solidFill>
                          <a:latin typeface="+mn-lt"/>
                          <a:ea typeface="+mn-ea"/>
                          <a:cs typeface="+mn-cs"/>
                        </a:rPr>
                        <a:t>The element’s content be a month. It should be formatted –MM (That’s is two initial dashes: One to represent the “missing” year, and one to act as a separator). For example, April would be written as --04.</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birth_month</a:t>
                      </a:r>
                      <a:r>
                        <a:rPr lang="en-US" sz="1800" kern="1200" dirty="0" smtClean="0">
                          <a:solidFill>
                            <a:schemeClr val="dk1"/>
                          </a:solidFill>
                          <a:latin typeface="+mn-lt"/>
                          <a:ea typeface="+mn-ea"/>
                          <a:cs typeface="+mn-cs"/>
                        </a:rPr>
                        <a:t>&gt;--04&lt;/</a:t>
                      </a:r>
                      <a:r>
                        <a:rPr lang="en-US" sz="1800" kern="1200" dirty="0" err="1" smtClean="0">
                          <a:solidFill>
                            <a:schemeClr val="dk1"/>
                          </a:solidFill>
                          <a:latin typeface="+mn-lt"/>
                          <a:ea typeface="+mn-ea"/>
                          <a:cs typeface="+mn-cs"/>
                        </a:rPr>
                        <a:t>birth_month</a:t>
                      </a:r>
                      <a:r>
                        <a:rPr lang="en-US" sz="1800" kern="1200" dirty="0" smtClean="0">
                          <a:solidFill>
                            <a:schemeClr val="dk1"/>
                          </a:solidFill>
                          <a:latin typeface="+mn-lt"/>
                          <a:ea typeface="+mn-ea"/>
                          <a:cs typeface="+mn-cs"/>
                        </a:rPr>
                        <a:t>&gt;</a:t>
                      </a:r>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(continue…)</a:t>
            </a:r>
            <a:endParaRPr lang="en-US"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table">
            <a:tbl>
              <a:tblPr firstRow="1" bandRow="1">
                <a:tableStyleId>{5C22544A-7EE6-4342-B048-85BDC9FD1C3A}</a:tableStyleId>
              </a:tblPr>
              <a:tblGrid>
                <a:gridCol w="1600200"/>
                <a:gridCol w="4724400"/>
                <a:gridCol w="1905000"/>
              </a:tblGrid>
              <a:tr h="346364">
                <a:tc>
                  <a:txBody>
                    <a:bodyPr/>
                    <a:lstStyle/>
                    <a:p>
                      <a:r>
                        <a:rPr lang="en-US" dirty="0" smtClean="0"/>
                        <a:t>Data Type</a:t>
                      </a:r>
                      <a:endParaRPr lang="en-US" dirty="0"/>
                    </a:p>
                  </a:txBody>
                  <a:tcPr/>
                </a:tc>
                <a:tc>
                  <a:txBody>
                    <a:bodyPr/>
                    <a:lstStyle/>
                    <a:p>
                      <a:r>
                        <a:rPr lang="en-US" dirty="0" smtClean="0"/>
                        <a:t>Description</a:t>
                      </a:r>
                      <a:endParaRPr lang="en-US" dirty="0"/>
                    </a:p>
                  </a:txBody>
                  <a:tcPr/>
                </a:tc>
                <a:tc>
                  <a:txBody>
                    <a:bodyPr/>
                    <a:lstStyle/>
                    <a:p>
                      <a:r>
                        <a:rPr lang="en-US" dirty="0" smtClean="0"/>
                        <a:t>Sample</a:t>
                      </a:r>
                      <a:endParaRPr lang="en-US" dirty="0"/>
                    </a:p>
                  </a:txBody>
                  <a:tcPr/>
                </a:tc>
              </a:tr>
              <a:tr h="2684318">
                <a:tc>
                  <a:txBody>
                    <a:bodyPr/>
                    <a:lstStyle/>
                    <a:p>
                      <a:r>
                        <a:rPr lang="en-US" sz="1800" kern="1200" dirty="0" err="1" smtClean="0">
                          <a:solidFill>
                            <a:schemeClr val="dk1"/>
                          </a:solidFill>
                          <a:latin typeface="+mn-lt"/>
                          <a:ea typeface="+mn-ea"/>
                          <a:cs typeface="+mn-cs"/>
                        </a:rPr>
                        <a:t>xs:gMonthDay</a:t>
                      </a:r>
                      <a:endParaRPr lang="en-US" dirty="0"/>
                    </a:p>
                  </a:txBody>
                  <a:tcPr/>
                </a:tc>
                <a:tc>
                  <a:txBody>
                    <a:bodyPr/>
                    <a:lstStyle/>
                    <a:p>
                      <a:r>
                        <a:rPr lang="en-US" sz="1800" kern="1200" dirty="0" smtClean="0">
                          <a:solidFill>
                            <a:schemeClr val="dk1"/>
                          </a:solidFill>
                          <a:latin typeface="+mn-lt"/>
                          <a:ea typeface="+mn-ea"/>
                          <a:cs typeface="+mn-cs"/>
                        </a:rPr>
                        <a:t>The element’s content be the day of a month. It should be formatted --MM-DD. (Two initial dashes: One to represent the “missing” year, and one to act as a separator.) For example, February 29</a:t>
                      </a:r>
                      <a:r>
                        <a:rPr lang="en-US" sz="1800" kern="1200" baseline="30000" dirty="0" smtClean="0">
                          <a:solidFill>
                            <a:schemeClr val="dk1"/>
                          </a:solidFill>
                          <a:latin typeface="+mn-lt"/>
                          <a:ea typeface="+mn-ea"/>
                          <a:cs typeface="+mn-cs"/>
                        </a:rPr>
                        <a:t>th</a:t>
                      </a:r>
                      <a:r>
                        <a:rPr lang="en-US" sz="1800" kern="1200" dirty="0" smtClean="0">
                          <a:solidFill>
                            <a:schemeClr val="dk1"/>
                          </a:solidFill>
                          <a:latin typeface="+mn-lt"/>
                          <a:ea typeface="+mn-ea"/>
                          <a:cs typeface="+mn-cs"/>
                        </a:rPr>
                        <a:t> would be written as --02-29.</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leap_day</a:t>
                      </a:r>
                      <a:r>
                        <a:rPr lang="en-US" sz="1800" kern="1200" dirty="0" smtClean="0">
                          <a:solidFill>
                            <a:schemeClr val="dk1"/>
                          </a:solidFill>
                          <a:latin typeface="+mn-lt"/>
                          <a:ea typeface="+mn-ea"/>
                          <a:cs typeface="+mn-cs"/>
                        </a:rPr>
                        <a:t>&gt;--02-29&lt;/</a:t>
                      </a:r>
                      <a:r>
                        <a:rPr lang="en-US" sz="1800" kern="1200" dirty="0" err="1" smtClean="0">
                          <a:solidFill>
                            <a:schemeClr val="dk1"/>
                          </a:solidFill>
                          <a:latin typeface="+mn-lt"/>
                          <a:ea typeface="+mn-ea"/>
                          <a:cs typeface="+mn-cs"/>
                        </a:rPr>
                        <a:t>leap_day</a:t>
                      </a:r>
                      <a:r>
                        <a:rPr lang="en-US" sz="1800" kern="1200" dirty="0" smtClean="0">
                          <a:solidFill>
                            <a:schemeClr val="dk1"/>
                          </a:solidFill>
                          <a:latin typeface="+mn-lt"/>
                          <a:ea typeface="+mn-ea"/>
                          <a:cs typeface="+mn-cs"/>
                        </a:rPr>
                        <a:t>&gt;</a:t>
                      </a:r>
                      <a:endParaRPr lang="en-US" dirty="0"/>
                    </a:p>
                  </a:txBody>
                  <a:tcPr/>
                </a:tc>
              </a:tr>
              <a:tr h="1826722">
                <a:tc>
                  <a:txBody>
                    <a:bodyPr/>
                    <a:lstStyle/>
                    <a:p>
                      <a:r>
                        <a:rPr lang="en-US" sz="1800" kern="1200" dirty="0" err="1" smtClean="0">
                          <a:solidFill>
                            <a:schemeClr val="dk1"/>
                          </a:solidFill>
                          <a:latin typeface="+mn-lt"/>
                          <a:ea typeface="+mn-ea"/>
                          <a:cs typeface="+mn-cs"/>
                        </a:rPr>
                        <a:t>xs:gDay</a:t>
                      </a:r>
                      <a:endParaRPr lang="en-US" dirty="0"/>
                    </a:p>
                  </a:txBody>
                  <a:tcPr/>
                </a:tc>
                <a:tc>
                  <a:txBody>
                    <a:bodyPr/>
                    <a:lstStyle/>
                    <a:p>
                      <a:r>
                        <a:rPr lang="en-US" sz="1800" kern="1200" dirty="0" smtClean="0">
                          <a:solidFill>
                            <a:schemeClr val="dk1"/>
                          </a:solidFill>
                          <a:latin typeface="+mn-lt"/>
                          <a:ea typeface="+mn-ea"/>
                          <a:cs typeface="+mn-cs"/>
                        </a:rPr>
                        <a:t>The element’s content be a day of the month. It should be formatted ---DD. (Three initial dashes: One for “missing” year, one for “missing” month, and one for separator.) For example, 7</a:t>
                      </a:r>
                      <a:r>
                        <a:rPr lang="en-US" sz="1800" kern="1200" baseline="30000" dirty="0" smtClean="0">
                          <a:solidFill>
                            <a:schemeClr val="dk1"/>
                          </a:solidFill>
                          <a:latin typeface="+mn-lt"/>
                          <a:ea typeface="+mn-ea"/>
                          <a:cs typeface="+mn-cs"/>
                        </a:rPr>
                        <a:t>th</a:t>
                      </a:r>
                      <a:r>
                        <a:rPr lang="en-US" sz="1800" kern="1200" dirty="0" smtClean="0">
                          <a:solidFill>
                            <a:schemeClr val="dk1"/>
                          </a:solidFill>
                          <a:latin typeface="+mn-lt"/>
                          <a:ea typeface="+mn-ea"/>
                          <a:cs typeface="+mn-cs"/>
                        </a:rPr>
                        <a:t> day of the month would be written as ---07.</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bill_day</a:t>
                      </a:r>
                      <a:r>
                        <a:rPr lang="en-US" sz="1800" kern="1200" dirty="0" smtClean="0">
                          <a:solidFill>
                            <a:schemeClr val="dk1"/>
                          </a:solidFill>
                          <a:latin typeface="+mn-lt"/>
                          <a:ea typeface="+mn-ea"/>
                          <a:cs typeface="+mn-cs"/>
                        </a:rPr>
                        <a:t>&gt;---07&lt;/</a:t>
                      </a:r>
                      <a:r>
                        <a:rPr lang="en-US" sz="1800" kern="1200" dirty="0" err="1" smtClean="0">
                          <a:solidFill>
                            <a:schemeClr val="dk1"/>
                          </a:solidFill>
                          <a:latin typeface="+mn-lt"/>
                          <a:ea typeface="+mn-ea"/>
                          <a:cs typeface="+mn-cs"/>
                        </a:rPr>
                        <a:t>bill_day</a:t>
                      </a:r>
                      <a:r>
                        <a:rPr lang="en-US" sz="1800" kern="1200" dirty="0" smtClean="0">
                          <a:solidFill>
                            <a:schemeClr val="dk1"/>
                          </a:solidFill>
                          <a:latin typeface="+mn-lt"/>
                          <a:ea typeface="+mn-ea"/>
                          <a:cs typeface="+mn-cs"/>
                        </a:rPr>
                        <a:t>&gt;</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(continue…)</a:t>
            </a:r>
            <a:endParaRPr lang="en-US" dirty="0"/>
          </a:p>
        </p:txBody>
      </p:sp>
      <p:graphicFrame>
        <p:nvGraphicFramePr>
          <p:cNvPr id="4" name="Content Placeholder 3"/>
          <p:cNvGraphicFramePr>
            <a:graphicFrameLocks noGrp="1"/>
          </p:cNvGraphicFramePr>
          <p:nvPr>
            <p:ph idx="1"/>
          </p:nvPr>
        </p:nvGraphicFramePr>
        <p:xfrm>
          <a:off x="457200" y="1600200"/>
          <a:ext cx="8229600" cy="4759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Data Type</a:t>
                      </a:r>
                      <a:endParaRPr lang="en-US" dirty="0"/>
                    </a:p>
                  </a:txBody>
                  <a:tcPr/>
                </a:tc>
                <a:tc>
                  <a:txBody>
                    <a:bodyPr/>
                    <a:lstStyle/>
                    <a:p>
                      <a:r>
                        <a:rPr lang="en-US" dirty="0" smtClean="0"/>
                        <a:t>Description</a:t>
                      </a:r>
                      <a:endParaRPr lang="en-US" dirty="0"/>
                    </a:p>
                  </a:txBody>
                  <a:tcPr/>
                </a:tc>
                <a:tc>
                  <a:txBody>
                    <a:bodyPr/>
                    <a:lstStyle/>
                    <a:p>
                      <a:r>
                        <a:rPr lang="en-US" dirty="0" smtClean="0"/>
                        <a:t>Sample</a:t>
                      </a:r>
                      <a:endParaRPr lang="en-US" dirty="0"/>
                    </a:p>
                  </a:txBody>
                  <a:tcPr/>
                </a:tc>
              </a:tr>
              <a:tr h="370840">
                <a:tc>
                  <a:txBody>
                    <a:bodyPr/>
                    <a:lstStyle/>
                    <a:p>
                      <a:r>
                        <a:rPr lang="en-US" sz="1800" kern="1200" dirty="0" err="1" smtClean="0">
                          <a:solidFill>
                            <a:schemeClr val="dk1"/>
                          </a:solidFill>
                          <a:latin typeface="+mn-lt"/>
                          <a:ea typeface="+mn-ea"/>
                          <a:cs typeface="+mn-cs"/>
                        </a:rPr>
                        <a:t>xs:decimal</a:t>
                      </a:r>
                      <a:endParaRPr lang="en-US" dirty="0"/>
                    </a:p>
                  </a:txBody>
                  <a:tcPr/>
                </a:tc>
                <a:tc>
                  <a:txBody>
                    <a:bodyPr/>
                    <a:lstStyle/>
                    <a:p>
                      <a:r>
                        <a:rPr lang="en-US" sz="1800" kern="1200" dirty="0" smtClean="0">
                          <a:solidFill>
                            <a:schemeClr val="dk1"/>
                          </a:solidFill>
                          <a:latin typeface="+mn-lt"/>
                          <a:ea typeface="+mn-ea"/>
                          <a:cs typeface="+mn-cs"/>
                        </a:rPr>
                        <a:t>The element’s content be either positive or negative numbers that have a finite number of digits on either side of the optional decimal point, such as 4.26, -100, or 0.</a:t>
                      </a:r>
                      <a:endParaRPr lang="en-US" dirty="0"/>
                    </a:p>
                  </a:txBody>
                  <a:tcPr/>
                </a:tc>
                <a:tc>
                  <a:txBody>
                    <a:bodyPr/>
                    <a:lstStyle/>
                    <a:p>
                      <a:r>
                        <a:rPr lang="en-US" sz="1800" kern="1200" dirty="0" smtClean="0">
                          <a:solidFill>
                            <a:schemeClr val="dk1"/>
                          </a:solidFill>
                          <a:latin typeface="+mn-lt"/>
                          <a:ea typeface="+mn-ea"/>
                          <a:cs typeface="+mn-cs"/>
                        </a:rPr>
                        <a:t>&lt;price&gt;4.26&lt;/price&gt;</a:t>
                      </a:r>
                      <a:endParaRPr lang="en-US" dirty="0"/>
                    </a:p>
                  </a:txBody>
                  <a:tcPr/>
                </a:tc>
              </a:tr>
              <a:tr h="370840">
                <a:tc>
                  <a:txBody>
                    <a:bodyPr/>
                    <a:lstStyle/>
                    <a:p>
                      <a:r>
                        <a:rPr lang="en-US" sz="1800" kern="1200" dirty="0" err="1" smtClean="0">
                          <a:solidFill>
                            <a:schemeClr val="dk1"/>
                          </a:solidFill>
                          <a:latin typeface="+mn-lt"/>
                          <a:ea typeface="+mn-ea"/>
                          <a:cs typeface="+mn-cs"/>
                        </a:rPr>
                        <a:t>xs:integer</a:t>
                      </a:r>
                      <a:endParaRPr lang="en-US" dirty="0"/>
                    </a:p>
                  </a:txBody>
                  <a:tcPr/>
                </a:tc>
                <a:tc>
                  <a:txBody>
                    <a:bodyPr/>
                    <a:lstStyle/>
                    <a:p>
                      <a:r>
                        <a:rPr lang="en-US" sz="1800" kern="1200" dirty="0" smtClean="0">
                          <a:solidFill>
                            <a:schemeClr val="dk1"/>
                          </a:solidFill>
                          <a:latin typeface="+mn-lt"/>
                          <a:ea typeface="+mn-ea"/>
                          <a:cs typeface="+mn-cs"/>
                        </a:rPr>
                        <a:t>The element’s content be positive or negative whole numbers; that is, those that have no fractional part, like 542, or -7</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number_of_employee</a:t>
                      </a:r>
                      <a:r>
                        <a:rPr lang="en-US" sz="1800" kern="1200" dirty="0" smtClean="0">
                          <a:solidFill>
                            <a:schemeClr val="dk1"/>
                          </a:solidFill>
                          <a:latin typeface="+mn-lt"/>
                          <a:ea typeface="+mn-ea"/>
                          <a:cs typeface="+mn-cs"/>
                        </a:rPr>
                        <a:t>&gt;2500&lt;/</a:t>
                      </a:r>
                      <a:r>
                        <a:rPr lang="en-US" sz="1800" kern="1200" dirty="0" err="1" smtClean="0">
                          <a:solidFill>
                            <a:schemeClr val="dk1"/>
                          </a:solidFill>
                          <a:latin typeface="+mn-lt"/>
                          <a:ea typeface="+mn-ea"/>
                          <a:cs typeface="+mn-cs"/>
                        </a:rPr>
                        <a:t>number_of_employee</a:t>
                      </a:r>
                      <a:r>
                        <a:rPr lang="en-US" sz="1800" kern="1200" dirty="0" smtClean="0">
                          <a:solidFill>
                            <a:schemeClr val="dk1"/>
                          </a:solidFill>
                          <a:latin typeface="+mn-lt"/>
                          <a:ea typeface="+mn-ea"/>
                          <a:cs typeface="+mn-cs"/>
                        </a:rPr>
                        <a:t>&gt;</a:t>
                      </a:r>
                      <a:endParaRPr lang="en-US" dirty="0"/>
                    </a:p>
                  </a:txBody>
                  <a:tcPr/>
                </a:tc>
              </a:tr>
              <a:tr h="370840">
                <a:tc>
                  <a:txBody>
                    <a:bodyPr/>
                    <a:lstStyle/>
                    <a:p>
                      <a:r>
                        <a:rPr lang="en-US" sz="1800" kern="1200" dirty="0" err="1" smtClean="0">
                          <a:solidFill>
                            <a:schemeClr val="dk1"/>
                          </a:solidFill>
                          <a:latin typeface="+mn-lt"/>
                          <a:ea typeface="+mn-ea"/>
                          <a:cs typeface="+mn-cs"/>
                        </a:rPr>
                        <a:t>xs:int</a:t>
                      </a:r>
                      <a:endParaRPr lang="en-US" dirty="0"/>
                    </a:p>
                  </a:txBody>
                  <a:tcPr/>
                </a:tc>
                <a:tc>
                  <a:txBody>
                    <a:bodyPr/>
                    <a:lstStyle/>
                    <a:p>
                      <a:r>
                        <a:rPr lang="en-US" sz="1800" kern="1200" dirty="0" smtClean="0">
                          <a:solidFill>
                            <a:schemeClr val="dk1"/>
                          </a:solidFill>
                          <a:latin typeface="+mn-lt"/>
                          <a:ea typeface="+mn-ea"/>
                          <a:cs typeface="+mn-cs"/>
                        </a:rPr>
                        <a:t>The element’s content be a signed 32-bit integer, often used for database ID fields.</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uid</a:t>
                      </a:r>
                      <a:r>
                        <a:rPr lang="en-US" sz="1800" kern="1200" dirty="0" smtClean="0">
                          <a:solidFill>
                            <a:schemeClr val="dk1"/>
                          </a:solidFill>
                          <a:latin typeface="+mn-lt"/>
                          <a:ea typeface="+mn-ea"/>
                          <a:cs typeface="+mn-cs"/>
                        </a:rPr>
                        <a:t>&gt;123&lt;/</a:t>
                      </a:r>
                      <a:r>
                        <a:rPr lang="en-US" sz="1800" kern="1200" dirty="0" err="1" smtClean="0">
                          <a:solidFill>
                            <a:schemeClr val="dk1"/>
                          </a:solidFill>
                          <a:latin typeface="+mn-lt"/>
                          <a:ea typeface="+mn-ea"/>
                          <a:cs typeface="+mn-cs"/>
                        </a:rPr>
                        <a:t>uid</a:t>
                      </a:r>
                      <a:r>
                        <a:rPr lang="en-US" sz="1800" kern="1200" dirty="0" smtClean="0">
                          <a:solidFill>
                            <a:schemeClr val="dk1"/>
                          </a:solidFill>
                          <a:latin typeface="+mn-lt"/>
                          <a:ea typeface="+mn-ea"/>
                          <a:cs typeface="+mn-cs"/>
                        </a:rPr>
                        <a:t>&gt;</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Simple Type Element (continue…)</a:t>
            </a:r>
            <a:endParaRPr lang="en-US" dirty="0"/>
          </a:p>
        </p:txBody>
      </p:sp>
      <p:graphicFrame>
        <p:nvGraphicFramePr>
          <p:cNvPr id="4" name="Content Placeholder 3"/>
          <p:cNvGraphicFramePr>
            <a:graphicFrameLocks noGrp="1"/>
          </p:cNvGraphicFramePr>
          <p:nvPr>
            <p:ph idx="1"/>
          </p:nvPr>
        </p:nvGraphicFramePr>
        <p:xfrm>
          <a:off x="457200" y="1600200"/>
          <a:ext cx="8229600" cy="4942840"/>
        </p:xfrm>
        <a:graphic>
          <a:graphicData uri="http://schemas.openxmlformats.org/drawingml/2006/table">
            <a:tbl>
              <a:tblPr firstRow="1" bandRow="1">
                <a:tableStyleId>{5C22544A-7EE6-4342-B048-85BDC9FD1C3A}</a:tableStyleId>
              </a:tblPr>
              <a:tblGrid>
                <a:gridCol w="2743200"/>
                <a:gridCol w="2971800"/>
                <a:gridCol w="2514600"/>
              </a:tblGrid>
              <a:tr h="370840">
                <a:tc>
                  <a:txBody>
                    <a:bodyPr/>
                    <a:lstStyle/>
                    <a:p>
                      <a:r>
                        <a:rPr lang="en-US" dirty="0" smtClean="0"/>
                        <a:t>Data Type</a:t>
                      </a:r>
                      <a:endParaRPr lang="en-US" dirty="0"/>
                    </a:p>
                  </a:txBody>
                  <a:tcPr/>
                </a:tc>
                <a:tc>
                  <a:txBody>
                    <a:bodyPr/>
                    <a:lstStyle/>
                    <a:p>
                      <a:r>
                        <a:rPr lang="en-US" dirty="0" smtClean="0"/>
                        <a:t>Description</a:t>
                      </a:r>
                      <a:endParaRPr lang="en-US" dirty="0"/>
                    </a:p>
                  </a:txBody>
                  <a:tcPr/>
                </a:tc>
                <a:tc>
                  <a:txBody>
                    <a:bodyPr/>
                    <a:lstStyle/>
                    <a:p>
                      <a:r>
                        <a:rPr lang="en-US" dirty="0" smtClean="0"/>
                        <a:t>Sample</a:t>
                      </a:r>
                      <a:endParaRPr lang="en-US" dirty="0"/>
                    </a:p>
                  </a:txBody>
                  <a:tcPr/>
                </a:tc>
              </a:tr>
              <a:tr h="370840">
                <a:tc>
                  <a:txBody>
                    <a:bodyPr/>
                    <a:lstStyle/>
                    <a:p>
                      <a:r>
                        <a:rPr lang="en-US" sz="1800" kern="1200" dirty="0" err="1" smtClean="0">
                          <a:solidFill>
                            <a:schemeClr val="dk1"/>
                          </a:solidFill>
                          <a:latin typeface="+mn-lt"/>
                          <a:ea typeface="+mn-ea"/>
                          <a:cs typeface="+mn-cs"/>
                        </a:rPr>
                        <a:t>xs:positiveInteger</a:t>
                      </a:r>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xs:negativeInteger</a:t>
                      </a:r>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xs:nonPositiveInteger</a:t>
                      </a:r>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xs:nonNegativeInteger</a:t>
                      </a:r>
                      <a:endParaRPr lang="en-US" dirty="0"/>
                    </a:p>
                  </a:txBody>
                  <a:tcPr/>
                </a:tc>
                <a:tc>
                  <a:txBody>
                    <a:bodyPr/>
                    <a:lstStyle/>
                    <a:p>
                      <a:r>
                        <a:rPr lang="en-US" sz="1800" kern="1200" dirty="0" err="1" smtClean="0">
                          <a:solidFill>
                            <a:schemeClr val="dk1"/>
                          </a:solidFill>
                          <a:latin typeface="+mn-lt"/>
                          <a:ea typeface="+mn-ea"/>
                          <a:cs typeface="+mn-cs"/>
                        </a:rPr>
                        <a:t>positiveInteger</a:t>
                      </a:r>
                      <a:r>
                        <a:rPr lang="en-US" sz="1800" kern="1200" dirty="0" smtClean="0">
                          <a:solidFill>
                            <a:schemeClr val="dk1"/>
                          </a:solidFill>
                          <a:latin typeface="+mn-lt"/>
                          <a:ea typeface="+mn-ea"/>
                          <a:cs typeface="+mn-cs"/>
                        </a:rPr>
                        <a:t> such as (1,2,etc).</a:t>
                      </a:r>
                    </a:p>
                    <a:p>
                      <a:r>
                        <a:rPr lang="en-US" sz="1800" kern="1200" dirty="0" err="1" smtClean="0">
                          <a:solidFill>
                            <a:schemeClr val="dk1"/>
                          </a:solidFill>
                          <a:latin typeface="+mn-lt"/>
                          <a:ea typeface="+mn-ea"/>
                          <a:cs typeface="+mn-cs"/>
                        </a:rPr>
                        <a:t>negativeInteger</a:t>
                      </a:r>
                      <a:r>
                        <a:rPr lang="en-US" sz="1800" kern="1200" dirty="0" smtClean="0">
                          <a:solidFill>
                            <a:schemeClr val="dk1"/>
                          </a:solidFill>
                          <a:latin typeface="+mn-lt"/>
                          <a:ea typeface="+mn-ea"/>
                          <a:cs typeface="+mn-cs"/>
                        </a:rPr>
                        <a:t> such as (-1, -2, etc).</a:t>
                      </a:r>
                    </a:p>
                    <a:p>
                      <a:r>
                        <a:rPr lang="en-US" sz="1800" kern="1200" dirty="0" err="1" smtClean="0">
                          <a:solidFill>
                            <a:schemeClr val="dk1"/>
                          </a:solidFill>
                          <a:latin typeface="+mn-lt"/>
                          <a:ea typeface="+mn-ea"/>
                          <a:cs typeface="+mn-cs"/>
                        </a:rPr>
                        <a:t>nonPositiveInteger</a:t>
                      </a:r>
                      <a:r>
                        <a:rPr lang="en-US" sz="1800" kern="1200" dirty="0" smtClean="0">
                          <a:solidFill>
                            <a:schemeClr val="dk1"/>
                          </a:solidFill>
                          <a:latin typeface="+mn-lt"/>
                          <a:ea typeface="+mn-ea"/>
                          <a:cs typeface="+mn-cs"/>
                        </a:rPr>
                        <a:t> such as (0, -1, -2, etc)</a:t>
                      </a:r>
                    </a:p>
                    <a:p>
                      <a:r>
                        <a:rPr lang="en-US" sz="1800" kern="1200" dirty="0" err="1" smtClean="0">
                          <a:solidFill>
                            <a:schemeClr val="dk1"/>
                          </a:solidFill>
                          <a:latin typeface="+mn-lt"/>
                          <a:ea typeface="+mn-ea"/>
                          <a:cs typeface="+mn-cs"/>
                        </a:rPr>
                        <a:t>nonNegativeInteger</a:t>
                      </a:r>
                      <a:r>
                        <a:rPr lang="en-US" sz="1800" kern="1200" dirty="0" smtClean="0">
                          <a:solidFill>
                            <a:schemeClr val="dk1"/>
                          </a:solidFill>
                          <a:latin typeface="+mn-lt"/>
                          <a:ea typeface="+mn-ea"/>
                          <a:cs typeface="+mn-cs"/>
                        </a:rPr>
                        <a:t> such as (0, 1, 2, etc)</a:t>
                      </a:r>
                      <a:endParaRPr lang="en-US" dirty="0"/>
                    </a:p>
                  </a:txBody>
                  <a:tcPr/>
                </a:tc>
                <a:tc>
                  <a:txBody>
                    <a:bodyPr/>
                    <a:lstStyle/>
                    <a:p>
                      <a:endParaRPr lang="en-US"/>
                    </a:p>
                  </a:txBody>
                  <a:tcPr/>
                </a:tc>
              </a:tr>
              <a:tr h="370840">
                <a:tc>
                  <a:txBody>
                    <a:bodyPr/>
                    <a:lstStyle/>
                    <a:p>
                      <a:r>
                        <a:rPr lang="en-US" sz="1800" kern="1200" dirty="0" err="1" smtClean="0">
                          <a:solidFill>
                            <a:schemeClr val="dk1"/>
                          </a:solidFill>
                          <a:latin typeface="+mn-lt"/>
                          <a:ea typeface="+mn-ea"/>
                          <a:cs typeface="+mn-cs"/>
                        </a:rPr>
                        <a:t>xs:float</a:t>
                      </a:r>
                      <a:endParaRPr lang="en-US" dirty="0"/>
                    </a:p>
                  </a:txBody>
                  <a:tcPr/>
                </a:tc>
                <a:tc>
                  <a:txBody>
                    <a:bodyPr/>
                    <a:lstStyle/>
                    <a:p>
                      <a:r>
                        <a:rPr lang="en-US" sz="1800" kern="1200" dirty="0" smtClean="0">
                          <a:solidFill>
                            <a:schemeClr val="dk1"/>
                          </a:solidFill>
                          <a:latin typeface="+mn-lt"/>
                          <a:ea typeface="+mn-ea"/>
                          <a:cs typeface="+mn-cs"/>
                        </a:rPr>
                        <a:t>The element’s content be single precision, 32-bit floating point numbers like 43e-2. This includes positive and negative zero (0 and -0), positive and negative infinity (INF and –INF), and “not a number” (</a:t>
                      </a:r>
                      <a:r>
                        <a:rPr lang="en-US" sz="1800" kern="1200" dirty="0" err="1" smtClean="0">
                          <a:solidFill>
                            <a:schemeClr val="dk1"/>
                          </a:solidFill>
                          <a:latin typeface="+mn-lt"/>
                          <a:ea typeface="+mn-ea"/>
                          <a:cs typeface="+mn-cs"/>
                        </a:rPr>
                        <a:t>NaN</a:t>
                      </a:r>
                      <a:r>
                        <a:rPr lang="en-US" sz="1800" kern="1200" dirty="0" smtClean="0">
                          <a:solidFill>
                            <a:schemeClr val="dk1"/>
                          </a:solidFill>
                          <a:latin typeface="+mn-lt"/>
                          <a:ea typeface="+mn-ea"/>
                          <a:cs typeface="+mn-cs"/>
                        </a:rPr>
                        <a:t>).</a:t>
                      </a:r>
                      <a:endParaRPr lang="en-US" dirty="0"/>
                    </a:p>
                  </a:txBody>
                  <a:tcPr/>
                </a:tc>
                <a:tc>
                  <a:txBody>
                    <a:bodyPr/>
                    <a:lstStyle/>
                    <a:p>
                      <a:endParaRPr lang="en-US"/>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TotalTime>
  <Words>3542</Words>
  <Application>Microsoft Office PowerPoint</Application>
  <PresentationFormat>On-screen Show (4:3)</PresentationFormat>
  <Paragraphs>571</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XML Schema – Simple Type</vt:lpstr>
      <vt:lpstr>Defining Simple Types</vt:lpstr>
      <vt:lpstr>Defining a Simple Type Element</vt:lpstr>
      <vt:lpstr>Defining Simple Type Element (continue…)</vt:lpstr>
      <vt:lpstr>Defining Simple Type Element (continue…)</vt:lpstr>
      <vt:lpstr>Defining Simple Type Element (continue…)</vt:lpstr>
      <vt:lpstr>Defining Simple Type Element (continue…)</vt:lpstr>
      <vt:lpstr>Defining Simple Type Element (continue…)</vt:lpstr>
      <vt:lpstr>Defining Simple Type Element (continue…)</vt:lpstr>
      <vt:lpstr>Defining Simple Type Element (continue…)</vt:lpstr>
      <vt:lpstr>To define a simple type element</vt:lpstr>
      <vt:lpstr>To define a simple type element (continue…)</vt:lpstr>
      <vt:lpstr>Predefining an Element’s Content</vt:lpstr>
      <vt:lpstr>To set an Element’s fixed value</vt:lpstr>
      <vt:lpstr>To set an element’s default value</vt:lpstr>
      <vt:lpstr>Deriving Custom Simple Types</vt:lpstr>
      <vt:lpstr>To derive a custom simple type</vt:lpstr>
      <vt:lpstr>Deriving Anonymous Custom Type</vt:lpstr>
      <vt:lpstr>Deriving Named Custom Type</vt:lpstr>
      <vt:lpstr>To Derive a Named Custom Type</vt:lpstr>
      <vt:lpstr>Deriving Named Custom Type</vt:lpstr>
      <vt:lpstr>Deriving Named Custom Type (continue…)</vt:lpstr>
      <vt:lpstr>Specifying a Range of Acceptable Values</vt:lpstr>
      <vt:lpstr>To Specify the Highest Possible Value</vt:lpstr>
      <vt:lpstr>To Specify the Highest Possible Value (continue…)</vt:lpstr>
      <vt:lpstr>Another way to Specify the Highest Possible Value</vt:lpstr>
      <vt:lpstr>Another way to Specify the Highest Possible Value (continue…)</vt:lpstr>
      <vt:lpstr>To Specify the Lowest Possible Value</vt:lpstr>
      <vt:lpstr>To Specify the Lowest Possible Value (continue…)</vt:lpstr>
      <vt:lpstr>Another way to Specify the Lowest Possible Value</vt:lpstr>
      <vt:lpstr>Another way to Specify the Lowest Possible Value (continue…)</vt:lpstr>
      <vt:lpstr>Specifying a Set of Acceptable Values</vt:lpstr>
      <vt:lpstr>Specifying a Set of Acceptable Values (continue…)</vt:lpstr>
      <vt:lpstr>Limiting the Length of an Element</vt:lpstr>
      <vt:lpstr>Limiting the Length of an Element (continue…)</vt:lpstr>
      <vt:lpstr>Limiting the Length of an Element (continue…)</vt:lpstr>
      <vt:lpstr>Specifying a Pattern for an Element</vt:lpstr>
      <vt:lpstr>To Specify a Pattern for an Element</vt:lpstr>
      <vt:lpstr>Regular Expression</vt:lpstr>
      <vt:lpstr>To Specify a Pattern for an Element (continue…)</vt:lpstr>
      <vt:lpstr>To Specify a Pattern for an Element (continue…)</vt:lpstr>
      <vt:lpstr>To Specify a Pattern for an Element (continue…)</vt:lpstr>
      <vt:lpstr>Limiting a Number’s Digits</vt:lpstr>
      <vt:lpstr>Limiting a Number’s Digits (continue…)</vt:lpstr>
      <vt:lpstr>Limiting a Number’s Digits (continue…)</vt:lpstr>
      <vt:lpstr>Deriving a List Type</vt:lpstr>
      <vt:lpstr>Deriving a List Type (continue…)</vt:lpstr>
      <vt:lpstr>To Derive a Named List Type</vt:lpstr>
      <vt:lpstr>Deriving a Union Type</vt:lpstr>
      <vt:lpstr>Deriving a Union Type (continue…)</vt:lpstr>
      <vt:lpstr>Deriving a Union Type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113</cp:revision>
  <dcterms:created xsi:type="dcterms:W3CDTF">2016-02-01T23:15:25Z</dcterms:created>
  <dcterms:modified xsi:type="dcterms:W3CDTF">2016-03-07T07:19:28Z</dcterms:modified>
</cp:coreProperties>
</file>