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386" r:id="rId3"/>
    <p:sldId id="387" r:id="rId4"/>
    <p:sldId id="388" r:id="rId5"/>
    <p:sldId id="389" r:id="rId6"/>
    <p:sldId id="390" r:id="rId7"/>
    <p:sldId id="391"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1" r:id="rId27"/>
    <p:sldId id="412" r:id="rId28"/>
    <p:sldId id="413" r:id="rId29"/>
    <p:sldId id="414" r:id="rId30"/>
    <p:sldId id="415" r:id="rId31"/>
    <p:sldId id="416" r:id="rId32"/>
    <p:sldId id="417" r:id="rId33"/>
    <p:sldId id="418" r:id="rId34"/>
    <p:sldId id="419" r:id="rId35"/>
    <p:sldId id="420" r:id="rId36"/>
    <p:sldId id="421" r:id="rId37"/>
    <p:sldId id="422" r:id="rId38"/>
    <p:sldId id="423" r:id="rId39"/>
    <p:sldId id="424" r:id="rId40"/>
    <p:sldId id="425" r:id="rId41"/>
    <p:sldId id="426" r:id="rId42"/>
    <p:sldId id="427" r:id="rId43"/>
    <p:sldId id="428" r:id="rId44"/>
    <p:sldId id="429" r:id="rId45"/>
    <p:sldId id="430" r:id="rId46"/>
    <p:sldId id="431" r:id="rId47"/>
    <p:sldId id="432" r:id="rId48"/>
    <p:sldId id="433" r:id="rId49"/>
    <p:sldId id="434" r:id="rId50"/>
    <p:sldId id="435" r:id="rId51"/>
    <p:sldId id="436" r:id="rId52"/>
    <p:sldId id="437" r:id="rId53"/>
    <p:sldId id="438" r:id="rId54"/>
    <p:sldId id="439" r:id="rId55"/>
    <p:sldId id="440" r:id="rId56"/>
    <p:sldId id="441" r:id="rId57"/>
    <p:sldId id="442" r:id="rId58"/>
    <p:sldId id="443" r:id="rId59"/>
    <p:sldId id="444" r:id="rId60"/>
    <p:sldId id="445" r:id="rId61"/>
    <p:sldId id="446" r:id="rId62"/>
    <p:sldId id="447" r:id="rId63"/>
    <p:sldId id="448" r:id="rId64"/>
    <p:sldId id="449" r:id="rId65"/>
    <p:sldId id="450" r:id="rId66"/>
    <p:sldId id="451" r:id="rId67"/>
    <p:sldId id="452" r:id="rId68"/>
    <p:sldId id="453"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pPr/>
              <a:t>3/31/2016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pPr/>
              <a:t>‹#›</a:t>
            </a:fld>
            <a:endParaRPr lang="en-US"/>
          </a:p>
        </p:txBody>
      </p:sp>
    </p:spTree>
    <p:extLst>
      <p:ext uri="{BB962C8B-B14F-4D97-AF65-F5344CB8AC3E}">
        <p14:creationId xmlns:p14="http://schemas.microsoft.com/office/powerpoint/2010/main" xmlns=""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3/31/2016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3/31/2016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3/31/2016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3/31/2016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XML Schema – Complex Type</a:t>
            </a:r>
            <a:endParaRPr lang="en-US" dirty="0"/>
          </a:p>
        </p:txBody>
      </p:sp>
      <p:sp>
        <p:nvSpPr>
          <p:cNvPr id="3" name="Subtitle 2"/>
          <p:cNvSpPr>
            <a:spLocks noGrp="1"/>
          </p:cNvSpPr>
          <p:nvPr>
            <p:ph type="subTitle" idx="1"/>
          </p:nvPr>
        </p:nvSpPr>
        <p:spPr/>
        <p:txBody>
          <a:bodyPr/>
          <a:lstStyle/>
          <a:p>
            <a:r>
              <a:rPr lang="en-US" dirty="0" smtClean="0"/>
              <a:t>Week 7</a:t>
            </a:r>
          </a:p>
          <a:p>
            <a:r>
              <a:rPr lang="en-US" dirty="0" smtClean="0"/>
              <a:t>Web site: http://fog.ccsf.edu/~hyip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 Complex Type - XSD</a:t>
            </a:r>
            <a:endParaRPr lang="en-US" dirty="0"/>
          </a:p>
        </p:txBody>
      </p:sp>
      <p:sp>
        <p:nvSpPr>
          <p:cNvPr id="3" name="Content Placeholder 2"/>
          <p:cNvSpPr>
            <a:spLocks noGrp="1"/>
          </p:cNvSpPr>
          <p:nvPr>
            <p:ph idx="1"/>
          </p:nvPr>
        </p:nvSpPr>
        <p:spPr/>
        <p:txBody>
          <a:bodyPr/>
          <a:lstStyle/>
          <a:p>
            <a:pPr>
              <a:buNone/>
            </a:pPr>
            <a:r>
              <a:rPr lang="en-US" dirty="0" smtClean="0"/>
              <a:t>&lt;</a:t>
            </a:r>
            <a:r>
              <a:rPr lang="en-US" dirty="0" err="1" smtClean="0"/>
              <a:t>xs:element</a:t>
            </a:r>
            <a:r>
              <a:rPr lang="en-US" dirty="0" smtClean="0"/>
              <a:t> name="</a:t>
            </a:r>
            <a:r>
              <a:rPr lang="en-US" dirty="0" err="1" smtClean="0"/>
              <a:t>element_name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    &lt;!-- declare simple content or complex content here --&gt;</a:t>
            </a:r>
          </a:p>
          <a:p>
            <a:pPr>
              <a:buNone/>
            </a:pPr>
            <a:r>
              <a:rPr lang="en-US" dirty="0" smtClean="0"/>
              <a:t>  &lt;/</a:t>
            </a:r>
            <a:r>
              <a:rPr lang="en-US" dirty="0" err="1" smtClean="0"/>
              <a:t>xs:complexType</a:t>
            </a:r>
            <a:r>
              <a:rPr lang="en-US" dirty="0" smtClean="0"/>
              <a:t>&gt;</a:t>
            </a:r>
          </a:p>
          <a:p>
            <a:pPr>
              <a:buNone/>
            </a:pPr>
            <a:r>
              <a:rPr lang="en-US" dirty="0" smtClean="0"/>
              <a:t>&lt;/</a:t>
            </a:r>
            <a:r>
              <a:rPr lang="en-US" dirty="0" err="1" smtClean="0"/>
              <a:t>xs:element</a:t>
            </a:r>
            <a:r>
              <a:rPr lang="en-US" dirty="0" smtClean="0"/>
              <a:t>&gt;</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Deriving Named Complex Types</a:t>
            </a:r>
            <a:endParaRPr lang="en-US" dirty="0"/>
          </a:p>
        </p:txBody>
      </p:sp>
      <p:sp>
        <p:nvSpPr>
          <p:cNvPr id="3" name="Content Placeholder 2"/>
          <p:cNvSpPr>
            <a:spLocks noGrp="1"/>
          </p:cNvSpPr>
          <p:nvPr>
            <p:ph idx="1"/>
          </p:nvPr>
        </p:nvSpPr>
        <p:spPr/>
        <p:txBody>
          <a:bodyPr/>
          <a:lstStyle/>
          <a:p>
            <a:r>
              <a:rPr lang="en-US" dirty="0" smtClean="0"/>
              <a:t>If you are going to use a complex type to define more than one element in your XML Schema, you can create a named complex type. Then, each time you want to use it, you can include a reference between the XML element and your new custom type.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derive a Named Complex Type</a:t>
            </a:r>
            <a:endParaRPr lang="en-US" dirty="0"/>
          </a:p>
        </p:txBody>
      </p:sp>
      <p:sp>
        <p:nvSpPr>
          <p:cNvPr id="3" name="Content Placeholder 2"/>
          <p:cNvSpPr>
            <a:spLocks noGrp="1"/>
          </p:cNvSpPr>
          <p:nvPr>
            <p:ph idx="1"/>
          </p:nvPr>
        </p:nvSpPr>
        <p:spPr/>
        <p:txBody>
          <a:bodyPr>
            <a:noAutofit/>
          </a:bodyPr>
          <a:lstStyle/>
          <a:p>
            <a:pPr marL="514350" lvl="0" indent="-514350">
              <a:buFont typeface="+mj-lt"/>
              <a:buAutoNum type="arabicParenR"/>
            </a:pPr>
            <a:r>
              <a:rPr lang="en-US" sz="1800" dirty="0" smtClean="0"/>
              <a:t>Type &lt;</a:t>
            </a:r>
            <a:r>
              <a:rPr lang="en-US" sz="1800" dirty="0" err="1" smtClean="0"/>
              <a:t>xs:complexType</a:t>
            </a:r>
            <a:r>
              <a:rPr lang="en-US" sz="1800" dirty="0" smtClean="0"/>
              <a:t> to define the named complex type.</a:t>
            </a:r>
          </a:p>
          <a:p>
            <a:pPr marL="514350" lvl="0" indent="-514350">
              <a:buFont typeface="+mj-lt"/>
              <a:buAutoNum type="arabicParenR"/>
            </a:pPr>
            <a:r>
              <a:rPr lang="en-US" sz="1800" dirty="0" smtClean="0"/>
              <a:t>Then, type name= "</a:t>
            </a:r>
            <a:r>
              <a:rPr lang="en-US" sz="1800" dirty="0" err="1" smtClean="0"/>
              <a:t>complex_type_name</a:t>
            </a:r>
            <a:r>
              <a:rPr lang="en-US" sz="1800" dirty="0" smtClean="0"/>
              <a:t> "&gt;, where </a:t>
            </a:r>
            <a:r>
              <a:rPr lang="en-US" sz="1800" dirty="0" err="1" smtClean="0"/>
              <a:t>complex_type_name</a:t>
            </a:r>
            <a:r>
              <a:rPr lang="en-US" sz="1800" dirty="0" smtClean="0"/>
              <a:t> identifies your new complex type.</a:t>
            </a:r>
          </a:p>
          <a:p>
            <a:pPr marL="514350" lvl="0" indent="-514350">
              <a:buFont typeface="+mj-lt"/>
              <a:buAutoNum type="arabicParenR"/>
            </a:pPr>
            <a:r>
              <a:rPr lang="en-US" sz="1800" dirty="0" smtClean="0"/>
              <a:t>Within the </a:t>
            </a:r>
            <a:r>
              <a:rPr lang="en-US" sz="1800" dirty="0" err="1" smtClean="0"/>
              <a:t>xs:complexType</a:t>
            </a:r>
            <a:r>
              <a:rPr lang="en-US" sz="1800" dirty="0" smtClean="0"/>
              <a:t> element: </a:t>
            </a:r>
          </a:p>
          <a:p>
            <a:pPr marL="514350" indent="-514350">
              <a:buNone/>
            </a:pPr>
            <a:r>
              <a:rPr lang="en-US" sz="1800" dirty="0" smtClean="0"/>
              <a:t>	Declare the content type to be either simple content or complex content. </a:t>
            </a:r>
          </a:p>
          <a:p>
            <a:pPr marL="514350" indent="-514350">
              <a:buNone/>
            </a:pPr>
            <a:r>
              <a:rPr lang="en-US" sz="1800" dirty="0" smtClean="0"/>
              <a:t>	Create the guts of the element. </a:t>
            </a:r>
          </a:p>
          <a:p>
            <a:pPr marL="514350" indent="-514350">
              <a:buNone/>
            </a:pPr>
            <a:r>
              <a:rPr lang="en-US" sz="1800" dirty="0" smtClean="0"/>
              <a:t>	Define the attributes that should appear, if any.</a:t>
            </a:r>
          </a:p>
          <a:p>
            <a:pPr marL="514350" lvl="0" indent="-514350">
              <a:buNone/>
            </a:pPr>
            <a:r>
              <a:rPr lang="en-US" sz="1800" dirty="0" smtClean="0"/>
              <a:t>4)	Next, type &lt;/</a:t>
            </a:r>
            <a:r>
              <a:rPr lang="en-US" sz="1800" dirty="0" err="1" smtClean="0"/>
              <a:t>xs:complexType</a:t>
            </a:r>
            <a:r>
              <a:rPr lang="en-US" sz="1800" dirty="0" smtClean="0"/>
              <a:t>&gt; to complete the named complex type definition.</a:t>
            </a:r>
          </a:p>
          <a:p>
            <a:pPr marL="514350" lvl="0" indent="-514350">
              <a:buNone/>
            </a:pPr>
            <a:r>
              <a:rPr lang="en-US" sz="1800" dirty="0" smtClean="0"/>
              <a:t>5)	Then, to use the named complex type for the definition of the XML element, you will type &lt;</a:t>
            </a:r>
            <a:r>
              <a:rPr lang="en-US" sz="1800" dirty="0" err="1" smtClean="0"/>
              <a:t>xs:element</a:t>
            </a:r>
            <a:r>
              <a:rPr lang="en-US" sz="1800" dirty="0" smtClean="0"/>
              <a:t> name= "label " type= "</a:t>
            </a:r>
            <a:r>
              <a:rPr lang="en-US" sz="1800" dirty="0" err="1" smtClean="0"/>
              <a:t>complex_type_name</a:t>
            </a:r>
            <a:r>
              <a:rPr lang="en-US" sz="1800" dirty="0" smtClean="0"/>
              <a:t> "&gt;, where </a:t>
            </a:r>
            <a:r>
              <a:rPr lang="en-US" sz="1800" dirty="0" err="1" smtClean="0"/>
              <a:t>complex_type_name</a:t>
            </a:r>
            <a:r>
              <a:rPr lang="en-US" sz="1800" dirty="0" smtClean="0"/>
              <a:t> is the name you gave the new complex type in step 2 above. </a:t>
            </a:r>
          </a:p>
          <a:p>
            <a:r>
              <a:rPr lang="en-US" sz="1800" dirty="0" smtClean="0"/>
              <a:t>NOTE: Notice that you refer to your new complex type as </a:t>
            </a:r>
            <a:r>
              <a:rPr lang="en-US" sz="1800" dirty="0" err="1" smtClean="0"/>
              <a:t>complex_type_name</a:t>
            </a:r>
            <a:r>
              <a:rPr lang="en-US" sz="1800" dirty="0" smtClean="0"/>
              <a:t>, instead of </a:t>
            </a:r>
            <a:r>
              <a:rPr lang="en-US" sz="1800" dirty="0" err="1" smtClean="0"/>
              <a:t>xs:complex_type_name</a:t>
            </a:r>
            <a:r>
              <a:rPr lang="en-US" sz="1800" dirty="0" smtClean="0"/>
              <a:t>. This is because the "</a:t>
            </a:r>
            <a:r>
              <a:rPr lang="en-US" sz="1800" dirty="0" err="1" smtClean="0"/>
              <a:t>xs</a:t>
            </a:r>
            <a:r>
              <a:rPr lang="en-US" sz="1800" dirty="0" smtClean="0"/>
              <a:t>: " prefix refers to the XML Schema namespace, not custom types.</a:t>
            </a:r>
          </a:p>
          <a:p>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Named Complex Type - XSD</a:t>
            </a:r>
            <a:endParaRPr lang="en-US" dirty="0"/>
          </a:p>
        </p:txBody>
      </p:sp>
      <p:sp>
        <p:nvSpPr>
          <p:cNvPr id="3" name="Content Placeholder 2"/>
          <p:cNvSpPr>
            <a:spLocks noGrp="1"/>
          </p:cNvSpPr>
          <p:nvPr>
            <p:ph idx="1"/>
          </p:nvPr>
        </p:nvSpPr>
        <p:spPr/>
        <p:txBody>
          <a:bodyPr>
            <a:normAutofit/>
          </a:bodyPr>
          <a:lstStyle/>
          <a:p>
            <a:pPr>
              <a:buNone/>
            </a:pPr>
            <a:r>
              <a:rPr lang="en-US" sz="2400" dirty="0" smtClean="0"/>
              <a:t>&lt;</a:t>
            </a:r>
            <a:r>
              <a:rPr lang="en-US" sz="2400" dirty="0" err="1" smtClean="0"/>
              <a:t>xs:complexType</a:t>
            </a:r>
            <a:r>
              <a:rPr lang="en-US" sz="2400" dirty="0" smtClean="0"/>
              <a:t> name= "</a:t>
            </a:r>
            <a:r>
              <a:rPr lang="en-US" sz="2400" dirty="0" err="1" smtClean="0"/>
              <a:t>complex_type_name</a:t>
            </a:r>
            <a:r>
              <a:rPr lang="en-US" sz="2400" dirty="0" smtClean="0"/>
              <a:t> "&gt;</a:t>
            </a:r>
          </a:p>
          <a:p>
            <a:pPr>
              <a:buNone/>
            </a:pPr>
            <a:r>
              <a:rPr lang="en-US" sz="2400" dirty="0" smtClean="0"/>
              <a:t>  &lt;!-- declare simple content or complex content here --&gt;</a:t>
            </a:r>
          </a:p>
          <a:p>
            <a:pPr>
              <a:buNone/>
            </a:pPr>
            <a:r>
              <a:rPr lang="en-US" sz="2400" dirty="0" smtClean="0"/>
              <a:t>&lt;/</a:t>
            </a:r>
            <a:r>
              <a:rPr lang="en-US" sz="2400" dirty="0" err="1" smtClean="0"/>
              <a:t>xs:complexType</a:t>
            </a:r>
            <a:r>
              <a:rPr lang="en-US" sz="2400" dirty="0" smtClean="0"/>
              <a:t>&gt;</a:t>
            </a:r>
          </a:p>
          <a:p>
            <a:pPr>
              <a:buNone/>
            </a:pPr>
            <a:r>
              <a:rPr lang="en-US" sz="2400" dirty="0" smtClean="0"/>
              <a:t> </a:t>
            </a:r>
          </a:p>
          <a:p>
            <a:pPr>
              <a:buNone/>
            </a:pPr>
            <a:r>
              <a:rPr lang="en-US" sz="2400" dirty="0" smtClean="0"/>
              <a:t>&lt;</a:t>
            </a:r>
            <a:r>
              <a:rPr lang="en-US" sz="2400" dirty="0" err="1" smtClean="0"/>
              <a:t>xs:complexType</a:t>
            </a:r>
            <a:r>
              <a:rPr lang="en-US" sz="2400" dirty="0" smtClean="0"/>
              <a:t> name= "</a:t>
            </a:r>
            <a:r>
              <a:rPr lang="en-US" sz="2400" dirty="0" err="1" smtClean="0"/>
              <a:t>complex_type_name</a:t>
            </a:r>
            <a:r>
              <a:rPr lang="en-US" sz="2400" dirty="0" smtClean="0"/>
              <a:t> "&gt; </a:t>
            </a:r>
          </a:p>
          <a:p>
            <a:pPr>
              <a:buNone/>
            </a:pPr>
            <a:r>
              <a:rPr lang="en-US" sz="2400" dirty="0" smtClean="0"/>
              <a:t>  &lt;</a:t>
            </a:r>
            <a:r>
              <a:rPr lang="en-US" sz="2400" dirty="0" err="1" smtClean="0"/>
              <a:t>xs:sequence</a:t>
            </a:r>
            <a:r>
              <a:rPr lang="en-US" sz="2400" dirty="0" smtClean="0"/>
              <a:t>&gt;</a:t>
            </a:r>
          </a:p>
          <a:p>
            <a:pPr>
              <a:buNone/>
            </a:pPr>
            <a:r>
              <a:rPr lang="en-US" sz="2400" dirty="0" smtClean="0"/>
              <a:t>    &lt;</a:t>
            </a:r>
            <a:r>
              <a:rPr lang="en-US" sz="2400" dirty="0" err="1" smtClean="0"/>
              <a:t>xs:element</a:t>
            </a:r>
            <a:r>
              <a:rPr lang="en-US" sz="2400" dirty="0" smtClean="0"/>
              <a:t> name= "label1 " type= "</a:t>
            </a:r>
            <a:r>
              <a:rPr lang="en-US" sz="2400" dirty="0" err="1" smtClean="0"/>
              <a:t>complex_type_name</a:t>
            </a:r>
            <a:r>
              <a:rPr lang="en-US" sz="2400" dirty="0" smtClean="0"/>
              <a:t> "&gt;</a:t>
            </a:r>
          </a:p>
          <a:p>
            <a:pPr>
              <a:buNone/>
            </a:pPr>
            <a:r>
              <a:rPr lang="en-US" sz="2400" dirty="0" smtClean="0"/>
              <a:t>    &lt;</a:t>
            </a:r>
            <a:r>
              <a:rPr lang="en-US" sz="2400" dirty="0" err="1" smtClean="0"/>
              <a:t>xs:element</a:t>
            </a:r>
            <a:r>
              <a:rPr lang="en-US" sz="2400" dirty="0" smtClean="0"/>
              <a:t> name= "label2 " type= "</a:t>
            </a:r>
            <a:r>
              <a:rPr lang="en-US" sz="2400" dirty="0" err="1" smtClean="0"/>
              <a:t>complex_type_name</a:t>
            </a:r>
            <a:r>
              <a:rPr lang="en-US" sz="2400" dirty="0" smtClean="0"/>
              <a:t> "&gt;</a:t>
            </a:r>
          </a:p>
          <a:p>
            <a:pPr>
              <a:buNone/>
            </a:pPr>
            <a:r>
              <a:rPr lang="en-US" sz="2400" dirty="0" smtClean="0"/>
              <a:t>  &lt;/</a:t>
            </a:r>
            <a:r>
              <a:rPr lang="en-US" sz="2400" dirty="0" err="1" smtClean="0"/>
              <a:t>xs:sequence</a:t>
            </a:r>
            <a:r>
              <a:rPr lang="en-US" sz="2400" dirty="0" smtClean="0"/>
              <a:t>&gt;</a:t>
            </a:r>
          </a:p>
          <a:p>
            <a:pPr>
              <a:buNone/>
            </a:pPr>
            <a:r>
              <a:rPr lang="en-US" sz="2400" dirty="0" smtClean="0"/>
              <a:t>&lt;/</a:t>
            </a:r>
            <a:r>
              <a:rPr lang="en-US" sz="2400" dirty="0" err="1" smtClean="0"/>
              <a:t>xs:complexType</a:t>
            </a:r>
            <a:r>
              <a:rPr lang="en-US" sz="2400" dirty="0" smtClean="0"/>
              <a:t>&gt;</a:t>
            </a:r>
          </a:p>
          <a:p>
            <a:pPr>
              <a:buNone/>
            </a:pP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Defining Elements to contain Only Text</a:t>
            </a:r>
            <a:endParaRPr lang="en-US" dirty="0"/>
          </a:p>
        </p:txBody>
      </p:sp>
      <p:sp>
        <p:nvSpPr>
          <p:cNvPr id="3" name="Content Placeholder 2"/>
          <p:cNvSpPr>
            <a:spLocks noGrp="1"/>
          </p:cNvSpPr>
          <p:nvPr>
            <p:ph idx="1"/>
          </p:nvPr>
        </p:nvSpPr>
        <p:spPr/>
        <p:txBody>
          <a:bodyPr/>
          <a:lstStyle/>
          <a:p>
            <a:r>
              <a:rPr lang="en-US" b="1" dirty="0" smtClean="0"/>
              <a:t>(Complex Type, Simple Content, with Attributes)</a:t>
            </a:r>
            <a:endParaRPr lang="en-US" dirty="0" smtClean="0"/>
          </a:p>
          <a:p>
            <a:r>
              <a:rPr lang="en-US" dirty="0" smtClean="0"/>
              <a:t>It contains a text value and no child elements. This complex type is a little misleading, however, it can (and often will), have one or more attributes.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define a text only Complex Type</a:t>
            </a:r>
            <a:endParaRPr lang="en-US" dirty="0"/>
          </a:p>
        </p:txBody>
      </p:sp>
      <p:sp>
        <p:nvSpPr>
          <p:cNvPr id="3" name="Content Placeholder 2"/>
          <p:cNvSpPr>
            <a:spLocks noGrp="1"/>
          </p:cNvSpPr>
          <p:nvPr>
            <p:ph idx="1"/>
          </p:nvPr>
        </p:nvSpPr>
        <p:spPr/>
        <p:txBody>
          <a:bodyPr>
            <a:normAutofit fontScale="25000" lnSpcReduction="20000"/>
          </a:bodyPr>
          <a:lstStyle/>
          <a:p>
            <a:pPr marL="514350" lvl="0" indent="-514350">
              <a:buFont typeface="+mj-lt"/>
              <a:buAutoNum type="arabicParenR"/>
            </a:pPr>
            <a:r>
              <a:rPr lang="en-US" sz="8000" dirty="0" smtClean="0"/>
              <a:t>Type &lt;</a:t>
            </a:r>
            <a:r>
              <a:rPr lang="en-US" sz="8000" dirty="0" err="1" smtClean="0"/>
              <a:t>xs:complexType</a:t>
            </a:r>
            <a:r>
              <a:rPr lang="en-US" sz="8000" dirty="0" smtClean="0"/>
              <a:t>.</a:t>
            </a:r>
          </a:p>
          <a:p>
            <a:pPr marL="514350" lvl="0" indent="-514350">
              <a:buFont typeface="+mj-lt"/>
              <a:buAutoNum type="arabicParenR"/>
            </a:pPr>
            <a:r>
              <a:rPr lang="en-US" sz="8000" dirty="0" smtClean="0"/>
              <a:t>Then, type name="</a:t>
            </a:r>
            <a:r>
              <a:rPr lang="en-US" sz="8000" dirty="0" err="1" smtClean="0"/>
              <a:t>complex_type_name</a:t>
            </a:r>
            <a:r>
              <a:rPr lang="en-US" sz="8000" dirty="0" smtClean="0"/>
              <a:t>"&gt;, where </a:t>
            </a:r>
            <a:r>
              <a:rPr lang="en-US" sz="8000" dirty="0" err="1" smtClean="0"/>
              <a:t>complex_type_name</a:t>
            </a:r>
            <a:r>
              <a:rPr lang="en-US" sz="8000" dirty="0" smtClean="0"/>
              <a:t> identifies your new complex type.</a:t>
            </a:r>
          </a:p>
          <a:p>
            <a:pPr marL="514350" lvl="0" indent="-514350">
              <a:buFont typeface="+mj-lt"/>
              <a:buAutoNum type="arabicParenR"/>
            </a:pPr>
            <a:r>
              <a:rPr lang="en-US" sz="8000" dirty="0" smtClean="0"/>
              <a:t>Type &lt;</a:t>
            </a:r>
            <a:r>
              <a:rPr lang="en-US" sz="8000" dirty="0" err="1" smtClean="0"/>
              <a:t>xs:simpleContent</a:t>
            </a:r>
            <a:r>
              <a:rPr lang="en-US" sz="8000" dirty="0" smtClean="0"/>
              <a:t>&gt;</a:t>
            </a:r>
          </a:p>
          <a:p>
            <a:pPr marL="514350" lvl="0" indent="-514350">
              <a:buFont typeface="+mj-lt"/>
              <a:buAutoNum type="arabicParenR"/>
            </a:pPr>
            <a:r>
              <a:rPr lang="en-US" sz="8000" dirty="0" smtClean="0"/>
              <a:t>Next, type &lt;</a:t>
            </a:r>
            <a:r>
              <a:rPr lang="en-US" sz="8000" dirty="0" err="1" smtClean="0"/>
              <a:t>xs:extension</a:t>
            </a:r>
            <a:r>
              <a:rPr lang="en-US" sz="8000" dirty="0" smtClean="0"/>
              <a:t> to use a simple type for the text value of the element. Or type &lt;</a:t>
            </a:r>
            <a:r>
              <a:rPr lang="en-US" sz="8000" dirty="0" err="1" smtClean="0"/>
              <a:t>xs:restriction</a:t>
            </a:r>
            <a:r>
              <a:rPr lang="en-US" sz="8000" dirty="0" smtClean="0"/>
              <a:t> to limit the base simple type with additional facets.</a:t>
            </a:r>
          </a:p>
          <a:p>
            <a:pPr marL="514350" lvl="0" indent="-514350">
              <a:buFont typeface="+mj-lt"/>
              <a:buAutoNum type="arabicParenR"/>
            </a:pPr>
            <a:r>
              <a:rPr lang="en-US" sz="8000" dirty="0" smtClean="0"/>
              <a:t>Then, type base="foundation"&gt;, where foundation indicates the simple type on which you are basing the new complex type element.</a:t>
            </a:r>
          </a:p>
          <a:p>
            <a:pPr marL="514350" lvl="0" indent="-514350">
              <a:buFont typeface="+mj-lt"/>
              <a:buAutoNum type="arabicParenR"/>
            </a:pPr>
            <a:r>
              <a:rPr lang="en-US" sz="8000" dirty="0" smtClean="0"/>
              <a:t>If you chose </a:t>
            </a:r>
            <a:r>
              <a:rPr lang="en-US" sz="8000" dirty="0" err="1" smtClean="0"/>
              <a:t>xs:restriction</a:t>
            </a:r>
            <a:r>
              <a:rPr lang="en-US" sz="8000" dirty="0" smtClean="0"/>
              <a:t> in step 4, declare the additional facets that should limit the simple content in this complex type definition.</a:t>
            </a:r>
          </a:p>
          <a:p>
            <a:pPr marL="514350" lvl="0" indent="-514350">
              <a:buFont typeface="+mj-lt"/>
              <a:buAutoNum type="arabicParenR"/>
            </a:pPr>
            <a:r>
              <a:rPr lang="en-US" sz="8000" dirty="0" smtClean="0"/>
              <a:t>Next, declare the attributes that should appear in this complex type element, if any.</a:t>
            </a:r>
          </a:p>
          <a:p>
            <a:pPr marL="514350" lvl="0" indent="-514350">
              <a:buFont typeface="+mj-lt"/>
              <a:buAutoNum type="arabicParenR"/>
            </a:pPr>
            <a:r>
              <a:rPr lang="en-US" sz="8000" dirty="0" smtClean="0"/>
              <a:t>Then, type &lt;/</a:t>
            </a:r>
            <a:r>
              <a:rPr lang="en-US" sz="8000" dirty="0" err="1" smtClean="0"/>
              <a:t>xs:extension</a:t>
            </a:r>
            <a:r>
              <a:rPr lang="en-US" sz="8000" dirty="0" smtClean="0"/>
              <a:t>&gt; or &lt;/</a:t>
            </a:r>
            <a:r>
              <a:rPr lang="en-US" sz="8000" dirty="0" err="1" smtClean="0"/>
              <a:t>xs:restriction</a:t>
            </a:r>
            <a:r>
              <a:rPr lang="en-US" sz="8000" dirty="0" smtClean="0"/>
              <a:t>&gt; to match step 4.</a:t>
            </a:r>
          </a:p>
          <a:p>
            <a:pPr marL="514350" lvl="0" indent="-514350">
              <a:buFont typeface="+mj-lt"/>
              <a:buAutoNum type="arabicParenR"/>
            </a:pPr>
            <a:r>
              <a:rPr lang="en-US" sz="8000" dirty="0" smtClean="0"/>
              <a:t>Type &lt;/</a:t>
            </a:r>
            <a:r>
              <a:rPr lang="en-US" sz="8000" dirty="0" err="1" smtClean="0"/>
              <a:t>xs:simpleContent</a:t>
            </a:r>
            <a:r>
              <a:rPr lang="en-US" sz="8000" dirty="0" smtClean="0"/>
              <a:t>&gt;</a:t>
            </a:r>
          </a:p>
          <a:p>
            <a:pPr marL="514350" lvl="0" indent="-514350">
              <a:buFont typeface="+mj-lt"/>
              <a:buAutoNum type="arabicParenR"/>
            </a:pPr>
            <a:r>
              <a:rPr lang="en-US" sz="8000" dirty="0" smtClean="0"/>
              <a:t>Finally, type &lt;/</a:t>
            </a:r>
            <a:r>
              <a:rPr lang="en-US" sz="8000" dirty="0" err="1" smtClean="0"/>
              <a:t>xs:complexType</a:t>
            </a:r>
            <a:r>
              <a:rPr lang="en-US" sz="8000" dirty="0" smtClean="0"/>
              <a:t>&gt; to complete the complex type definition.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Complex Type, Simple Content - XSD</a:t>
            </a:r>
            <a:endParaRPr lang="en-US" dirty="0"/>
          </a:p>
        </p:txBody>
      </p:sp>
      <p:sp>
        <p:nvSpPr>
          <p:cNvPr id="3" name="Content Placeholder 2"/>
          <p:cNvSpPr>
            <a:spLocks noGrp="1"/>
          </p:cNvSpPr>
          <p:nvPr>
            <p:ph idx="1"/>
          </p:nvPr>
        </p:nvSpPr>
        <p:spPr/>
        <p:txBody>
          <a:bodyPr>
            <a:noAutofit/>
          </a:bodyPr>
          <a:lstStyle/>
          <a:p>
            <a:pPr>
              <a:buNone/>
            </a:pPr>
            <a:r>
              <a:rPr lang="en-US" sz="2000" dirty="0" smtClean="0"/>
              <a:t>&lt;</a:t>
            </a:r>
            <a:r>
              <a:rPr lang="en-US" sz="2000" dirty="0" err="1" smtClean="0"/>
              <a:t>xs:complexType</a:t>
            </a:r>
            <a:r>
              <a:rPr lang="en-US" sz="2000" dirty="0" smtClean="0"/>
              <a:t> name="</a:t>
            </a:r>
            <a:r>
              <a:rPr lang="en-US" sz="2000" dirty="0" err="1" smtClean="0"/>
              <a:t>name_type</a:t>
            </a:r>
            <a:r>
              <a:rPr lang="en-US" sz="2000" dirty="0" smtClean="0"/>
              <a:t>"&gt;</a:t>
            </a:r>
          </a:p>
          <a:p>
            <a:pPr>
              <a:buNone/>
            </a:pPr>
            <a:r>
              <a:rPr lang="en-US" sz="2000" dirty="0" smtClean="0"/>
              <a:t>    &lt;</a:t>
            </a:r>
            <a:r>
              <a:rPr lang="en-US" sz="2000" dirty="0" err="1" smtClean="0"/>
              <a:t>xs:simpleContent</a:t>
            </a:r>
            <a:r>
              <a:rPr lang="en-US" sz="2000" dirty="0" smtClean="0"/>
              <a:t>&gt;</a:t>
            </a:r>
          </a:p>
          <a:p>
            <a:pPr>
              <a:buNone/>
            </a:pPr>
            <a:r>
              <a:rPr lang="en-US" sz="2000" dirty="0" smtClean="0"/>
              <a:t>      &lt;</a:t>
            </a:r>
            <a:r>
              <a:rPr lang="en-US" sz="2000" dirty="0" err="1" smtClean="0"/>
              <a:t>xs:extension</a:t>
            </a:r>
            <a:r>
              <a:rPr lang="en-US" sz="2000" dirty="0" smtClean="0"/>
              <a:t> base="</a:t>
            </a:r>
            <a:r>
              <a:rPr lang="en-US" sz="2000" dirty="0" err="1" smtClean="0"/>
              <a:t>xs:string</a:t>
            </a:r>
            <a:r>
              <a:rPr lang="en-US" sz="2000" dirty="0" smtClean="0"/>
              <a:t>"&gt;</a:t>
            </a:r>
          </a:p>
          <a:p>
            <a:pPr>
              <a:buNone/>
            </a:pPr>
            <a:r>
              <a:rPr lang="en-US" sz="2000" dirty="0" smtClean="0"/>
              <a:t>        &lt;</a:t>
            </a:r>
            <a:r>
              <a:rPr lang="en-US" sz="2000" dirty="0" err="1" smtClean="0"/>
              <a:t>xs:attribute</a:t>
            </a:r>
            <a:r>
              <a:rPr lang="en-US" sz="2000" dirty="0" smtClean="0"/>
              <a:t> name="age" type="</a:t>
            </a:r>
            <a:r>
              <a:rPr lang="en-US" sz="2000" dirty="0" err="1" smtClean="0"/>
              <a:t>xs:positiveInteger</a:t>
            </a:r>
            <a:r>
              <a:rPr lang="en-US" sz="2000" dirty="0" smtClean="0"/>
              <a:t>" /&gt;</a:t>
            </a:r>
          </a:p>
          <a:p>
            <a:pPr>
              <a:buNone/>
            </a:pPr>
            <a:r>
              <a:rPr lang="en-US" sz="2000" dirty="0" smtClean="0"/>
              <a:t>      &lt;/</a:t>
            </a:r>
            <a:r>
              <a:rPr lang="en-US" sz="2000" dirty="0" err="1" smtClean="0"/>
              <a:t>xs:extension</a:t>
            </a:r>
            <a:r>
              <a:rPr lang="en-US" sz="2000" dirty="0" smtClean="0"/>
              <a:t>&gt;</a:t>
            </a:r>
          </a:p>
          <a:p>
            <a:pPr>
              <a:buNone/>
            </a:pPr>
            <a:r>
              <a:rPr lang="en-US" sz="2000" dirty="0" smtClean="0"/>
              <a:t>    &lt;/</a:t>
            </a:r>
            <a:r>
              <a:rPr lang="en-US" sz="2000" dirty="0" err="1" smtClean="0"/>
              <a:t>xs:simpleContent</a:t>
            </a:r>
            <a:r>
              <a:rPr lang="en-US" sz="2000" dirty="0" smtClean="0"/>
              <a:t>&gt;</a:t>
            </a:r>
          </a:p>
          <a:p>
            <a:pPr>
              <a:buNone/>
            </a:pPr>
            <a:r>
              <a:rPr lang="en-US" sz="2000" dirty="0" smtClean="0"/>
              <a:t>&lt;/</a:t>
            </a:r>
            <a:r>
              <a:rPr lang="en-US" sz="2000" dirty="0" err="1" smtClean="0"/>
              <a:t>xs:complexType</a:t>
            </a:r>
            <a:r>
              <a:rPr lang="en-US" sz="2000" dirty="0" smtClean="0"/>
              <a:t>&gt;</a:t>
            </a:r>
          </a:p>
          <a:p>
            <a:pPr>
              <a:buNone/>
            </a:pPr>
            <a:r>
              <a:rPr lang="en-US" sz="2000" dirty="0" smtClean="0"/>
              <a:t>&lt;</a:t>
            </a:r>
            <a:r>
              <a:rPr lang="en-US" sz="2000" dirty="0" err="1" smtClean="0"/>
              <a:t>xs:element</a:t>
            </a:r>
            <a:r>
              <a:rPr lang="en-US" sz="2000" dirty="0" smtClean="0"/>
              <a:t> name="friend"&gt;</a:t>
            </a:r>
          </a:p>
          <a:p>
            <a:pPr>
              <a:buNone/>
            </a:pPr>
            <a:r>
              <a:rPr lang="en-US" sz="2000" dirty="0" smtClean="0"/>
              <a:t>    &lt;</a:t>
            </a:r>
            <a:r>
              <a:rPr lang="en-US" sz="2000" dirty="0" err="1" smtClean="0"/>
              <a:t>xs:complexType</a:t>
            </a:r>
            <a:r>
              <a:rPr lang="en-US" sz="2000" dirty="0" smtClean="0"/>
              <a:t>&gt;</a:t>
            </a:r>
          </a:p>
          <a:p>
            <a:pPr>
              <a:buNone/>
            </a:pPr>
            <a:r>
              <a:rPr lang="en-US" sz="2000" dirty="0" smtClean="0"/>
              <a:t>      &lt;</a:t>
            </a:r>
            <a:r>
              <a:rPr lang="en-US" sz="2000" dirty="0" err="1" smtClean="0"/>
              <a:t>xs:sequence</a:t>
            </a:r>
            <a:r>
              <a:rPr lang="en-US" sz="2000" dirty="0" smtClean="0"/>
              <a:t>&gt;</a:t>
            </a:r>
          </a:p>
          <a:p>
            <a:pPr>
              <a:buNone/>
            </a:pPr>
            <a:r>
              <a:rPr lang="en-US" sz="2000" dirty="0" smtClean="0"/>
              <a:t>	&lt;</a:t>
            </a:r>
            <a:r>
              <a:rPr lang="en-US" sz="2000" dirty="0" err="1" smtClean="0"/>
              <a:t>xs:element</a:t>
            </a:r>
            <a:r>
              <a:rPr lang="en-US" sz="2000" dirty="0" smtClean="0"/>
              <a:t> name="name" type="</a:t>
            </a:r>
            <a:r>
              <a:rPr lang="en-US" sz="2000" dirty="0" err="1" smtClean="0"/>
              <a:t>name_type</a:t>
            </a:r>
            <a:r>
              <a:rPr lang="en-US" sz="2000" dirty="0" smtClean="0"/>
              <a:t>" /&gt;</a:t>
            </a:r>
          </a:p>
          <a:p>
            <a:pPr>
              <a:buNone/>
            </a:pPr>
            <a:r>
              <a:rPr lang="en-US" sz="2000" dirty="0" smtClean="0"/>
              <a:t>      &lt;/</a:t>
            </a:r>
            <a:r>
              <a:rPr lang="en-US" sz="2000" dirty="0" err="1" smtClean="0"/>
              <a:t>xs:sequence</a:t>
            </a:r>
            <a:r>
              <a:rPr lang="en-US" sz="2000" dirty="0" smtClean="0"/>
              <a:t>&gt;</a:t>
            </a:r>
          </a:p>
          <a:p>
            <a:pPr>
              <a:buNone/>
            </a:pPr>
            <a:r>
              <a:rPr lang="en-US" sz="2000" dirty="0" smtClean="0"/>
              <a:t>    &lt;/</a:t>
            </a:r>
            <a:r>
              <a:rPr lang="en-US" sz="2000" dirty="0" err="1" smtClean="0"/>
              <a:t>xs:complexType</a:t>
            </a:r>
            <a:r>
              <a:rPr lang="en-US" sz="2000" dirty="0" smtClean="0"/>
              <a:t>&gt;</a:t>
            </a:r>
          </a:p>
          <a:p>
            <a:pPr>
              <a:buNone/>
            </a:pPr>
            <a:r>
              <a:rPr lang="en-US" sz="2000" dirty="0" smtClean="0"/>
              <a:t>&lt;/</a:t>
            </a:r>
            <a:r>
              <a:rPr lang="en-US" sz="2000" dirty="0" err="1" smtClean="0"/>
              <a:t>xs:element</a:t>
            </a:r>
            <a:r>
              <a:rPr lang="en-US" sz="2000" dirty="0" smtClean="0"/>
              <a:t>&gt;</a:t>
            </a: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Complex Type, Simple Content - XML</a:t>
            </a:r>
            <a:endParaRPr lang="en-US" dirty="0"/>
          </a:p>
        </p:txBody>
      </p:sp>
      <p:sp>
        <p:nvSpPr>
          <p:cNvPr id="3" name="Content Placeholder 2"/>
          <p:cNvSpPr>
            <a:spLocks noGrp="1"/>
          </p:cNvSpPr>
          <p:nvPr>
            <p:ph idx="1"/>
          </p:nvPr>
        </p:nvSpPr>
        <p:spPr/>
        <p:txBody>
          <a:bodyPr/>
          <a:lstStyle/>
          <a:p>
            <a:pPr>
              <a:buNone/>
            </a:pPr>
            <a:r>
              <a:rPr lang="en-US" dirty="0" smtClean="0"/>
              <a:t>&lt;name age="29"&gt;John Smith&lt;/name&gt;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Defining Complex Types That Contain Child Elements</a:t>
            </a:r>
            <a:endParaRPr lang="en-US" dirty="0"/>
          </a:p>
        </p:txBody>
      </p:sp>
      <p:sp>
        <p:nvSpPr>
          <p:cNvPr id="3" name="Content Placeholder 2"/>
          <p:cNvSpPr>
            <a:spLocks noGrp="1"/>
          </p:cNvSpPr>
          <p:nvPr>
            <p:ph idx="1"/>
          </p:nvPr>
        </p:nvSpPr>
        <p:spPr/>
        <p:txBody>
          <a:bodyPr/>
          <a:lstStyle/>
          <a:p>
            <a:r>
              <a:rPr lang="en-US" b="1" dirty="0" smtClean="0"/>
              <a:t>(Complex type, complex content, element only (child element), with attributes)</a:t>
            </a:r>
            <a:endParaRPr lang="en-US" dirty="0" smtClean="0"/>
          </a:p>
          <a:p>
            <a:r>
              <a:rPr lang="en-US" dirty="0" smtClean="0"/>
              <a:t>One of the most common complex types is one that contains child elements. This complex type can also contain attributes. It is described (even with attributes) as “element only”.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Define an “Element Only” Complex Type</a:t>
            </a:r>
            <a:endParaRPr lang="en-US" dirty="0"/>
          </a:p>
        </p:txBody>
      </p:sp>
      <p:sp>
        <p:nvSpPr>
          <p:cNvPr id="3" name="Content Placeholder 2"/>
          <p:cNvSpPr>
            <a:spLocks noGrp="1"/>
          </p:cNvSpPr>
          <p:nvPr>
            <p:ph idx="1"/>
          </p:nvPr>
        </p:nvSpPr>
        <p:spPr/>
        <p:txBody>
          <a:bodyPr>
            <a:noAutofit/>
          </a:bodyPr>
          <a:lstStyle/>
          <a:p>
            <a:pPr marL="514350" lvl="0" indent="-514350">
              <a:buFont typeface="+mj-lt"/>
              <a:buAutoNum type="arabicParenR"/>
            </a:pPr>
            <a:r>
              <a:rPr lang="en-US" sz="2000" dirty="0" smtClean="0"/>
              <a:t>Type &lt;</a:t>
            </a:r>
            <a:r>
              <a:rPr lang="en-US" sz="2000" dirty="0" err="1" smtClean="0"/>
              <a:t>xs:complexType</a:t>
            </a:r>
            <a:r>
              <a:rPr lang="en-US" sz="2000" dirty="0" smtClean="0"/>
              <a:t>.</a:t>
            </a:r>
          </a:p>
          <a:p>
            <a:pPr marL="514350" lvl="0" indent="-514350">
              <a:buFont typeface="+mj-lt"/>
              <a:buAutoNum type="arabicParenR"/>
            </a:pPr>
            <a:r>
              <a:rPr lang="en-US" sz="2000" dirty="0" smtClean="0"/>
              <a:t>Then, type name= "</a:t>
            </a:r>
            <a:r>
              <a:rPr lang="en-US" sz="2000" dirty="0" err="1" smtClean="0"/>
              <a:t>complex_type_name</a:t>
            </a:r>
            <a:r>
              <a:rPr lang="en-US" sz="2000" dirty="0" smtClean="0"/>
              <a:t>"&gt;, where </a:t>
            </a:r>
            <a:r>
              <a:rPr lang="en-US" sz="2000" dirty="0" err="1" smtClean="0"/>
              <a:t>complex_type_name</a:t>
            </a:r>
            <a:r>
              <a:rPr lang="en-US" sz="2000" dirty="0" smtClean="0"/>
              <a:t> identifies your new complex type.</a:t>
            </a:r>
          </a:p>
          <a:p>
            <a:pPr marL="514350" lvl="0" indent="-514350">
              <a:buFont typeface="+mj-lt"/>
              <a:buAutoNum type="arabicParenR"/>
            </a:pPr>
            <a:r>
              <a:rPr lang="en-US" sz="2000" dirty="0" smtClean="0"/>
              <a:t>Next, you will define the structure and order of the child elements of this parent element. You will declare a sequence, an unordered list, or a choice.</a:t>
            </a:r>
          </a:p>
          <a:p>
            <a:pPr marL="514350" lvl="0" indent="-514350">
              <a:buFont typeface="+mj-lt"/>
              <a:buAutoNum type="arabicParenR"/>
            </a:pPr>
            <a:r>
              <a:rPr lang="en-US" sz="2000" dirty="0" smtClean="0"/>
              <a:t>Then, declare the attributes that should appear in this complex type element, if any.</a:t>
            </a:r>
          </a:p>
          <a:p>
            <a:pPr marL="514350" lvl="0" indent="-514350">
              <a:buFont typeface="+mj-lt"/>
              <a:buAutoNum type="arabicParenR"/>
            </a:pPr>
            <a:r>
              <a:rPr lang="en-US" sz="2000" dirty="0" smtClean="0"/>
              <a:t>Finally, type &lt;/</a:t>
            </a:r>
            <a:r>
              <a:rPr lang="en-US" sz="2000" dirty="0" err="1" smtClean="0"/>
              <a:t>xs:complexType</a:t>
            </a:r>
            <a:r>
              <a:rPr lang="en-US" sz="2000" dirty="0" smtClean="0"/>
              <a:t>&gt; to complete the “element only” complex type definition.</a:t>
            </a:r>
          </a:p>
          <a:p>
            <a:r>
              <a:rPr lang="en-US" sz="2000" dirty="0" smtClean="0"/>
              <a:t>NOTE: The child elements of a complex type are referred to as its </a:t>
            </a:r>
            <a:r>
              <a:rPr lang="en-US" sz="2000" b="1" i="1" dirty="0" smtClean="0"/>
              <a:t>content model</a:t>
            </a:r>
            <a:r>
              <a:rPr lang="en-US" sz="2000" dirty="0" smtClean="0"/>
              <a:t>.</a:t>
            </a:r>
          </a:p>
          <a:p>
            <a:r>
              <a:rPr lang="en-US" sz="2000" dirty="0" smtClean="0"/>
              <a:t>The content model of a complex type must either be a sequence, an unordered list, or a choice. These are called </a:t>
            </a:r>
            <a:r>
              <a:rPr lang="en-US" sz="2000" b="1" i="1" dirty="0" smtClean="0"/>
              <a:t>Model groups</a:t>
            </a:r>
            <a:r>
              <a:rPr lang="en-US" sz="2000" dirty="0" smtClean="0"/>
              <a:t>, and they indicate the structure and order of child elements within their parent.</a:t>
            </a:r>
          </a:p>
          <a:p>
            <a:pPr>
              <a:buNone/>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Complex Types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a:t>
            </a:r>
            <a:r>
              <a:rPr lang="en-US" b="1" dirty="0" smtClean="0"/>
              <a:t>complex type </a:t>
            </a:r>
            <a:r>
              <a:rPr lang="en-US" dirty="0" smtClean="0"/>
              <a:t>element is one that can contain </a:t>
            </a:r>
            <a:r>
              <a:rPr lang="en-US" b="1" dirty="0" smtClean="0"/>
              <a:t>child</a:t>
            </a:r>
            <a:r>
              <a:rPr lang="en-US" dirty="0" smtClean="0"/>
              <a:t> elements, </a:t>
            </a:r>
            <a:r>
              <a:rPr lang="en-US" b="1" dirty="0" smtClean="0"/>
              <a:t>attributes</a:t>
            </a:r>
            <a:r>
              <a:rPr lang="en-US" dirty="0" smtClean="0"/>
              <a:t>, or </a:t>
            </a:r>
            <a:r>
              <a:rPr lang="en-US" b="1" dirty="0" smtClean="0"/>
              <a:t>some combination </a:t>
            </a:r>
            <a:r>
              <a:rPr lang="en-US" dirty="0" smtClean="0"/>
              <a:t>of the two.</a:t>
            </a:r>
          </a:p>
          <a:p>
            <a:r>
              <a:rPr lang="en-US" dirty="0" smtClean="0"/>
              <a:t>There has been some discussion in the XML community about the intricacies of complex types, specifically, how difficult they are to understand. Even still, since you will want your XML document to contain more than just a root element, you will at least need one complex type element to allow the root element to have a child element of its own. Another important reason to use complex types in your XML Schema is to allow elements to have attributes.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Complex Type, Complex Content - XSD</a:t>
            </a:r>
            <a:endParaRPr lang="en-US" dirty="0"/>
          </a:p>
        </p:txBody>
      </p:sp>
      <p:sp>
        <p:nvSpPr>
          <p:cNvPr id="3" name="Content Placeholder 2"/>
          <p:cNvSpPr>
            <a:spLocks noGrp="1"/>
          </p:cNvSpPr>
          <p:nvPr>
            <p:ph idx="1"/>
          </p:nvPr>
        </p:nvSpPr>
        <p:spPr/>
        <p:txBody>
          <a:bodyPr>
            <a:noAutofit/>
          </a:bodyPr>
          <a:lstStyle/>
          <a:p>
            <a:pPr>
              <a:buNone/>
            </a:pPr>
            <a:r>
              <a:rPr lang="en-US" sz="1400" dirty="0" smtClean="0"/>
              <a:t>&lt;</a:t>
            </a:r>
            <a:r>
              <a:rPr lang="en-US" sz="1400" dirty="0" err="1" smtClean="0"/>
              <a:t>xs:simpleType</a:t>
            </a:r>
            <a:r>
              <a:rPr lang="en-US" sz="1400" dirty="0" smtClean="0"/>
              <a:t> name="</a:t>
            </a:r>
            <a:r>
              <a:rPr lang="en-US" sz="1400" dirty="0" err="1" smtClean="0"/>
              <a:t>zip_type</a:t>
            </a:r>
            <a:r>
              <a:rPr lang="en-US" sz="1400" dirty="0" smtClean="0"/>
              <a:t>"&gt;</a:t>
            </a:r>
          </a:p>
          <a:p>
            <a:pPr>
              <a:buNone/>
            </a:pPr>
            <a:r>
              <a:rPr lang="en-US" sz="1400" dirty="0" smtClean="0"/>
              <a:t>    &lt;</a:t>
            </a:r>
            <a:r>
              <a:rPr lang="en-US" sz="1400" dirty="0" err="1" smtClean="0"/>
              <a:t>xs:restriction</a:t>
            </a:r>
            <a:r>
              <a:rPr lang="en-US" sz="1400" dirty="0" smtClean="0"/>
              <a:t> base="</a:t>
            </a:r>
            <a:r>
              <a:rPr lang="en-US" sz="1400" dirty="0" err="1" smtClean="0"/>
              <a:t>xs:string</a:t>
            </a:r>
            <a:r>
              <a:rPr lang="en-US" sz="1400" dirty="0" smtClean="0"/>
              <a:t>"&gt;</a:t>
            </a:r>
          </a:p>
          <a:p>
            <a:pPr>
              <a:buNone/>
            </a:pPr>
            <a:r>
              <a:rPr lang="en-US" sz="1400" dirty="0" smtClean="0"/>
              <a:t>      &lt;</a:t>
            </a:r>
            <a:r>
              <a:rPr lang="en-US" sz="1400" dirty="0" err="1" smtClean="0"/>
              <a:t>xs:pattern</a:t>
            </a:r>
            <a:r>
              <a:rPr lang="en-US" sz="1400" dirty="0" smtClean="0"/>
              <a:t> value="\d{5}(-\d{4})?" /&gt;</a:t>
            </a:r>
          </a:p>
          <a:p>
            <a:pPr>
              <a:buNone/>
            </a:pPr>
            <a:r>
              <a:rPr lang="en-US" sz="1400" dirty="0" smtClean="0"/>
              <a:t>    &lt;/</a:t>
            </a:r>
            <a:r>
              <a:rPr lang="en-US" sz="1400" dirty="0" err="1" smtClean="0"/>
              <a:t>xs:restriction</a:t>
            </a:r>
            <a:r>
              <a:rPr lang="en-US" sz="1400" dirty="0" smtClean="0"/>
              <a:t>&gt;</a:t>
            </a:r>
          </a:p>
          <a:p>
            <a:pPr>
              <a:buNone/>
            </a:pPr>
            <a:r>
              <a:rPr lang="en-US" sz="1400" dirty="0" smtClean="0"/>
              <a:t>  &lt;/</a:t>
            </a:r>
            <a:r>
              <a:rPr lang="en-US" sz="1400" dirty="0" err="1" smtClean="0"/>
              <a:t>xs:simpleType</a:t>
            </a:r>
            <a:r>
              <a:rPr lang="en-US" sz="1400" dirty="0" smtClean="0"/>
              <a:t>&gt;  </a:t>
            </a:r>
          </a:p>
          <a:p>
            <a:pPr>
              <a:buNone/>
            </a:pPr>
            <a:r>
              <a:rPr lang="en-US" sz="1400" dirty="0" smtClean="0"/>
              <a:t> </a:t>
            </a:r>
          </a:p>
          <a:p>
            <a:pPr>
              <a:buNone/>
            </a:pPr>
            <a:r>
              <a:rPr lang="en-US" sz="1400" dirty="0" smtClean="0"/>
              <a:t>&lt;!-- Define a named complex type, complex content with child elements --&gt;</a:t>
            </a:r>
          </a:p>
          <a:p>
            <a:pPr>
              <a:buNone/>
            </a:pPr>
            <a:r>
              <a:rPr lang="en-US" sz="1400" dirty="0" smtClean="0"/>
              <a:t>  &lt;</a:t>
            </a:r>
            <a:r>
              <a:rPr lang="en-US" sz="1400" dirty="0" err="1" smtClean="0"/>
              <a:t>xs:complexType</a:t>
            </a:r>
            <a:r>
              <a:rPr lang="en-US" sz="1400" dirty="0" smtClean="0"/>
              <a:t> name="</a:t>
            </a:r>
            <a:r>
              <a:rPr lang="en-US" sz="1400" dirty="0" err="1" smtClean="0"/>
              <a:t>address_type</a:t>
            </a:r>
            <a:r>
              <a:rPr lang="en-US" sz="1400" dirty="0" smtClean="0"/>
              <a:t>"&gt;</a:t>
            </a:r>
          </a:p>
          <a:p>
            <a:pPr>
              <a:buNone/>
            </a:pPr>
            <a:r>
              <a:rPr lang="en-US" sz="1400" dirty="0" smtClean="0"/>
              <a:t>    &lt;</a:t>
            </a:r>
            <a:r>
              <a:rPr lang="en-US" sz="1400" dirty="0" err="1" smtClean="0"/>
              <a:t>xs:sequence</a:t>
            </a:r>
            <a:r>
              <a:rPr lang="en-US" sz="1400" dirty="0" smtClean="0"/>
              <a:t>&gt;</a:t>
            </a:r>
          </a:p>
          <a:p>
            <a:pPr>
              <a:buNone/>
            </a:pPr>
            <a:r>
              <a:rPr lang="en-US" sz="1400" dirty="0" smtClean="0"/>
              <a:t>      &lt;</a:t>
            </a:r>
            <a:r>
              <a:rPr lang="en-US" sz="1400" dirty="0" err="1" smtClean="0"/>
              <a:t>xs:element</a:t>
            </a:r>
            <a:r>
              <a:rPr lang="en-US" sz="1400" dirty="0" smtClean="0"/>
              <a:t> name="address1" type="</a:t>
            </a:r>
            <a:r>
              <a:rPr lang="en-US" sz="1400" dirty="0" err="1" smtClean="0"/>
              <a:t>xs:string</a:t>
            </a:r>
            <a:r>
              <a:rPr lang="en-US" sz="1400" dirty="0" smtClean="0"/>
              <a:t>" /&gt;</a:t>
            </a:r>
          </a:p>
          <a:p>
            <a:pPr>
              <a:buNone/>
            </a:pPr>
            <a:r>
              <a:rPr lang="en-US" sz="1400" dirty="0" smtClean="0"/>
              <a:t>      &lt;</a:t>
            </a:r>
            <a:r>
              <a:rPr lang="en-US" sz="1400" dirty="0" err="1" smtClean="0"/>
              <a:t>xs:element</a:t>
            </a:r>
            <a:r>
              <a:rPr lang="en-US" sz="1400" dirty="0" smtClean="0"/>
              <a:t> name="address2" type="</a:t>
            </a:r>
            <a:r>
              <a:rPr lang="en-US" sz="1400" dirty="0" err="1" smtClean="0"/>
              <a:t>xs:string</a:t>
            </a:r>
            <a:r>
              <a:rPr lang="en-US" sz="1400" dirty="0" smtClean="0"/>
              <a:t>" </a:t>
            </a:r>
            <a:r>
              <a:rPr lang="en-US" sz="1400" dirty="0" err="1" smtClean="0"/>
              <a:t>minOccurs</a:t>
            </a:r>
            <a:r>
              <a:rPr lang="en-US" sz="1400" dirty="0" smtClean="0"/>
              <a:t>="0" </a:t>
            </a:r>
            <a:r>
              <a:rPr lang="en-US" sz="1400" dirty="0" err="1" smtClean="0"/>
              <a:t>maxOccurs</a:t>
            </a:r>
            <a:r>
              <a:rPr lang="en-US" sz="1400" dirty="0" smtClean="0"/>
              <a:t>="1" /&gt;</a:t>
            </a:r>
          </a:p>
          <a:p>
            <a:pPr>
              <a:buNone/>
            </a:pPr>
            <a:r>
              <a:rPr lang="en-US" sz="1400" dirty="0" smtClean="0"/>
              <a:t>      &lt;</a:t>
            </a:r>
            <a:r>
              <a:rPr lang="en-US" sz="1400" dirty="0" err="1" smtClean="0"/>
              <a:t>xs:element</a:t>
            </a:r>
            <a:r>
              <a:rPr lang="en-US" sz="1400" dirty="0" smtClean="0"/>
              <a:t> name="city" type="</a:t>
            </a:r>
            <a:r>
              <a:rPr lang="en-US" sz="1400" dirty="0" err="1" smtClean="0"/>
              <a:t>xs:string</a:t>
            </a:r>
            <a:r>
              <a:rPr lang="en-US" sz="1400" dirty="0" smtClean="0"/>
              <a:t>" /&gt;</a:t>
            </a:r>
          </a:p>
          <a:p>
            <a:pPr>
              <a:buNone/>
            </a:pPr>
            <a:r>
              <a:rPr lang="en-US" sz="1400" dirty="0" smtClean="0"/>
              <a:t>      &lt;</a:t>
            </a:r>
            <a:r>
              <a:rPr lang="en-US" sz="1400" dirty="0" err="1" smtClean="0"/>
              <a:t>xs:element</a:t>
            </a:r>
            <a:r>
              <a:rPr lang="en-US" sz="1400" dirty="0" smtClean="0"/>
              <a:t> name="state" type="</a:t>
            </a:r>
            <a:r>
              <a:rPr lang="en-US" sz="1400" dirty="0" err="1" smtClean="0"/>
              <a:t>xs:string</a:t>
            </a:r>
            <a:r>
              <a:rPr lang="en-US" sz="1400" dirty="0" smtClean="0"/>
              <a:t>" /&gt;</a:t>
            </a:r>
          </a:p>
          <a:p>
            <a:pPr>
              <a:buNone/>
            </a:pPr>
            <a:r>
              <a:rPr lang="en-US" sz="1400" dirty="0" smtClean="0"/>
              <a:t>      &lt;</a:t>
            </a:r>
            <a:r>
              <a:rPr lang="en-US" sz="1400" dirty="0" err="1" smtClean="0"/>
              <a:t>xs:element</a:t>
            </a:r>
            <a:r>
              <a:rPr lang="en-US" sz="1400" dirty="0" smtClean="0"/>
              <a:t> name="zip" type="</a:t>
            </a:r>
            <a:r>
              <a:rPr lang="en-US" sz="1400" dirty="0" err="1" smtClean="0"/>
              <a:t>zip_type</a:t>
            </a:r>
            <a:r>
              <a:rPr lang="en-US" sz="1400" dirty="0" smtClean="0"/>
              <a:t>" /&gt;    </a:t>
            </a:r>
          </a:p>
          <a:p>
            <a:pPr>
              <a:buNone/>
            </a:pPr>
            <a:r>
              <a:rPr lang="en-US" sz="1400" dirty="0" smtClean="0"/>
              <a:t>    &lt;/</a:t>
            </a:r>
            <a:r>
              <a:rPr lang="en-US" sz="1400" dirty="0" err="1" smtClean="0"/>
              <a:t>xs:sequence</a:t>
            </a:r>
            <a:r>
              <a:rPr lang="en-US" sz="1400" dirty="0" smtClean="0"/>
              <a:t>&gt;</a:t>
            </a:r>
          </a:p>
          <a:p>
            <a:pPr>
              <a:buNone/>
            </a:pPr>
            <a:r>
              <a:rPr lang="en-US" sz="1400" dirty="0" smtClean="0"/>
              <a:t>  &lt;/</a:t>
            </a:r>
            <a:r>
              <a:rPr lang="en-US" sz="1400" dirty="0" err="1" smtClean="0"/>
              <a:t>xs:complexType</a:t>
            </a:r>
            <a:r>
              <a:rPr lang="en-US" sz="1400" dirty="0" smtClean="0"/>
              <a:t>&gt;</a:t>
            </a:r>
          </a:p>
          <a:p>
            <a:pPr>
              <a:buNone/>
            </a:pPr>
            <a:r>
              <a:rPr lang="en-US" sz="1400" dirty="0" smtClean="0"/>
              <a:t> </a:t>
            </a:r>
          </a:p>
          <a:p>
            <a:pPr>
              <a:buNone/>
            </a:pPr>
            <a:r>
              <a:rPr lang="en-US" sz="1400" dirty="0" smtClean="0"/>
              <a:t>   &lt;</a:t>
            </a:r>
            <a:r>
              <a:rPr lang="en-US" sz="1400" dirty="0" err="1" smtClean="0"/>
              <a:t>xs:element</a:t>
            </a:r>
            <a:r>
              <a:rPr lang="en-US" sz="1400" dirty="0" smtClean="0"/>
              <a:t> name="address" type="</a:t>
            </a:r>
            <a:r>
              <a:rPr lang="en-US" sz="1400" dirty="0" err="1" smtClean="0"/>
              <a:t>address_type</a:t>
            </a:r>
            <a:r>
              <a:rPr lang="en-US" sz="1400" dirty="0" smtClean="0"/>
              <a:t>" /&gt;</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Complex Type, Complex Content - XML</a:t>
            </a:r>
            <a:endParaRPr lang="en-US" dirty="0"/>
          </a:p>
        </p:txBody>
      </p:sp>
      <p:sp>
        <p:nvSpPr>
          <p:cNvPr id="3" name="Content Placeholder 2"/>
          <p:cNvSpPr>
            <a:spLocks noGrp="1"/>
          </p:cNvSpPr>
          <p:nvPr>
            <p:ph idx="1"/>
          </p:nvPr>
        </p:nvSpPr>
        <p:spPr/>
        <p:txBody>
          <a:bodyPr/>
          <a:lstStyle/>
          <a:p>
            <a:pPr>
              <a:buNone/>
            </a:pPr>
            <a:r>
              <a:rPr lang="en-US" dirty="0" smtClean="0"/>
              <a:t>&lt;address&gt;</a:t>
            </a:r>
          </a:p>
          <a:p>
            <a:pPr>
              <a:buNone/>
            </a:pPr>
            <a:r>
              <a:rPr lang="en-US" dirty="0" smtClean="0"/>
              <a:t>    &lt;address1&gt;123 12th </a:t>
            </a:r>
            <a:r>
              <a:rPr lang="en-US" dirty="0" err="1" smtClean="0"/>
              <a:t>st</a:t>
            </a:r>
            <a:r>
              <a:rPr lang="en-US" dirty="0" smtClean="0"/>
              <a:t>&lt;/address1&gt;</a:t>
            </a:r>
          </a:p>
          <a:p>
            <a:pPr>
              <a:buNone/>
            </a:pPr>
            <a:r>
              <a:rPr lang="en-US" dirty="0" smtClean="0"/>
              <a:t>    &lt;city&gt;San Francisco&lt;/city&gt;</a:t>
            </a:r>
          </a:p>
          <a:p>
            <a:pPr>
              <a:buNone/>
            </a:pPr>
            <a:r>
              <a:rPr lang="en-US" dirty="0" smtClean="0"/>
              <a:t>    &lt;state&gt;CA&lt;/state&gt;</a:t>
            </a:r>
          </a:p>
          <a:p>
            <a:pPr>
              <a:buNone/>
            </a:pPr>
            <a:r>
              <a:rPr lang="en-US" dirty="0" smtClean="0"/>
              <a:t>    &lt;zip&gt;94123-1234&lt;/zip&gt;</a:t>
            </a:r>
          </a:p>
          <a:p>
            <a:pPr>
              <a:buNone/>
            </a:pPr>
            <a:r>
              <a:rPr lang="en-US" dirty="0" smtClean="0"/>
              <a:t>&lt;/address&gt;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Requiring Child Elements to Appear in Sequence</a:t>
            </a:r>
            <a:endParaRPr lang="en-US" dirty="0"/>
          </a:p>
        </p:txBody>
      </p:sp>
      <p:sp>
        <p:nvSpPr>
          <p:cNvPr id="3" name="Content Placeholder 2"/>
          <p:cNvSpPr>
            <a:spLocks noGrp="1"/>
          </p:cNvSpPr>
          <p:nvPr>
            <p:ph idx="1"/>
          </p:nvPr>
        </p:nvSpPr>
        <p:spPr/>
        <p:txBody>
          <a:bodyPr/>
          <a:lstStyle/>
          <a:p>
            <a:r>
              <a:rPr lang="en-US" dirty="0" smtClean="0"/>
              <a:t>If you want a complex type element to contain child elements, in order, you have to define a sequence of those elements.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Require Child Elements to Appear in Sequence</a:t>
            </a:r>
            <a:endParaRPr lang="en-US" dirty="0"/>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arenR"/>
            </a:pPr>
            <a:r>
              <a:rPr lang="en-US" dirty="0" smtClean="0"/>
              <a:t>Type &lt;</a:t>
            </a:r>
            <a:r>
              <a:rPr lang="en-US" dirty="0" err="1" smtClean="0"/>
              <a:t>xs:sequence</a:t>
            </a:r>
            <a:r>
              <a:rPr lang="en-US" dirty="0" smtClean="0"/>
              <a:t>.</a:t>
            </a:r>
          </a:p>
          <a:p>
            <a:pPr marL="514350" lvl="0" indent="-514350">
              <a:buFont typeface="+mj-lt"/>
              <a:buAutoNum type="arabicParenR"/>
            </a:pPr>
            <a:r>
              <a:rPr lang="en-US" dirty="0" smtClean="0"/>
              <a:t>If desired, specify how many times the sequence of elements itself can appear by setting the </a:t>
            </a:r>
            <a:r>
              <a:rPr lang="en-US" dirty="0" err="1" smtClean="0"/>
              <a:t>minOccurs</a:t>
            </a:r>
            <a:r>
              <a:rPr lang="en-US" dirty="0" smtClean="0"/>
              <a:t> and </a:t>
            </a:r>
            <a:r>
              <a:rPr lang="en-US" dirty="0" err="1" smtClean="0"/>
              <a:t>maxOccurs</a:t>
            </a:r>
            <a:r>
              <a:rPr lang="en-US" dirty="0" smtClean="0"/>
              <a:t> attributes.</a:t>
            </a:r>
          </a:p>
          <a:p>
            <a:pPr marL="514350" lvl="0" indent="-514350">
              <a:buFont typeface="+mj-lt"/>
              <a:buAutoNum type="arabicParenR"/>
            </a:pPr>
            <a:r>
              <a:rPr lang="en-US" dirty="0" smtClean="0"/>
              <a:t>Then, type &gt; to complete the opening tag.</a:t>
            </a:r>
          </a:p>
          <a:p>
            <a:pPr marL="514350" lvl="0" indent="-514350">
              <a:buFont typeface="+mj-lt"/>
              <a:buAutoNum type="arabicParenR"/>
            </a:pPr>
            <a:r>
              <a:rPr lang="en-US" dirty="0" smtClean="0"/>
              <a:t>Declare the simple type elements and/or complex type elements you want in the sequence, in the order in which they should appear.</a:t>
            </a:r>
          </a:p>
          <a:p>
            <a:pPr marL="514350" lvl="0" indent="-514350">
              <a:buFont typeface="+mj-lt"/>
              <a:buAutoNum type="arabicParenR"/>
            </a:pPr>
            <a:r>
              <a:rPr lang="en-US" dirty="0" smtClean="0"/>
              <a:t>Finally, type &lt;/</a:t>
            </a:r>
            <a:r>
              <a:rPr lang="en-US" dirty="0" err="1" smtClean="0"/>
              <a:t>xs:sequence</a:t>
            </a:r>
            <a:r>
              <a:rPr lang="en-US" dirty="0" smtClean="0"/>
              <a:t>&gt; to complete the model group.</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Require Child Elements to Appear in Sequence (Continue…)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NOTE: A sequence defines the order in which its child elements must appear in an XML document.</a:t>
            </a:r>
          </a:p>
          <a:p>
            <a:r>
              <a:rPr lang="en-US" dirty="0" smtClean="0"/>
              <a:t>Since an XML element may only have one child, it is perfectly legitimate for a sequence to contain only one element.</a:t>
            </a:r>
          </a:p>
          <a:p>
            <a:r>
              <a:rPr lang="en-US" dirty="0" smtClean="0"/>
              <a:t>A sequence can also contain other sequences, choices, or references to named groups.</a:t>
            </a:r>
          </a:p>
          <a:p>
            <a:r>
              <a:rPr lang="en-US" dirty="0" smtClean="0"/>
              <a:t>A sequence may be contained in a complex type definition, other sequences, a set of choices, or in named group definitions.</a:t>
            </a:r>
          </a:p>
          <a:p>
            <a:r>
              <a:rPr lang="en-US" dirty="0" smtClean="0"/>
              <a:t>The &lt;</a:t>
            </a:r>
            <a:r>
              <a:rPr lang="en-US" dirty="0" err="1" smtClean="0"/>
              <a:t>xs:sequence</a:t>
            </a:r>
            <a:r>
              <a:rPr lang="en-US" dirty="0" smtClean="0"/>
              <a:t>&gt; element is basically equivalent to the comma (,) in DTDs.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Child Elements appear in Sequence - XSD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000" dirty="0" smtClean="0"/>
              <a:t>&lt;</a:t>
            </a:r>
            <a:r>
              <a:rPr lang="en-US" sz="3000" dirty="0" err="1" smtClean="0"/>
              <a:t>xs:complexType</a:t>
            </a:r>
            <a:r>
              <a:rPr lang="en-US" sz="3000" dirty="0" smtClean="0"/>
              <a:t> name="</a:t>
            </a:r>
            <a:r>
              <a:rPr lang="en-US" sz="3000" dirty="0" err="1" smtClean="0"/>
              <a:t>friend_type</a:t>
            </a:r>
            <a:r>
              <a:rPr lang="en-US" sz="3000" dirty="0" smtClean="0"/>
              <a:t>"&gt;</a:t>
            </a:r>
          </a:p>
          <a:p>
            <a:pPr>
              <a:buNone/>
            </a:pPr>
            <a:r>
              <a:rPr lang="en-US" sz="3000" dirty="0" smtClean="0"/>
              <a:t>  &lt;</a:t>
            </a:r>
            <a:r>
              <a:rPr lang="en-US" sz="3000" dirty="0" err="1" smtClean="0"/>
              <a:t>xs:sequence</a:t>
            </a:r>
            <a:r>
              <a:rPr lang="en-US" sz="3000" dirty="0" smtClean="0"/>
              <a:t>&gt;</a:t>
            </a:r>
          </a:p>
          <a:p>
            <a:pPr>
              <a:buNone/>
            </a:pPr>
            <a:r>
              <a:rPr lang="en-US" sz="3000" dirty="0" smtClean="0"/>
              <a:t>    &lt;</a:t>
            </a:r>
            <a:r>
              <a:rPr lang="en-US" sz="3000" dirty="0" err="1" smtClean="0"/>
              <a:t>xs:element</a:t>
            </a:r>
            <a:r>
              <a:rPr lang="en-US" sz="3000" dirty="0" smtClean="0"/>
              <a:t> name="name" type="</a:t>
            </a:r>
            <a:r>
              <a:rPr lang="en-US" sz="3000" dirty="0" err="1" smtClean="0"/>
              <a:t>name_type</a:t>
            </a:r>
            <a:r>
              <a:rPr lang="en-US" sz="3000" dirty="0" smtClean="0"/>
              <a:t>" /&gt;</a:t>
            </a:r>
          </a:p>
          <a:p>
            <a:pPr>
              <a:buNone/>
            </a:pPr>
            <a:r>
              <a:rPr lang="en-US" sz="3000" dirty="0" smtClean="0"/>
              <a:t>    &lt;</a:t>
            </a:r>
            <a:r>
              <a:rPr lang="en-US" sz="3000" dirty="0" err="1" smtClean="0"/>
              <a:t>xs:element</a:t>
            </a:r>
            <a:r>
              <a:rPr lang="en-US" sz="3000" dirty="0" smtClean="0"/>
              <a:t> name="address" type="</a:t>
            </a:r>
            <a:r>
              <a:rPr lang="en-US" sz="3000" dirty="0" err="1" smtClean="0"/>
              <a:t>address_type</a:t>
            </a:r>
            <a:r>
              <a:rPr lang="en-US" sz="3000" dirty="0" smtClean="0"/>
              <a:t>" /&gt;</a:t>
            </a:r>
          </a:p>
          <a:p>
            <a:pPr>
              <a:buNone/>
            </a:pPr>
            <a:r>
              <a:rPr lang="en-US" sz="3000" dirty="0" smtClean="0"/>
              <a:t>    &lt;</a:t>
            </a:r>
            <a:r>
              <a:rPr lang="en-US" sz="3000" dirty="0" err="1" smtClean="0"/>
              <a:t>xs:element</a:t>
            </a:r>
            <a:r>
              <a:rPr lang="en-US" sz="3000" dirty="0" smtClean="0"/>
              <a:t> name="</a:t>
            </a:r>
            <a:r>
              <a:rPr lang="en-US" sz="3000" dirty="0" err="1" smtClean="0"/>
              <a:t>birthdate</a:t>
            </a:r>
            <a:r>
              <a:rPr lang="en-US" sz="3000" dirty="0" smtClean="0"/>
              <a:t>" type="</a:t>
            </a:r>
            <a:r>
              <a:rPr lang="en-US" sz="3000" dirty="0" err="1" smtClean="0"/>
              <a:t>bd_type</a:t>
            </a:r>
            <a:r>
              <a:rPr lang="en-US" sz="3000" dirty="0" smtClean="0"/>
              <a:t>" /&gt;</a:t>
            </a:r>
          </a:p>
          <a:p>
            <a:pPr>
              <a:buNone/>
            </a:pPr>
            <a:r>
              <a:rPr lang="en-US" sz="3000" dirty="0" smtClean="0"/>
              <a:t>    &lt;</a:t>
            </a:r>
            <a:r>
              <a:rPr lang="en-US" sz="3000" dirty="0" err="1" smtClean="0"/>
              <a:t>xs:element</a:t>
            </a:r>
            <a:r>
              <a:rPr lang="en-US" sz="3000" dirty="0" smtClean="0"/>
              <a:t> name="note" type="</a:t>
            </a:r>
            <a:r>
              <a:rPr lang="en-US" sz="3000" dirty="0" err="1" smtClean="0"/>
              <a:t>note_type</a:t>
            </a:r>
            <a:r>
              <a:rPr lang="en-US" sz="3000" dirty="0" smtClean="0"/>
              <a:t>" /&gt;</a:t>
            </a:r>
          </a:p>
          <a:p>
            <a:pPr>
              <a:buNone/>
            </a:pPr>
            <a:r>
              <a:rPr lang="en-US" sz="3000" dirty="0" smtClean="0"/>
              <a:t>  &lt;/</a:t>
            </a:r>
            <a:r>
              <a:rPr lang="en-US" sz="3000" dirty="0" err="1" smtClean="0"/>
              <a:t>xs:sequence</a:t>
            </a:r>
            <a:r>
              <a:rPr lang="en-US" sz="3000" dirty="0" smtClean="0"/>
              <a:t>&gt;</a:t>
            </a:r>
          </a:p>
          <a:p>
            <a:pPr>
              <a:buNone/>
            </a:pPr>
            <a:r>
              <a:rPr lang="en-US" sz="3000" dirty="0" smtClean="0"/>
              <a:t>&lt;/</a:t>
            </a:r>
            <a:r>
              <a:rPr lang="en-US" sz="3000" dirty="0" err="1" smtClean="0"/>
              <a:t>xs:complexType</a:t>
            </a:r>
            <a:r>
              <a:rPr lang="en-US" sz="3000" dirty="0" smtClean="0"/>
              <a:t>&gt;</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Allowing Child Elements to Appear in Any Order</a:t>
            </a:r>
            <a:endParaRPr lang="en-US" dirty="0"/>
          </a:p>
        </p:txBody>
      </p:sp>
      <p:sp>
        <p:nvSpPr>
          <p:cNvPr id="3" name="Content Placeholder 2"/>
          <p:cNvSpPr>
            <a:spLocks noGrp="1"/>
          </p:cNvSpPr>
          <p:nvPr>
            <p:ph idx="1"/>
          </p:nvPr>
        </p:nvSpPr>
        <p:spPr/>
        <p:txBody>
          <a:bodyPr/>
          <a:lstStyle/>
          <a:p>
            <a:r>
              <a:rPr lang="en-US" dirty="0" smtClean="0"/>
              <a:t>If you want a complex type element to contain child elements in any order, you can list those children with an </a:t>
            </a:r>
            <a:r>
              <a:rPr lang="en-US" b="1" dirty="0" smtClean="0"/>
              <a:t>all </a:t>
            </a:r>
            <a:r>
              <a:rPr lang="en-US" dirty="0" smtClean="0"/>
              <a:t>element.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Allow Child elements to Appear in Any Order</a:t>
            </a:r>
            <a:endParaRPr lang="en-US" dirty="0"/>
          </a:p>
        </p:txBody>
      </p:sp>
      <p:sp>
        <p:nvSpPr>
          <p:cNvPr id="3" name="Content Placeholder 2"/>
          <p:cNvSpPr>
            <a:spLocks noGrp="1"/>
          </p:cNvSpPr>
          <p:nvPr>
            <p:ph idx="1"/>
          </p:nvPr>
        </p:nvSpPr>
        <p:spPr/>
        <p:txBody>
          <a:bodyPr>
            <a:normAutofit fontScale="55000" lnSpcReduction="20000"/>
          </a:bodyPr>
          <a:lstStyle/>
          <a:p>
            <a:pPr marL="514350" lvl="0" indent="-514350">
              <a:buFont typeface="+mj-lt"/>
              <a:buAutoNum type="arabicParenR"/>
            </a:pPr>
            <a:r>
              <a:rPr lang="en-US" dirty="0" smtClean="0"/>
              <a:t>Type &lt;</a:t>
            </a:r>
            <a:r>
              <a:rPr lang="en-US" dirty="0" err="1" smtClean="0"/>
              <a:t>xs:all</a:t>
            </a:r>
            <a:r>
              <a:rPr lang="en-US" dirty="0" smtClean="0"/>
              <a:t>.</a:t>
            </a:r>
          </a:p>
          <a:p>
            <a:pPr marL="514350" lvl="0" indent="-514350">
              <a:buFont typeface="+mj-lt"/>
              <a:buAutoNum type="arabicParenR"/>
            </a:pPr>
            <a:r>
              <a:rPr lang="en-US" dirty="0" smtClean="0"/>
              <a:t>Optionally, you can specify how many times the unordered list itself can appear by setting the </a:t>
            </a:r>
            <a:r>
              <a:rPr lang="en-US" dirty="0" err="1" smtClean="0"/>
              <a:t>minOccurs</a:t>
            </a:r>
            <a:r>
              <a:rPr lang="en-US" dirty="0" smtClean="0"/>
              <a:t> and </a:t>
            </a:r>
            <a:r>
              <a:rPr lang="en-US" dirty="0" err="1" smtClean="0"/>
              <a:t>maxOccurs</a:t>
            </a:r>
            <a:r>
              <a:rPr lang="en-US" dirty="0" smtClean="0"/>
              <a:t> attributes.</a:t>
            </a:r>
          </a:p>
          <a:p>
            <a:pPr marL="514350" lvl="0" indent="-514350">
              <a:buFont typeface="+mj-lt"/>
              <a:buAutoNum type="arabicParenR"/>
            </a:pPr>
            <a:r>
              <a:rPr lang="en-US" dirty="0" smtClean="0"/>
              <a:t>Then, type &gt; to complete the opening tag.</a:t>
            </a:r>
          </a:p>
          <a:p>
            <a:pPr marL="514350" lvl="0" indent="-514350">
              <a:buFont typeface="+mj-lt"/>
              <a:buAutoNum type="arabicParenR"/>
            </a:pPr>
            <a:r>
              <a:rPr lang="en-US" dirty="0" smtClean="0"/>
              <a:t>Declare the simple type elements and/or complex type elements you want in the unordered list.</a:t>
            </a:r>
          </a:p>
          <a:p>
            <a:pPr marL="514350" lvl="0" indent="-514350">
              <a:buFont typeface="+mj-lt"/>
              <a:buAutoNum type="arabicParenR"/>
            </a:pPr>
            <a:r>
              <a:rPr lang="en-US" dirty="0" smtClean="0"/>
              <a:t>Finally, type &lt;/</a:t>
            </a:r>
            <a:r>
              <a:rPr lang="en-US" dirty="0" err="1" smtClean="0"/>
              <a:t>xs:all</a:t>
            </a:r>
            <a:r>
              <a:rPr lang="en-US" dirty="0" smtClean="0"/>
              <a:t>&gt; to complete the model group.</a:t>
            </a:r>
          </a:p>
          <a:p>
            <a:pPr>
              <a:buNone/>
            </a:pPr>
            <a:r>
              <a:rPr lang="en-US" dirty="0" smtClean="0"/>
              <a:t> </a:t>
            </a:r>
          </a:p>
          <a:p>
            <a:r>
              <a:rPr lang="en-US" dirty="0" smtClean="0"/>
              <a:t>NOTE: The members of an </a:t>
            </a:r>
            <a:r>
              <a:rPr lang="en-US" dirty="0" err="1" smtClean="0"/>
              <a:t>xs:all</a:t>
            </a:r>
            <a:r>
              <a:rPr lang="en-US" dirty="0" smtClean="0"/>
              <a:t> element (despite its name) may appear once or not at all (depending on their individual </a:t>
            </a:r>
            <a:r>
              <a:rPr lang="en-US" dirty="0" err="1" smtClean="0"/>
              <a:t>minOccurs</a:t>
            </a:r>
            <a:r>
              <a:rPr lang="en-US" dirty="0" smtClean="0"/>
              <a:t> and </a:t>
            </a:r>
            <a:r>
              <a:rPr lang="en-US" dirty="0" err="1" smtClean="0"/>
              <a:t>maxOccurs</a:t>
            </a:r>
            <a:r>
              <a:rPr lang="en-US" dirty="0" smtClean="0"/>
              <a:t> attributes), in any order.</a:t>
            </a:r>
          </a:p>
          <a:p>
            <a:r>
              <a:rPr lang="en-US" dirty="0" smtClean="0"/>
              <a:t>The </a:t>
            </a:r>
            <a:r>
              <a:rPr lang="en-US" dirty="0" err="1" smtClean="0"/>
              <a:t>minOccurs</a:t>
            </a:r>
            <a:r>
              <a:rPr lang="en-US" dirty="0" smtClean="0"/>
              <a:t> attribute may only be set to 0 or 1. The </a:t>
            </a:r>
            <a:r>
              <a:rPr lang="en-US" dirty="0" err="1" smtClean="0"/>
              <a:t>maxOccurs</a:t>
            </a:r>
            <a:r>
              <a:rPr lang="en-US" dirty="0" smtClean="0"/>
              <a:t> attribute may only be set to 1.</a:t>
            </a:r>
          </a:p>
          <a:p>
            <a:r>
              <a:rPr lang="en-US" dirty="0" smtClean="0"/>
              <a:t>An </a:t>
            </a:r>
            <a:r>
              <a:rPr lang="en-US" dirty="0" err="1" smtClean="0"/>
              <a:t>xs:all</a:t>
            </a:r>
            <a:r>
              <a:rPr lang="en-US" dirty="0" smtClean="0"/>
              <a:t> element can only contain individual element declarations or references, not other groups. In addition, no element may appear more than once.</a:t>
            </a:r>
          </a:p>
          <a:p>
            <a:r>
              <a:rPr lang="en-US" dirty="0" smtClean="0"/>
              <a:t>An </a:t>
            </a:r>
            <a:r>
              <a:rPr lang="en-US" dirty="0" err="1" smtClean="0"/>
              <a:t>xs:all</a:t>
            </a:r>
            <a:r>
              <a:rPr lang="en-US" dirty="0" smtClean="0"/>
              <a:t> element can only be contained in, and must be the sole child of, an element only complex type definition.</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Allowing Child Elements Appear in Any Order - XSD</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&lt;</a:t>
            </a:r>
            <a:r>
              <a:rPr lang="en-US" dirty="0" err="1" smtClean="0"/>
              <a:t>xs:complexType</a:t>
            </a:r>
            <a:r>
              <a:rPr lang="en-US" dirty="0" smtClean="0"/>
              <a:t> name="</a:t>
            </a:r>
            <a:r>
              <a:rPr lang="en-US" dirty="0" err="1" smtClean="0"/>
              <a:t>friend_type</a:t>
            </a:r>
            <a:r>
              <a:rPr lang="en-US" dirty="0" smtClean="0"/>
              <a:t>"&gt;</a:t>
            </a:r>
          </a:p>
          <a:p>
            <a:pPr>
              <a:buNone/>
            </a:pPr>
            <a:r>
              <a:rPr lang="en-US" dirty="0" smtClean="0"/>
              <a:t>  &lt;</a:t>
            </a:r>
            <a:r>
              <a:rPr lang="en-US" dirty="0" err="1" smtClean="0"/>
              <a:t>xs:all</a:t>
            </a:r>
            <a:r>
              <a:rPr lang="en-US" dirty="0" smtClean="0"/>
              <a:t>&gt;</a:t>
            </a:r>
          </a:p>
          <a:p>
            <a:pPr>
              <a:buNone/>
            </a:pPr>
            <a:r>
              <a:rPr lang="en-US" dirty="0" smtClean="0"/>
              <a:t>    &lt;</a:t>
            </a:r>
            <a:r>
              <a:rPr lang="en-US" dirty="0" err="1" smtClean="0"/>
              <a:t>xs:element</a:t>
            </a:r>
            <a:r>
              <a:rPr lang="en-US" dirty="0" smtClean="0"/>
              <a:t> name="name" type="</a:t>
            </a:r>
            <a:r>
              <a:rPr lang="en-US" dirty="0" err="1" smtClean="0"/>
              <a:t>name_type</a:t>
            </a:r>
            <a:r>
              <a:rPr lang="en-US" dirty="0" smtClean="0"/>
              <a:t>" /&gt;</a:t>
            </a:r>
          </a:p>
          <a:p>
            <a:pPr>
              <a:buNone/>
            </a:pPr>
            <a:r>
              <a:rPr lang="en-US" dirty="0" smtClean="0"/>
              <a:t>    &lt;</a:t>
            </a:r>
            <a:r>
              <a:rPr lang="en-US" dirty="0" err="1" smtClean="0"/>
              <a:t>xs:element</a:t>
            </a:r>
            <a:r>
              <a:rPr lang="en-US" dirty="0" smtClean="0"/>
              <a:t> name="address" type="</a:t>
            </a:r>
            <a:r>
              <a:rPr lang="en-US" dirty="0" err="1" smtClean="0"/>
              <a:t>address_type</a:t>
            </a:r>
            <a:r>
              <a:rPr lang="en-US" dirty="0" smtClean="0"/>
              <a:t>" /&gt;</a:t>
            </a:r>
          </a:p>
          <a:p>
            <a:pPr>
              <a:buNone/>
            </a:pPr>
            <a:r>
              <a:rPr lang="en-US" dirty="0" smtClean="0"/>
              <a:t>    &lt;</a:t>
            </a:r>
            <a:r>
              <a:rPr lang="en-US" dirty="0" err="1" smtClean="0"/>
              <a:t>xs:element</a:t>
            </a:r>
            <a:r>
              <a:rPr lang="en-US" dirty="0" smtClean="0"/>
              <a:t> name="</a:t>
            </a:r>
            <a:r>
              <a:rPr lang="en-US" dirty="0" err="1" smtClean="0"/>
              <a:t>birthdate</a:t>
            </a:r>
            <a:r>
              <a:rPr lang="en-US" dirty="0" smtClean="0"/>
              <a:t>" type="</a:t>
            </a:r>
            <a:r>
              <a:rPr lang="en-US" dirty="0" err="1" smtClean="0"/>
              <a:t>bd_type</a:t>
            </a:r>
            <a:r>
              <a:rPr lang="en-US" dirty="0" smtClean="0"/>
              <a:t>" /&gt;</a:t>
            </a:r>
          </a:p>
          <a:p>
            <a:pPr>
              <a:buNone/>
            </a:pPr>
            <a:r>
              <a:rPr lang="en-US" dirty="0" smtClean="0"/>
              <a:t>    &lt;</a:t>
            </a:r>
            <a:r>
              <a:rPr lang="en-US" dirty="0" err="1" smtClean="0"/>
              <a:t>xs:element</a:t>
            </a:r>
            <a:r>
              <a:rPr lang="en-US" dirty="0" smtClean="0"/>
              <a:t> name="note" type="</a:t>
            </a:r>
            <a:r>
              <a:rPr lang="en-US" dirty="0" err="1" smtClean="0"/>
              <a:t>note_type</a:t>
            </a:r>
            <a:r>
              <a:rPr lang="en-US" dirty="0" smtClean="0"/>
              <a:t>" /&gt;</a:t>
            </a:r>
          </a:p>
          <a:p>
            <a:pPr>
              <a:buNone/>
            </a:pPr>
            <a:r>
              <a:rPr lang="en-US" dirty="0" smtClean="0"/>
              <a:t>  &lt;/</a:t>
            </a:r>
            <a:r>
              <a:rPr lang="en-US" dirty="0" err="1" smtClean="0"/>
              <a:t>xs:all</a:t>
            </a:r>
            <a:r>
              <a:rPr lang="en-US" dirty="0" smtClean="0"/>
              <a:t>&gt;</a:t>
            </a:r>
          </a:p>
          <a:p>
            <a:pPr>
              <a:buNone/>
            </a:pPr>
            <a:r>
              <a:rPr lang="en-US" dirty="0" smtClean="0"/>
              <a:t>&lt;/</a:t>
            </a:r>
            <a:r>
              <a:rPr lang="en-US" dirty="0" err="1" smtClean="0"/>
              <a:t>xs:complexType</a:t>
            </a:r>
            <a:r>
              <a:rPr lang="en-US" dirty="0" smtClean="0"/>
              <a:t>&gt;</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Set of Choices</a:t>
            </a:r>
            <a:endParaRPr lang="en-US" dirty="0"/>
          </a:p>
        </p:txBody>
      </p:sp>
      <p:sp>
        <p:nvSpPr>
          <p:cNvPr id="3" name="Content Placeholder 2"/>
          <p:cNvSpPr>
            <a:spLocks noGrp="1"/>
          </p:cNvSpPr>
          <p:nvPr>
            <p:ph idx="1"/>
          </p:nvPr>
        </p:nvSpPr>
        <p:spPr/>
        <p:txBody>
          <a:bodyPr/>
          <a:lstStyle/>
          <a:p>
            <a:r>
              <a:rPr lang="en-US" dirty="0" smtClean="0"/>
              <a:t>It is sometimes useful to declare a complex type element so that it can contain one child element (or a group of child elements) or another. You do that by creating a choice model group.</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Type Basics</a:t>
            </a:r>
            <a:endParaRPr lang="en-US" dirty="0"/>
          </a:p>
        </p:txBody>
      </p:sp>
      <p:sp>
        <p:nvSpPr>
          <p:cNvPr id="3" name="Content Placeholder 2"/>
          <p:cNvSpPr>
            <a:spLocks noGrp="1"/>
          </p:cNvSpPr>
          <p:nvPr>
            <p:ph idx="1"/>
          </p:nvPr>
        </p:nvSpPr>
        <p:spPr/>
        <p:txBody>
          <a:bodyPr/>
          <a:lstStyle/>
          <a:p>
            <a:r>
              <a:rPr lang="en-US" b="1" dirty="0" smtClean="0"/>
              <a:t>Complex type </a:t>
            </a:r>
            <a:r>
              <a:rPr lang="en-US" dirty="0" smtClean="0"/>
              <a:t>elements are further subdivided into those with </a:t>
            </a:r>
            <a:r>
              <a:rPr lang="en-US" b="1" dirty="0" smtClean="0"/>
              <a:t>simple content</a:t>
            </a:r>
            <a:r>
              <a:rPr lang="en-US" dirty="0" smtClean="0"/>
              <a:t>, and those with </a:t>
            </a:r>
            <a:r>
              <a:rPr lang="en-US" b="1" dirty="0" smtClean="0"/>
              <a:t>complex content</a:t>
            </a:r>
            <a:r>
              <a:rPr lang="en-US" dirty="0" smtClean="0"/>
              <a:t>. Both can have attributes, but simple content only allows string content, whereas complex content allows child elements.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Offer a Choice of Child Elements</a:t>
            </a:r>
            <a:endParaRPr lang="en-US" dirty="0"/>
          </a:p>
        </p:txBody>
      </p:sp>
      <p:sp>
        <p:nvSpPr>
          <p:cNvPr id="3" name="Content Placeholder 2"/>
          <p:cNvSpPr>
            <a:spLocks noGrp="1"/>
          </p:cNvSpPr>
          <p:nvPr>
            <p:ph idx="1"/>
          </p:nvPr>
        </p:nvSpPr>
        <p:spPr/>
        <p:txBody>
          <a:bodyPr>
            <a:noAutofit/>
          </a:bodyPr>
          <a:lstStyle/>
          <a:p>
            <a:pPr lvl="0">
              <a:buFont typeface="+mj-lt"/>
              <a:buAutoNum type="arabicParenR"/>
            </a:pPr>
            <a:r>
              <a:rPr lang="en-US" sz="1600" dirty="0" smtClean="0"/>
              <a:t>Type &lt;</a:t>
            </a:r>
            <a:r>
              <a:rPr lang="en-US" sz="1600" dirty="0" err="1" smtClean="0"/>
              <a:t>xs:choice</a:t>
            </a:r>
            <a:r>
              <a:rPr lang="en-US" sz="1600" dirty="0" smtClean="0"/>
              <a:t>.</a:t>
            </a:r>
          </a:p>
          <a:p>
            <a:pPr lvl="0">
              <a:buFont typeface="+mj-lt"/>
              <a:buAutoNum type="arabicParenR"/>
            </a:pPr>
            <a:r>
              <a:rPr lang="en-US" sz="1600" dirty="0" smtClean="0"/>
              <a:t>Optionally, you can specify how many times the set of choices itself can appear by setting the </a:t>
            </a:r>
            <a:r>
              <a:rPr lang="en-US" sz="1600" dirty="0" err="1" smtClean="0"/>
              <a:t>minOccurs</a:t>
            </a:r>
            <a:r>
              <a:rPr lang="en-US" sz="1600" dirty="0" smtClean="0"/>
              <a:t> and </a:t>
            </a:r>
            <a:r>
              <a:rPr lang="en-US" sz="1600" dirty="0" err="1" smtClean="0"/>
              <a:t>maxOccurs</a:t>
            </a:r>
            <a:r>
              <a:rPr lang="en-US" sz="1600" dirty="0" smtClean="0"/>
              <a:t> attributes.</a:t>
            </a:r>
          </a:p>
          <a:p>
            <a:pPr lvl="0">
              <a:buFont typeface="+mj-lt"/>
              <a:buAutoNum type="arabicParenR"/>
            </a:pPr>
            <a:r>
              <a:rPr lang="en-US" sz="1600" dirty="0" smtClean="0"/>
              <a:t>Then, type &gt; to complete the opening tag.</a:t>
            </a:r>
          </a:p>
          <a:p>
            <a:pPr lvl="0">
              <a:buFont typeface="+mj-lt"/>
              <a:buAutoNum type="arabicParenR"/>
            </a:pPr>
            <a:r>
              <a:rPr lang="en-US" sz="1600" dirty="0" smtClean="0"/>
              <a:t>Declare the simple type element and/or complex type elements that you want to make up the set of choices.</a:t>
            </a:r>
          </a:p>
          <a:p>
            <a:pPr lvl="0">
              <a:buFont typeface="+mj-lt"/>
              <a:buAutoNum type="arabicParenR"/>
            </a:pPr>
            <a:r>
              <a:rPr lang="en-US" sz="1600" dirty="0" smtClean="0"/>
              <a:t>Finally, type &lt;/</a:t>
            </a:r>
            <a:r>
              <a:rPr lang="en-US" sz="1600" dirty="0" err="1" smtClean="0"/>
              <a:t>xs:choice</a:t>
            </a:r>
            <a:r>
              <a:rPr lang="en-US" sz="1600" dirty="0" smtClean="0"/>
              <a:t>&gt; to complete the model group.</a:t>
            </a:r>
          </a:p>
          <a:p>
            <a:pPr>
              <a:buNone/>
            </a:pPr>
            <a:endParaRPr lang="en-US" sz="1600" dirty="0" smtClean="0"/>
          </a:p>
          <a:p>
            <a:r>
              <a:rPr lang="en-US" sz="1600" dirty="0" smtClean="0"/>
              <a:t>NOTE: The default </a:t>
            </a:r>
            <a:r>
              <a:rPr lang="en-US" sz="1600" dirty="0" err="1" smtClean="0"/>
              <a:t>minOccurs</a:t>
            </a:r>
            <a:r>
              <a:rPr lang="en-US" sz="1600" dirty="0" smtClean="0"/>
              <a:t> and </a:t>
            </a:r>
            <a:r>
              <a:rPr lang="en-US" sz="1600" dirty="0" err="1" smtClean="0"/>
              <a:t>maxOccurs</a:t>
            </a:r>
            <a:r>
              <a:rPr lang="en-US" sz="1600" dirty="0" smtClean="0"/>
              <a:t> attribute values are both 1. With these defaults, only one of the elements in a set of choices can appear in a valid XML document. If the value of the </a:t>
            </a:r>
            <a:r>
              <a:rPr lang="en-US" sz="1600" dirty="0" err="1" smtClean="0"/>
              <a:t>maxOccurs</a:t>
            </a:r>
            <a:r>
              <a:rPr lang="en-US" sz="1600" dirty="0" smtClean="0"/>
              <a:t> attribute is greater than 1, that value determines how many of the choices may appear. Using </a:t>
            </a:r>
            <a:r>
              <a:rPr lang="en-US" sz="1600" dirty="0" err="1" smtClean="0"/>
              <a:t>maxOccurs</a:t>
            </a:r>
            <a:r>
              <a:rPr lang="en-US" sz="1600" dirty="0" smtClean="0"/>
              <a:t>="unbounded" is equivalent to adding an asterisk (*) to a set of choices in a DTD.</a:t>
            </a:r>
          </a:p>
          <a:p>
            <a:r>
              <a:rPr lang="en-US" sz="1600" dirty="0" smtClean="0"/>
              <a:t>A set of choices can also contain sequences, additional choice sets, or references to named groups.</a:t>
            </a:r>
          </a:p>
          <a:p>
            <a:r>
              <a:rPr lang="en-US" sz="1600" dirty="0" smtClean="0"/>
              <a:t>A set of choices may be contained in a complex type definition, in sequences, in other sets of choices, or in named group definitions.</a:t>
            </a:r>
          </a:p>
          <a:p>
            <a:r>
              <a:rPr lang="en-US" sz="1600" dirty="0" smtClean="0"/>
              <a:t>The &lt;</a:t>
            </a:r>
            <a:r>
              <a:rPr lang="en-US" sz="1600" dirty="0" err="1" smtClean="0"/>
              <a:t>xs:choice</a:t>
            </a:r>
            <a:r>
              <a:rPr lang="en-US" sz="1600" dirty="0" smtClean="0"/>
              <a:t>&gt; element is basically equivalent to the vertical bars in DTDs.</a:t>
            </a:r>
          </a:p>
          <a:p>
            <a:endParaRPr lang="en-US"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 of Child Elements - XSD</a:t>
            </a:r>
            <a:endParaRPr lang="en-US" dirty="0"/>
          </a:p>
        </p:txBody>
      </p:sp>
      <p:sp>
        <p:nvSpPr>
          <p:cNvPr id="3" name="Content Placeholder 2"/>
          <p:cNvSpPr>
            <a:spLocks noGrp="1"/>
          </p:cNvSpPr>
          <p:nvPr>
            <p:ph idx="1"/>
          </p:nvPr>
        </p:nvSpPr>
        <p:spPr/>
        <p:txBody>
          <a:bodyPr>
            <a:noAutofit/>
          </a:bodyPr>
          <a:lstStyle/>
          <a:p>
            <a:pPr>
              <a:buNone/>
            </a:pPr>
            <a:r>
              <a:rPr lang="en-US" sz="1400" dirty="0" smtClean="0"/>
              <a:t>&lt;</a:t>
            </a:r>
            <a:r>
              <a:rPr lang="en-US" sz="1400" dirty="0" err="1" smtClean="0"/>
              <a:t>xs:complexType</a:t>
            </a:r>
            <a:r>
              <a:rPr lang="en-US" sz="1400" dirty="0" smtClean="0"/>
              <a:t> name="</a:t>
            </a:r>
            <a:r>
              <a:rPr lang="en-US" sz="1400" dirty="0" err="1" smtClean="0"/>
              <a:t>address_type</a:t>
            </a:r>
            <a:r>
              <a:rPr lang="en-US" sz="1400" dirty="0" smtClean="0"/>
              <a:t>"&gt;</a:t>
            </a:r>
          </a:p>
          <a:p>
            <a:pPr>
              <a:buNone/>
            </a:pPr>
            <a:r>
              <a:rPr lang="en-US" sz="1400" dirty="0" smtClean="0"/>
              <a:t>  &lt;</a:t>
            </a:r>
            <a:r>
              <a:rPr lang="en-US" sz="1400" dirty="0" err="1" smtClean="0"/>
              <a:t>xs:choice</a:t>
            </a:r>
            <a:r>
              <a:rPr lang="en-US" sz="1400" dirty="0" smtClean="0"/>
              <a:t>&gt;</a:t>
            </a:r>
          </a:p>
          <a:p>
            <a:pPr>
              <a:buNone/>
            </a:pPr>
            <a:r>
              <a:rPr lang="en-US" sz="1400" dirty="0" smtClean="0"/>
              <a:t>    &lt;</a:t>
            </a:r>
            <a:r>
              <a:rPr lang="en-US" sz="1400" dirty="0" err="1" smtClean="0"/>
              <a:t>xs:sequence</a:t>
            </a:r>
            <a:r>
              <a:rPr lang="en-US" sz="1400" dirty="0" smtClean="0"/>
              <a:t>&gt;</a:t>
            </a:r>
          </a:p>
          <a:p>
            <a:pPr>
              <a:buNone/>
            </a:pPr>
            <a:r>
              <a:rPr lang="en-US" sz="1400" dirty="0" smtClean="0"/>
              <a:t>      &lt;</a:t>
            </a:r>
            <a:r>
              <a:rPr lang="en-US" sz="1400" dirty="0" err="1" smtClean="0"/>
              <a:t>xs:element</a:t>
            </a:r>
            <a:r>
              <a:rPr lang="en-US" sz="1400" dirty="0" smtClean="0"/>
              <a:t> name="address1" type="</a:t>
            </a:r>
            <a:r>
              <a:rPr lang="en-US" sz="1400" dirty="0" err="1" smtClean="0"/>
              <a:t>xs:string</a:t>
            </a:r>
            <a:r>
              <a:rPr lang="en-US" sz="1400" dirty="0" smtClean="0"/>
              <a:t>" /&gt;</a:t>
            </a:r>
          </a:p>
          <a:p>
            <a:pPr>
              <a:buNone/>
            </a:pPr>
            <a:r>
              <a:rPr lang="en-US" sz="1400" dirty="0" smtClean="0"/>
              <a:t>      &lt;</a:t>
            </a:r>
            <a:r>
              <a:rPr lang="en-US" sz="1400" dirty="0" err="1" smtClean="0"/>
              <a:t>xs:element</a:t>
            </a:r>
            <a:r>
              <a:rPr lang="en-US" sz="1400" dirty="0" smtClean="0"/>
              <a:t> name="address2" type="</a:t>
            </a:r>
            <a:r>
              <a:rPr lang="en-US" sz="1400" dirty="0" err="1" smtClean="0"/>
              <a:t>xs:string</a:t>
            </a:r>
            <a:r>
              <a:rPr lang="en-US" sz="1400" dirty="0" smtClean="0"/>
              <a:t>" </a:t>
            </a:r>
            <a:r>
              <a:rPr lang="en-US" sz="1400" dirty="0" err="1" smtClean="0"/>
              <a:t>minOccurs</a:t>
            </a:r>
            <a:r>
              <a:rPr lang="en-US" sz="1400" dirty="0" smtClean="0"/>
              <a:t>="0" </a:t>
            </a:r>
            <a:r>
              <a:rPr lang="en-US" sz="1400" dirty="0" err="1" smtClean="0"/>
              <a:t>maxOccurs</a:t>
            </a:r>
            <a:r>
              <a:rPr lang="en-US" sz="1400" dirty="0" smtClean="0"/>
              <a:t>="1" /&gt;</a:t>
            </a:r>
          </a:p>
          <a:p>
            <a:pPr>
              <a:buNone/>
            </a:pPr>
            <a:r>
              <a:rPr lang="en-US" sz="1400" dirty="0" smtClean="0"/>
              <a:t>      &lt;</a:t>
            </a:r>
            <a:r>
              <a:rPr lang="en-US" sz="1400" dirty="0" err="1" smtClean="0"/>
              <a:t>xs:element</a:t>
            </a:r>
            <a:r>
              <a:rPr lang="en-US" sz="1400" dirty="0" smtClean="0"/>
              <a:t> name="city" type="</a:t>
            </a:r>
            <a:r>
              <a:rPr lang="en-US" sz="1400" dirty="0" err="1" smtClean="0"/>
              <a:t>xs:string</a:t>
            </a:r>
            <a:r>
              <a:rPr lang="en-US" sz="1400" dirty="0" smtClean="0"/>
              <a:t>" /&gt;</a:t>
            </a:r>
          </a:p>
          <a:p>
            <a:pPr>
              <a:buNone/>
            </a:pPr>
            <a:r>
              <a:rPr lang="en-US" sz="1400" dirty="0" smtClean="0"/>
              <a:t>      &lt;</a:t>
            </a:r>
            <a:r>
              <a:rPr lang="en-US" sz="1400" dirty="0" err="1" smtClean="0"/>
              <a:t>xs:element</a:t>
            </a:r>
            <a:r>
              <a:rPr lang="en-US" sz="1400" dirty="0" smtClean="0"/>
              <a:t> name="state" type="</a:t>
            </a:r>
            <a:r>
              <a:rPr lang="en-US" sz="1400" dirty="0" err="1" smtClean="0"/>
              <a:t>xs:string</a:t>
            </a:r>
            <a:r>
              <a:rPr lang="en-US" sz="1400" dirty="0" smtClean="0"/>
              <a:t>" /&gt;</a:t>
            </a:r>
          </a:p>
          <a:p>
            <a:pPr>
              <a:buNone/>
            </a:pPr>
            <a:r>
              <a:rPr lang="en-US" sz="1400" dirty="0" smtClean="0"/>
              <a:t>      &lt;</a:t>
            </a:r>
            <a:r>
              <a:rPr lang="en-US" sz="1400" dirty="0" err="1" smtClean="0"/>
              <a:t>xs:element</a:t>
            </a:r>
            <a:r>
              <a:rPr lang="en-US" sz="1400" dirty="0" smtClean="0"/>
              <a:t> name="zip" type="</a:t>
            </a:r>
            <a:r>
              <a:rPr lang="en-US" sz="1400" dirty="0" err="1" smtClean="0"/>
              <a:t>zip_type</a:t>
            </a:r>
            <a:r>
              <a:rPr lang="en-US" sz="1400" dirty="0" smtClean="0"/>
              <a:t>" /&gt;    </a:t>
            </a:r>
          </a:p>
          <a:p>
            <a:pPr>
              <a:buNone/>
            </a:pPr>
            <a:r>
              <a:rPr lang="en-US" sz="1400" dirty="0" smtClean="0"/>
              <a:t>    &lt;/</a:t>
            </a:r>
            <a:r>
              <a:rPr lang="en-US" sz="1400" dirty="0" err="1" smtClean="0"/>
              <a:t>xs:sequence</a:t>
            </a:r>
            <a:r>
              <a:rPr lang="en-US" sz="1400" dirty="0" smtClean="0"/>
              <a:t>&gt;</a:t>
            </a:r>
          </a:p>
          <a:p>
            <a:pPr>
              <a:buNone/>
            </a:pPr>
            <a:r>
              <a:rPr lang="en-US" sz="1400" dirty="0" smtClean="0"/>
              <a:t>    &lt;</a:t>
            </a:r>
            <a:r>
              <a:rPr lang="en-US" sz="1400" dirty="0" err="1" smtClean="0"/>
              <a:t>xs:element</a:t>
            </a:r>
            <a:r>
              <a:rPr lang="en-US" sz="1400" dirty="0" smtClean="0"/>
              <a:t> name="country" type="</a:t>
            </a:r>
            <a:r>
              <a:rPr lang="en-US" sz="1400" dirty="0" err="1" smtClean="0"/>
              <a:t>xs:string</a:t>
            </a:r>
            <a:r>
              <a:rPr lang="en-US" sz="1400" dirty="0" smtClean="0"/>
              <a:t>" /&gt; </a:t>
            </a:r>
          </a:p>
          <a:p>
            <a:pPr>
              <a:buNone/>
            </a:pPr>
            <a:r>
              <a:rPr lang="en-US" sz="1400" dirty="0" smtClean="0"/>
              <a:t>  &lt;/</a:t>
            </a:r>
            <a:r>
              <a:rPr lang="en-US" sz="1400" dirty="0" err="1" smtClean="0"/>
              <a:t>xs:choice</a:t>
            </a:r>
            <a:r>
              <a:rPr lang="en-US" sz="1400" dirty="0" smtClean="0"/>
              <a:t>&gt;</a:t>
            </a:r>
          </a:p>
          <a:p>
            <a:pPr>
              <a:buNone/>
            </a:pPr>
            <a:r>
              <a:rPr lang="en-US" sz="1400" dirty="0" smtClean="0"/>
              <a:t>&lt;/</a:t>
            </a:r>
            <a:r>
              <a:rPr lang="en-US" sz="1400" dirty="0" err="1" smtClean="0"/>
              <a:t>xs:complexType</a:t>
            </a:r>
            <a:r>
              <a:rPr lang="en-US" sz="1400" dirty="0" smtClean="0"/>
              <a:t>&gt;</a:t>
            </a:r>
          </a:p>
          <a:p>
            <a:pPr>
              <a:buNone/>
            </a:pPr>
            <a:r>
              <a:rPr lang="en-US" sz="1400" dirty="0" smtClean="0"/>
              <a:t>&lt;</a:t>
            </a:r>
            <a:r>
              <a:rPr lang="en-US" sz="1400" dirty="0" err="1" smtClean="0"/>
              <a:t>xs:element</a:t>
            </a:r>
            <a:r>
              <a:rPr lang="en-US" sz="1400" dirty="0" smtClean="0"/>
              <a:t> name="friend"&gt;</a:t>
            </a:r>
          </a:p>
          <a:p>
            <a:pPr>
              <a:buNone/>
            </a:pPr>
            <a:r>
              <a:rPr lang="en-US" sz="1400" dirty="0" smtClean="0"/>
              <a:t>  &lt;</a:t>
            </a:r>
            <a:r>
              <a:rPr lang="en-US" sz="1400" dirty="0" err="1" smtClean="0"/>
              <a:t>xs:complexType</a:t>
            </a:r>
            <a:r>
              <a:rPr lang="en-US" sz="1400" dirty="0" smtClean="0"/>
              <a:t>&gt;</a:t>
            </a:r>
          </a:p>
          <a:p>
            <a:pPr>
              <a:buNone/>
            </a:pPr>
            <a:r>
              <a:rPr lang="en-US" sz="1400" dirty="0" smtClean="0"/>
              <a:t>    &lt;</a:t>
            </a:r>
            <a:r>
              <a:rPr lang="en-US" sz="1400" dirty="0" err="1" smtClean="0"/>
              <a:t>xs:sequence</a:t>
            </a:r>
            <a:r>
              <a:rPr lang="en-US" sz="1400" dirty="0" smtClean="0"/>
              <a:t>&gt;</a:t>
            </a:r>
          </a:p>
          <a:p>
            <a:pPr>
              <a:buNone/>
            </a:pPr>
            <a:r>
              <a:rPr lang="en-US" sz="1400" dirty="0" smtClean="0"/>
              <a:t>      &lt;</a:t>
            </a:r>
            <a:r>
              <a:rPr lang="en-US" sz="1400" dirty="0" err="1" smtClean="0"/>
              <a:t>xs:element</a:t>
            </a:r>
            <a:r>
              <a:rPr lang="en-US" sz="1400" dirty="0" smtClean="0"/>
              <a:t> name="name" type="</a:t>
            </a:r>
            <a:r>
              <a:rPr lang="en-US" sz="1400" dirty="0" err="1" smtClean="0"/>
              <a:t>xs:string</a:t>
            </a:r>
            <a:r>
              <a:rPr lang="en-US" sz="1400" dirty="0" smtClean="0"/>
              <a:t>" /&gt;</a:t>
            </a:r>
          </a:p>
          <a:p>
            <a:pPr>
              <a:buNone/>
            </a:pPr>
            <a:r>
              <a:rPr lang="en-US" sz="1400" dirty="0" smtClean="0"/>
              <a:t>      &lt;</a:t>
            </a:r>
            <a:r>
              <a:rPr lang="en-US" sz="1400" dirty="0" err="1" smtClean="0"/>
              <a:t>xs:element</a:t>
            </a:r>
            <a:r>
              <a:rPr lang="en-US" sz="1400" dirty="0" smtClean="0"/>
              <a:t> name="address" type="</a:t>
            </a:r>
            <a:r>
              <a:rPr lang="en-US" sz="1400" dirty="0" err="1" smtClean="0"/>
              <a:t>address_type</a:t>
            </a:r>
            <a:r>
              <a:rPr lang="en-US" sz="1400" dirty="0" smtClean="0"/>
              <a:t>" /&gt;</a:t>
            </a:r>
          </a:p>
          <a:p>
            <a:pPr>
              <a:buNone/>
            </a:pPr>
            <a:r>
              <a:rPr lang="en-US" sz="1400" dirty="0" smtClean="0"/>
              <a:t>    &lt;/</a:t>
            </a:r>
            <a:r>
              <a:rPr lang="en-US" sz="1400" dirty="0" err="1" smtClean="0"/>
              <a:t>xs:sequence</a:t>
            </a:r>
            <a:r>
              <a:rPr lang="en-US" sz="1400" dirty="0" smtClean="0"/>
              <a:t>&gt;</a:t>
            </a:r>
          </a:p>
          <a:p>
            <a:pPr>
              <a:buNone/>
            </a:pPr>
            <a:r>
              <a:rPr lang="en-US" sz="1400" dirty="0" smtClean="0"/>
              <a:t>  &lt;/</a:t>
            </a:r>
            <a:r>
              <a:rPr lang="en-US" sz="1400" dirty="0" err="1" smtClean="0"/>
              <a:t>xs:complexType</a:t>
            </a:r>
            <a:r>
              <a:rPr lang="en-US" sz="1400" dirty="0" smtClean="0"/>
              <a:t>&gt;</a:t>
            </a:r>
          </a:p>
          <a:p>
            <a:pPr>
              <a:buNone/>
            </a:pPr>
            <a:r>
              <a:rPr lang="en-US" sz="1400" dirty="0" smtClean="0"/>
              <a:t>&lt;/</a:t>
            </a:r>
            <a:r>
              <a:rPr lang="en-US" sz="1400" dirty="0" err="1" smtClean="0"/>
              <a:t>xs:element</a:t>
            </a:r>
            <a:r>
              <a:rPr lang="en-US" sz="1400" dirty="0" smtClean="0"/>
              <a:t>&gt;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 of Child Elements - XML</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5600" b="1" dirty="0" smtClean="0"/>
              <a:t>XML 1:</a:t>
            </a:r>
            <a:endParaRPr lang="en-US" sz="5600" dirty="0" smtClean="0"/>
          </a:p>
          <a:p>
            <a:pPr>
              <a:buNone/>
            </a:pPr>
            <a:r>
              <a:rPr lang="en-US" sz="5600" dirty="0" smtClean="0"/>
              <a:t>&lt;friend&gt;</a:t>
            </a:r>
          </a:p>
          <a:p>
            <a:pPr>
              <a:buNone/>
            </a:pPr>
            <a:r>
              <a:rPr lang="en-US" sz="5600" dirty="0" smtClean="0"/>
              <a:t>  &lt;name&gt;John Smith&lt;/name&gt;</a:t>
            </a:r>
          </a:p>
          <a:p>
            <a:pPr>
              <a:buNone/>
            </a:pPr>
            <a:r>
              <a:rPr lang="en-US" sz="5600" dirty="0" smtClean="0"/>
              <a:t>  &lt;address&gt;</a:t>
            </a:r>
          </a:p>
          <a:p>
            <a:pPr>
              <a:buNone/>
            </a:pPr>
            <a:r>
              <a:rPr lang="en-US" sz="5600" dirty="0" smtClean="0"/>
              <a:t>    &lt;address1&gt;123 12th </a:t>
            </a:r>
            <a:r>
              <a:rPr lang="en-US" sz="5600" dirty="0" err="1" smtClean="0"/>
              <a:t>st</a:t>
            </a:r>
            <a:r>
              <a:rPr lang="en-US" sz="5600" dirty="0" smtClean="0"/>
              <a:t>&lt;/address1&gt;</a:t>
            </a:r>
          </a:p>
          <a:p>
            <a:pPr>
              <a:buNone/>
            </a:pPr>
            <a:r>
              <a:rPr lang="en-US" sz="5600" dirty="0" smtClean="0"/>
              <a:t>    &lt;address2&gt;apt #212&lt;/address2&gt;</a:t>
            </a:r>
          </a:p>
          <a:p>
            <a:pPr>
              <a:buNone/>
            </a:pPr>
            <a:r>
              <a:rPr lang="en-US" sz="5600" dirty="0" smtClean="0"/>
              <a:t>    &lt;city&gt;San Francisco&lt;/city&gt;</a:t>
            </a:r>
          </a:p>
          <a:p>
            <a:pPr>
              <a:buNone/>
            </a:pPr>
            <a:r>
              <a:rPr lang="en-US" sz="5600" dirty="0" smtClean="0"/>
              <a:t>    &lt;state&gt;CA&lt;/state&gt;</a:t>
            </a:r>
          </a:p>
          <a:p>
            <a:pPr>
              <a:buNone/>
            </a:pPr>
            <a:r>
              <a:rPr lang="en-US" sz="5600" dirty="0" smtClean="0"/>
              <a:t>    &lt;zip&gt;94123-1234&lt;/zip&gt;</a:t>
            </a:r>
          </a:p>
          <a:p>
            <a:pPr>
              <a:buNone/>
            </a:pPr>
            <a:r>
              <a:rPr lang="en-US" sz="5600" dirty="0" smtClean="0"/>
              <a:t>  &lt;/address&gt;</a:t>
            </a:r>
          </a:p>
          <a:p>
            <a:pPr>
              <a:buNone/>
            </a:pPr>
            <a:r>
              <a:rPr lang="en-US" sz="5600" dirty="0" smtClean="0"/>
              <a:t>&lt;/friend&gt;</a:t>
            </a:r>
          </a:p>
          <a:p>
            <a:pPr>
              <a:buNone/>
            </a:pPr>
            <a:r>
              <a:rPr lang="en-US" sz="5600" dirty="0" smtClean="0"/>
              <a:t> </a:t>
            </a:r>
          </a:p>
          <a:p>
            <a:pPr>
              <a:buNone/>
            </a:pPr>
            <a:r>
              <a:rPr lang="en-US" sz="5600" b="1" dirty="0" smtClean="0"/>
              <a:t>XML 2:</a:t>
            </a:r>
            <a:endParaRPr lang="en-US" sz="5600" dirty="0" smtClean="0"/>
          </a:p>
          <a:p>
            <a:pPr>
              <a:buNone/>
            </a:pPr>
            <a:r>
              <a:rPr lang="en-US" sz="5600" dirty="0" smtClean="0"/>
              <a:t>&lt;friend&gt;</a:t>
            </a:r>
          </a:p>
          <a:p>
            <a:pPr>
              <a:buNone/>
            </a:pPr>
            <a:r>
              <a:rPr lang="en-US" sz="5600" dirty="0" smtClean="0"/>
              <a:t>  &lt;name&gt;John Smith&lt;/name&gt;</a:t>
            </a:r>
          </a:p>
          <a:p>
            <a:pPr>
              <a:buNone/>
            </a:pPr>
            <a:r>
              <a:rPr lang="en-US" sz="5600" dirty="0" smtClean="0"/>
              <a:t>  &lt;address&gt;</a:t>
            </a:r>
          </a:p>
          <a:p>
            <a:pPr>
              <a:buNone/>
            </a:pPr>
            <a:r>
              <a:rPr lang="en-US" sz="5600" dirty="0" smtClean="0"/>
              <a:t>    &lt;country&gt;Canada&lt;/country&gt;</a:t>
            </a:r>
          </a:p>
          <a:p>
            <a:pPr>
              <a:buNone/>
            </a:pPr>
            <a:r>
              <a:rPr lang="en-US" sz="5600" dirty="0" smtClean="0"/>
              <a:t>  &lt;/address&gt;</a:t>
            </a:r>
          </a:p>
          <a:p>
            <a:pPr>
              <a:buNone/>
            </a:pPr>
            <a:r>
              <a:rPr lang="en-US" sz="5600" dirty="0" smtClean="0"/>
              <a:t>&lt;/friend&gt;</a:t>
            </a:r>
          </a:p>
          <a:p>
            <a:pPr>
              <a:buNone/>
            </a:pPr>
            <a:r>
              <a:rPr lang="en-US" sz="5600" dirty="0" smtClean="0"/>
              <a:t> </a:t>
            </a:r>
          </a:p>
          <a:p>
            <a:r>
              <a:rPr lang="en-US" sz="5600" dirty="0" smtClean="0"/>
              <a:t>NOTE: Both XML 1 and XML 2 are valid. (either use choice 1 or choice 2, element name inside each choices cannot be duplicated).</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Defining Empty Elements</a:t>
            </a:r>
            <a:endParaRPr lang="en-US" dirty="0"/>
          </a:p>
        </p:txBody>
      </p:sp>
      <p:sp>
        <p:nvSpPr>
          <p:cNvPr id="3" name="Content Placeholder 2"/>
          <p:cNvSpPr>
            <a:spLocks noGrp="1"/>
          </p:cNvSpPr>
          <p:nvPr>
            <p:ph idx="1"/>
          </p:nvPr>
        </p:nvSpPr>
        <p:spPr/>
        <p:txBody>
          <a:bodyPr/>
          <a:lstStyle/>
          <a:p>
            <a:r>
              <a:rPr lang="en-US" b="1" dirty="0" smtClean="0"/>
              <a:t>(Complex type, complex content, attributes only)</a:t>
            </a:r>
            <a:endParaRPr lang="en-US" dirty="0" smtClean="0"/>
          </a:p>
          <a:p>
            <a:r>
              <a:rPr lang="en-US" dirty="0" smtClean="0"/>
              <a:t>Elements that can contain attributes, but have no content between the opening and closing tags are called “empty elements”. Since these are complex type elements, they can (and often do), have one or more attributes.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Define an “Empty Element” Complex Type</a:t>
            </a:r>
            <a:endParaRPr lang="en-US" dirty="0"/>
          </a:p>
        </p:txBody>
      </p:sp>
      <p:sp>
        <p:nvSpPr>
          <p:cNvPr id="3" name="Content Placeholder 2"/>
          <p:cNvSpPr>
            <a:spLocks noGrp="1"/>
          </p:cNvSpPr>
          <p:nvPr>
            <p:ph idx="1"/>
          </p:nvPr>
        </p:nvSpPr>
        <p:spPr/>
        <p:txBody>
          <a:bodyPr/>
          <a:lstStyle/>
          <a:p>
            <a:pPr marL="514350" lvl="0" indent="-514350">
              <a:buFont typeface="+mj-lt"/>
              <a:buAutoNum type="arabicParenR"/>
            </a:pPr>
            <a:r>
              <a:rPr lang="en-US" dirty="0" smtClean="0"/>
              <a:t>Type &lt;</a:t>
            </a:r>
            <a:r>
              <a:rPr lang="en-US" dirty="0" err="1" smtClean="0"/>
              <a:t>xs:complexType</a:t>
            </a:r>
            <a:endParaRPr lang="en-US" dirty="0" smtClean="0"/>
          </a:p>
          <a:p>
            <a:pPr marL="514350" lvl="0" indent="-514350">
              <a:buFont typeface="+mj-lt"/>
              <a:buAutoNum type="arabicParenR"/>
            </a:pPr>
            <a:r>
              <a:rPr lang="en-US" dirty="0" smtClean="0"/>
              <a:t>Then, type name="</a:t>
            </a:r>
            <a:r>
              <a:rPr lang="en-US" dirty="0" err="1" smtClean="0"/>
              <a:t>complex_type_name</a:t>
            </a:r>
            <a:r>
              <a:rPr lang="en-US" dirty="0" smtClean="0"/>
              <a:t>"&gt;, where </a:t>
            </a:r>
            <a:r>
              <a:rPr lang="en-US" dirty="0" err="1" smtClean="0"/>
              <a:t>complex_type_name</a:t>
            </a:r>
            <a:r>
              <a:rPr lang="en-US" dirty="0" smtClean="0"/>
              <a:t> identifies your new complex type.</a:t>
            </a:r>
          </a:p>
          <a:p>
            <a:pPr marL="514350" lvl="0" indent="-514350">
              <a:buFont typeface="+mj-lt"/>
              <a:buAutoNum type="arabicParenR"/>
            </a:pPr>
            <a:r>
              <a:rPr lang="en-US" dirty="0" smtClean="0"/>
              <a:t>Next, declare the attributes that should appear in this complex type element, if any.</a:t>
            </a:r>
          </a:p>
          <a:p>
            <a:pPr marL="514350" lvl="0" indent="-514350">
              <a:buFont typeface="+mj-lt"/>
              <a:buAutoNum type="arabicParenR"/>
            </a:pPr>
            <a:r>
              <a:rPr lang="en-US" dirty="0" smtClean="0"/>
              <a:t>Finally, type &lt;/</a:t>
            </a:r>
            <a:r>
              <a:rPr lang="en-US" dirty="0" err="1" smtClean="0"/>
              <a:t>xs:complexType</a:t>
            </a:r>
            <a:r>
              <a:rPr lang="en-US" dirty="0" smtClean="0"/>
              <a:t>&gt; to complete the complex type definition.</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“Empty Element” Complex Type - XSD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&lt;</a:t>
            </a:r>
            <a:r>
              <a:rPr lang="en-US" dirty="0" err="1" smtClean="0"/>
              <a:t>xs:complexType</a:t>
            </a:r>
            <a:r>
              <a:rPr lang="en-US" dirty="0" smtClean="0"/>
              <a:t> name="</a:t>
            </a:r>
            <a:r>
              <a:rPr lang="en-US" dirty="0" err="1" smtClean="0"/>
              <a:t>bd_type</a:t>
            </a:r>
            <a:r>
              <a:rPr lang="en-US" dirty="0" smtClean="0"/>
              <a:t>"&gt;</a:t>
            </a:r>
          </a:p>
          <a:p>
            <a:pPr>
              <a:buNone/>
            </a:pPr>
            <a:r>
              <a:rPr lang="en-US" dirty="0" smtClean="0"/>
              <a:t>    &lt;</a:t>
            </a:r>
            <a:r>
              <a:rPr lang="en-US" dirty="0" err="1" smtClean="0"/>
              <a:t>xs:attribute</a:t>
            </a:r>
            <a:r>
              <a:rPr lang="en-US" dirty="0" smtClean="0"/>
              <a:t> name="dob" type="</a:t>
            </a:r>
            <a:r>
              <a:rPr lang="en-US" dirty="0" err="1" smtClean="0"/>
              <a:t>xs:date</a:t>
            </a:r>
            <a:r>
              <a:rPr lang="en-US" dirty="0" smtClean="0"/>
              <a:t>" /&gt;</a:t>
            </a:r>
          </a:p>
          <a:p>
            <a:pPr>
              <a:buNone/>
            </a:pPr>
            <a:r>
              <a:rPr lang="en-US" dirty="0" smtClean="0"/>
              <a:t>&lt;/</a:t>
            </a:r>
            <a:r>
              <a:rPr lang="en-US" dirty="0" err="1" smtClean="0"/>
              <a:t>xs:complexType</a:t>
            </a:r>
            <a:r>
              <a:rPr lang="en-US" dirty="0" smtClean="0"/>
              <a:t>&gt;</a:t>
            </a:r>
          </a:p>
          <a:p>
            <a:pPr>
              <a:buNone/>
            </a:pPr>
            <a:r>
              <a:rPr lang="en-US" dirty="0" smtClean="0"/>
              <a:t> </a:t>
            </a:r>
          </a:p>
          <a:p>
            <a:pPr>
              <a:buNone/>
            </a:pPr>
            <a:r>
              <a:rPr lang="en-US" dirty="0" smtClean="0"/>
              <a:t>&lt;</a:t>
            </a:r>
            <a:r>
              <a:rPr lang="en-US" dirty="0" err="1" smtClean="0"/>
              <a:t>xs:element</a:t>
            </a:r>
            <a:r>
              <a:rPr lang="en-US" dirty="0" smtClean="0"/>
              <a:t> name="friend"&gt;</a:t>
            </a:r>
          </a:p>
          <a:p>
            <a:pPr>
              <a:buNone/>
            </a:pPr>
            <a:r>
              <a:rPr lang="en-US" dirty="0" smtClean="0"/>
              <a:t>    &lt;</a:t>
            </a:r>
            <a:r>
              <a:rPr lang="en-US" dirty="0" err="1" smtClean="0"/>
              <a:t>xs:complexType</a:t>
            </a:r>
            <a:r>
              <a:rPr lang="en-US" dirty="0" smtClean="0"/>
              <a:t>&gt;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xs:element</a:t>
            </a:r>
            <a:r>
              <a:rPr lang="en-US" dirty="0" smtClean="0"/>
              <a:t> name="</a:t>
            </a:r>
            <a:r>
              <a:rPr lang="en-US" dirty="0" err="1" smtClean="0"/>
              <a:t>birthdate</a:t>
            </a:r>
            <a:r>
              <a:rPr lang="en-US" dirty="0" smtClean="0"/>
              <a:t>" type="</a:t>
            </a:r>
            <a:r>
              <a:rPr lang="en-US" dirty="0" err="1" smtClean="0"/>
              <a:t>bd_type</a:t>
            </a:r>
            <a:r>
              <a:rPr lang="en-US" dirty="0" smtClean="0"/>
              <a:t>" /&gt;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&lt;/</a:t>
            </a:r>
            <a:r>
              <a:rPr lang="en-US" dirty="0" err="1" smtClean="0"/>
              <a:t>xs:element</a:t>
            </a:r>
            <a:r>
              <a:rPr lang="en-US" dirty="0" smtClean="0"/>
              <a:t>&gt;</a:t>
            </a:r>
          </a:p>
          <a:p>
            <a:pPr>
              <a:buNone/>
            </a:pPr>
            <a:endParaRPr lang="en-US" dirty="0" smtClean="0"/>
          </a:p>
          <a:p>
            <a:pPr>
              <a:buNone/>
            </a:pPr>
            <a:r>
              <a:rPr lang="en-US" b="1" dirty="0" smtClean="0"/>
              <a:t>XML:</a:t>
            </a:r>
            <a:endParaRPr lang="en-US" dirty="0" smtClean="0"/>
          </a:p>
          <a:p>
            <a:pPr>
              <a:buNone/>
            </a:pPr>
            <a:r>
              <a:rPr lang="en-US" dirty="0" smtClean="0"/>
              <a:t>&lt;</a:t>
            </a:r>
            <a:r>
              <a:rPr lang="en-US" dirty="0" err="1" smtClean="0"/>
              <a:t>birthdate</a:t>
            </a:r>
            <a:r>
              <a:rPr lang="en-US" dirty="0" smtClean="0"/>
              <a:t> dob="1972-12-25" /&gt;</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Defining Elements with Mixed Content</a:t>
            </a:r>
            <a:endParaRPr lang="en-US" dirty="0"/>
          </a:p>
        </p:txBody>
      </p:sp>
      <p:sp>
        <p:nvSpPr>
          <p:cNvPr id="3" name="Content Placeholder 2"/>
          <p:cNvSpPr>
            <a:spLocks noGrp="1"/>
          </p:cNvSpPr>
          <p:nvPr>
            <p:ph idx="1"/>
          </p:nvPr>
        </p:nvSpPr>
        <p:spPr/>
        <p:txBody>
          <a:bodyPr/>
          <a:lstStyle/>
          <a:p>
            <a:r>
              <a:rPr lang="en-US" b="1" dirty="0" smtClean="0"/>
              <a:t>(Complex type, complex content, mixed (text and child), with attributes)</a:t>
            </a:r>
            <a:endParaRPr lang="en-US" dirty="0" smtClean="0"/>
          </a:p>
          <a:p>
            <a:r>
              <a:rPr lang="en-US" dirty="0" smtClean="0"/>
              <a:t>Mix content type is a complex type element with both complex content and simple content.</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Create a “Mixed Content” Complex Type</a:t>
            </a:r>
            <a:endParaRPr lang="en-US" dirty="0"/>
          </a:p>
        </p:txBody>
      </p:sp>
      <p:sp>
        <p:nvSpPr>
          <p:cNvPr id="3" name="Content Placeholder 2"/>
          <p:cNvSpPr>
            <a:spLocks noGrp="1"/>
          </p:cNvSpPr>
          <p:nvPr>
            <p:ph idx="1"/>
          </p:nvPr>
        </p:nvSpPr>
        <p:spPr/>
        <p:txBody>
          <a:bodyPr>
            <a:noAutofit/>
          </a:bodyPr>
          <a:lstStyle/>
          <a:p>
            <a:pPr marL="457200" lvl="0" indent="-457200">
              <a:buFont typeface="+mj-lt"/>
              <a:buAutoNum type="arabicParenR"/>
            </a:pPr>
            <a:r>
              <a:rPr lang="en-US" sz="2000" dirty="0" smtClean="0"/>
              <a:t>Type &lt;</a:t>
            </a:r>
            <a:r>
              <a:rPr lang="en-US" sz="2000" dirty="0" err="1" smtClean="0"/>
              <a:t>xs:complexType</a:t>
            </a:r>
            <a:r>
              <a:rPr lang="en-US" sz="2000" dirty="0" smtClean="0"/>
              <a:t>.</a:t>
            </a:r>
          </a:p>
          <a:p>
            <a:pPr marL="457200" lvl="0" indent="-457200">
              <a:buFont typeface="+mj-lt"/>
              <a:buAutoNum type="arabicParenR"/>
            </a:pPr>
            <a:r>
              <a:rPr lang="en-US" sz="2000" dirty="0" smtClean="0"/>
              <a:t>Then, type name="</a:t>
            </a:r>
            <a:r>
              <a:rPr lang="en-US" sz="2000" dirty="0" err="1" smtClean="0"/>
              <a:t>complex_type_name</a:t>
            </a:r>
            <a:r>
              <a:rPr lang="en-US" sz="2000" dirty="0" smtClean="0"/>
              <a:t>", where </a:t>
            </a:r>
            <a:r>
              <a:rPr lang="en-US" sz="2000" dirty="0" err="1" smtClean="0"/>
              <a:t>complex_type_name</a:t>
            </a:r>
            <a:r>
              <a:rPr lang="en-US" sz="2000" dirty="0" smtClean="0"/>
              <a:t> identifies your new complex type.</a:t>
            </a:r>
          </a:p>
          <a:p>
            <a:pPr marL="457200" lvl="0" indent="-457200">
              <a:buFont typeface="+mj-lt"/>
              <a:buAutoNum type="arabicParenR"/>
            </a:pPr>
            <a:r>
              <a:rPr lang="en-US" sz="2000" dirty="0" smtClean="0"/>
              <a:t>Next, type mixed="true"&gt; to indicate that the element can contain element and text, (and may even contain attributes as well).</a:t>
            </a:r>
          </a:p>
          <a:p>
            <a:pPr marL="457200" lvl="0" indent="-457200">
              <a:buFont typeface="+mj-lt"/>
              <a:buAutoNum type="arabicParenR"/>
            </a:pPr>
            <a:r>
              <a:rPr lang="en-US" sz="2000" dirty="0" smtClean="0"/>
              <a:t>Declare a sequence, an unordered list, or a choice to specify the child elements and structure within the complex type.</a:t>
            </a:r>
          </a:p>
          <a:p>
            <a:pPr marL="457200" lvl="0" indent="-457200">
              <a:buFont typeface="+mj-lt"/>
              <a:buAutoNum type="arabicParenR"/>
            </a:pPr>
            <a:r>
              <a:rPr lang="en-US" sz="2000" dirty="0" smtClean="0"/>
              <a:t>Then, declare the attributes that should appear in this complex type element, if any.</a:t>
            </a:r>
          </a:p>
          <a:p>
            <a:pPr marL="457200" lvl="0" indent="-457200">
              <a:buFont typeface="+mj-lt"/>
              <a:buAutoNum type="arabicParenR"/>
            </a:pPr>
            <a:r>
              <a:rPr lang="en-US" sz="2000" dirty="0" smtClean="0"/>
              <a:t>Finally, type &lt;/</a:t>
            </a:r>
            <a:r>
              <a:rPr lang="en-US" sz="2000" dirty="0" err="1" smtClean="0"/>
              <a:t>xs:complexType</a:t>
            </a:r>
            <a:r>
              <a:rPr lang="en-US" sz="2000" dirty="0" smtClean="0"/>
              <a:t>&gt; to complete the complex type definition.</a:t>
            </a:r>
          </a:p>
          <a:p>
            <a:pPr>
              <a:buNone/>
            </a:pPr>
            <a:endParaRPr lang="en-US" sz="2000" dirty="0" smtClean="0"/>
          </a:p>
          <a:p>
            <a:r>
              <a:rPr lang="en-US" sz="2000" dirty="0" smtClean="0"/>
              <a:t>NOTE: Mixed content elements are ideal for descriptive, text-based chunks of information. They are not very common in database-type application.</a:t>
            </a:r>
          </a:p>
          <a:p>
            <a:endParaRPr lang="en-US"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“Mixed Content” Complex Type - XSD</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&lt;</a:t>
            </a:r>
            <a:r>
              <a:rPr lang="en-US" dirty="0" err="1" smtClean="0"/>
              <a:t>xs:complexType</a:t>
            </a:r>
            <a:r>
              <a:rPr lang="en-US" dirty="0" smtClean="0"/>
              <a:t> name="</a:t>
            </a:r>
            <a:r>
              <a:rPr lang="en-US" dirty="0" err="1" smtClean="0"/>
              <a:t>note_type</a:t>
            </a:r>
            <a:r>
              <a:rPr lang="en-US" dirty="0" smtClean="0"/>
              <a:t>" mixed="true"&gt;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xs:element</a:t>
            </a:r>
            <a:r>
              <a:rPr lang="en-US" dirty="0" smtClean="0"/>
              <a:t> name="location" type="</a:t>
            </a:r>
            <a:r>
              <a:rPr lang="en-US" dirty="0" err="1" smtClean="0"/>
              <a:t>xs:string</a:t>
            </a:r>
            <a:r>
              <a:rPr lang="en-US" dirty="0" smtClean="0"/>
              <a:t>" /&gt;</a:t>
            </a:r>
          </a:p>
          <a:p>
            <a:pPr>
              <a:buNone/>
            </a:pPr>
            <a:r>
              <a:rPr lang="en-US" dirty="0" smtClean="0"/>
              <a:t>    &lt;</a:t>
            </a:r>
            <a:r>
              <a:rPr lang="en-US" dirty="0" err="1" smtClean="0"/>
              <a:t>xs:element</a:t>
            </a:r>
            <a:r>
              <a:rPr lang="en-US" dirty="0" smtClean="0"/>
              <a:t> name="email" type="</a:t>
            </a:r>
            <a:r>
              <a:rPr lang="en-US" dirty="0" err="1" smtClean="0"/>
              <a:t>xs:string</a:t>
            </a:r>
            <a:r>
              <a:rPr lang="en-US" dirty="0" smtClean="0"/>
              <a:t>" /&gt;</a:t>
            </a:r>
          </a:p>
          <a:p>
            <a:pPr>
              <a:buNone/>
            </a:pPr>
            <a:r>
              <a:rPr lang="en-US" dirty="0" smtClean="0"/>
              <a:t>  &lt;/</a:t>
            </a:r>
            <a:r>
              <a:rPr lang="en-US" dirty="0" err="1" smtClean="0"/>
              <a:t>xs:sequence</a:t>
            </a:r>
            <a:r>
              <a:rPr lang="en-US" dirty="0" smtClean="0"/>
              <a:t>&gt;</a:t>
            </a:r>
          </a:p>
          <a:p>
            <a:pPr>
              <a:buNone/>
            </a:pPr>
            <a:r>
              <a:rPr lang="en-US" dirty="0" smtClean="0"/>
              <a:t>&lt;/</a:t>
            </a:r>
            <a:r>
              <a:rPr lang="en-US" dirty="0" err="1" smtClean="0"/>
              <a:t>xs:complexType</a:t>
            </a:r>
            <a:r>
              <a:rPr lang="en-US" dirty="0" smtClean="0"/>
              <a:t>&gt;</a:t>
            </a:r>
          </a:p>
          <a:p>
            <a:pPr>
              <a:buNone/>
            </a:pPr>
            <a:r>
              <a:rPr lang="en-US" dirty="0" smtClean="0"/>
              <a:t> </a:t>
            </a:r>
          </a:p>
          <a:p>
            <a:pPr>
              <a:buNone/>
            </a:pPr>
            <a:r>
              <a:rPr lang="en-US" dirty="0" smtClean="0"/>
              <a:t>&lt;</a:t>
            </a:r>
            <a:r>
              <a:rPr lang="en-US" dirty="0" err="1" smtClean="0"/>
              <a:t>xs:element</a:t>
            </a:r>
            <a:r>
              <a:rPr lang="en-US" dirty="0" smtClean="0"/>
              <a:t> name="note" type="</a:t>
            </a:r>
            <a:r>
              <a:rPr lang="en-US" dirty="0" err="1" smtClean="0"/>
              <a:t>note_type</a:t>
            </a:r>
            <a:r>
              <a:rPr lang="en-US" dirty="0" smtClean="0"/>
              <a:t>" /&gt;</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“Mixed Content” Complex Type - XML</a:t>
            </a:r>
            <a:endParaRPr lang="en-US" dirty="0"/>
          </a:p>
        </p:txBody>
      </p:sp>
      <p:sp>
        <p:nvSpPr>
          <p:cNvPr id="3" name="Content Placeholder 2"/>
          <p:cNvSpPr>
            <a:spLocks noGrp="1"/>
          </p:cNvSpPr>
          <p:nvPr>
            <p:ph idx="1"/>
          </p:nvPr>
        </p:nvSpPr>
        <p:spPr/>
        <p:txBody>
          <a:bodyPr/>
          <a:lstStyle/>
          <a:p>
            <a:pPr>
              <a:buNone/>
            </a:pPr>
            <a:r>
              <a:rPr lang="en-US" dirty="0" smtClean="0"/>
              <a:t>&lt;note&gt;This friend is live in &lt;location&gt;San Francisco Bay area&lt;/location&gt;</a:t>
            </a:r>
          </a:p>
          <a:p>
            <a:pPr>
              <a:buNone/>
            </a:pPr>
            <a:r>
              <a:rPr lang="en-US" dirty="0" smtClean="0"/>
              <a:t>	and with email &lt;email&gt;jsmith@abc.com&lt;/email&gt; and normally </a:t>
            </a:r>
          </a:p>
          <a:p>
            <a:pPr>
              <a:buNone/>
            </a:pPr>
            <a:r>
              <a:rPr lang="en-US" dirty="0" smtClean="0"/>
              <a:t>	communicate with email.</a:t>
            </a:r>
          </a:p>
          <a:p>
            <a:pPr>
              <a:buNone/>
            </a:pPr>
            <a:r>
              <a:rPr lang="en-US" dirty="0" smtClean="0"/>
              <a:t>&lt;/note&gt;</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Complex Types</a:t>
            </a:r>
            <a:endParaRPr lang="en-US" dirty="0"/>
          </a:p>
        </p:txBody>
      </p:sp>
      <p:sp>
        <p:nvSpPr>
          <p:cNvPr id="3" name="Content Placeholder 2"/>
          <p:cNvSpPr>
            <a:spLocks noGrp="1"/>
          </p:cNvSpPr>
          <p:nvPr>
            <p:ph idx="1"/>
          </p:nvPr>
        </p:nvSpPr>
        <p:spPr/>
        <p:txBody>
          <a:bodyPr>
            <a:noAutofit/>
          </a:bodyPr>
          <a:lstStyle/>
          <a:p>
            <a:r>
              <a:rPr lang="en-US" sz="2300" dirty="0" smtClean="0"/>
              <a:t>The </a:t>
            </a:r>
            <a:r>
              <a:rPr lang="en-US" sz="2300" b="1" dirty="0" smtClean="0"/>
              <a:t>first</a:t>
            </a:r>
            <a:r>
              <a:rPr lang="en-US" sz="2300" dirty="0" smtClean="0"/>
              <a:t> is called “text only” and is complex type element with </a:t>
            </a:r>
            <a:r>
              <a:rPr lang="en-US" sz="2300" b="1" dirty="0" smtClean="0"/>
              <a:t>simple content </a:t>
            </a:r>
            <a:r>
              <a:rPr lang="en-US" sz="2300" dirty="0" smtClean="0"/>
              <a:t>(allows </a:t>
            </a:r>
            <a:r>
              <a:rPr lang="en-US" sz="2300" b="1" dirty="0" smtClean="0"/>
              <a:t>text and attributes</a:t>
            </a:r>
            <a:r>
              <a:rPr lang="en-US" sz="2300" dirty="0" smtClean="0"/>
              <a:t>).</a:t>
            </a:r>
          </a:p>
          <a:p>
            <a:r>
              <a:rPr lang="en-US" sz="2300" dirty="0" smtClean="0"/>
              <a:t>The </a:t>
            </a:r>
            <a:r>
              <a:rPr lang="en-US" sz="2300" b="1" dirty="0" smtClean="0"/>
              <a:t>second</a:t>
            </a:r>
            <a:r>
              <a:rPr lang="en-US" sz="2300" dirty="0" smtClean="0"/>
              <a:t> is called “element only” and is a complex type element with </a:t>
            </a:r>
            <a:r>
              <a:rPr lang="en-US" sz="2300" b="1" dirty="0" smtClean="0"/>
              <a:t>complex content </a:t>
            </a:r>
            <a:r>
              <a:rPr lang="en-US" sz="2300" dirty="0" smtClean="0"/>
              <a:t>(allows </a:t>
            </a:r>
            <a:r>
              <a:rPr lang="en-US" sz="2300" b="1" dirty="0" smtClean="0"/>
              <a:t>children and attributes</a:t>
            </a:r>
            <a:r>
              <a:rPr lang="en-US" sz="2300" dirty="0" smtClean="0"/>
              <a:t>).</a:t>
            </a:r>
          </a:p>
          <a:p>
            <a:r>
              <a:rPr lang="en-US" sz="2300" dirty="0" smtClean="0"/>
              <a:t>The </a:t>
            </a:r>
            <a:r>
              <a:rPr lang="en-US" sz="2300" b="1" dirty="0" smtClean="0"/>
              <a:t>third</a:t>
            </a:r>
            <a:r>
              <a:rPr lang="en-US" sz="2300" dirty="0" smtClean="0"/>
              <a:t> is the “empty element” and is also a complex type element with </a:t>
            </a:r>
            <a:r>
              <a:rPr lang="en-US" sz="2300" b="1" dirty="0" smtClean="0"/>
              <a:t>complex content</a:t>
            </a:r>
            <a:r>
              <a:rPr lang="en-US" sz="2300" dirty="0" smtClean="0"/>
              <a:t>. It is a complex type element because it may contain attributes. It is considered complex content because simple content allows text, and it is an empty element, it cannot allow text content.</a:t>
            </a:r>
          </a:p>
          <a:p>
            <a:r>
              <a:rPr lang="en-US" sz="2300" dirty="0" smtClean="0"/>
              <a:t>Finally, the </a:t>
            </a:r>
            <a:r>
              <a:rPr lang="en-US" sz="2300" b="1" dirty="0" smtClean="0"/>
              <a:t>fourth</a:t>
            </a:r>
            <a:r>
              <a:rPr lang="en-US" sz="2300" dirty="0" smtClean="0"/>
              <a:t> complex type XML element is called “mixed content”. It is a complex type element with </a:t>
            </a:r>
            <a:r>
              <a:rPr lang="en-US" sz="2300" b="1" dirty="0" smtClean="0"/>
              <a:t>both complex content and simple content</a:t>
            </a:r>
            <a:r>
              <a:rPr lang="en-US" sz="2300" dirty="0" smtClean="0"/>
              <a:t> (allows text, child elements, and attributes).</a:t>
            </a:r>
          </a:p>
          <a:p>
            <a:endParaRPr lang="en-US" sz="23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Deriving Complex Type from Existing Complex Type</a:t>
            </a:r>
            <a:endParaRPr lang="en-US" dirty="0"/>
          </a:p>
        </p:txBody>
      </p:sp>
      <p:sp>
        <p:nvSpPr>
          <p:cNvPr id="3" name="Content Placeholder 2"/>
          <p:cNvSpPr>
            <a:spLocks noGrp="1"/>
          </p:cNvSpPr>
          <p:nvPr>
            <p:ph idx="1"/>
          </p:nvPr>
        </p:nvSpPr>
        <p:spPr/>
        <p:txBody>
          <a:bodyPr/>
          <a:lstStyle/>
          <a:p>
            <a:r>
              <a:rPr lang="en-US" dirty="0" smtClean="0"/>
              <a:t>You can also create new complex types based on existing complex types. The new complex type begin with all the information from the existing type, and then adds or removes features.</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Derive a New Complex Type from an Existing Type</a:t>
            </a:r>
            <a:endParaRPr lang="en-US" dirty="0"/>
          </a:p>
        </p:txBody>
      </p:sp>
      <p:sp>
        <p:nvSpPr>
          <p:cNvPr id="3" name="Content Placeholder 2"/>
          <p:cNvSpPr>
            <a:spLocks noGrp="1"/>
          </p:cNvSpPr>
          <p:nvPr>
            <p:ph idx="1"/>
          </p:nvPr>
        </p:nvSpPr>
        <p:spPr/>
        <p:txBody>
          <a:bodyPr>
            <a:normAutofit fontScale="47500" lnSpcReduction="20000"/>
          </a:bodyPr>
          <a:lstStyle/>
          <a:p>
            <a:pPr marL="514350" lvl="0" indent="-514350">
              <a:buFont typeface="+mj-lt"/>
              <a:buAutoNum type="arabicParenR"/>
            </a:pPr>
            <a:r>
              <a:rPr lang="en-US" sz="3400" dirty="0" smtClean="0"/>
              <a:t>Type &lt;</a:t>
            </a:r>
            <a:r>
              <a:rPr lang="en-US" sz="3400" dirty="0" err="1" smtClean="0"/>
              <a:t>xs:complexType</a:t>
            </a:r>
            <a:r>
              <a:rPr lang="en-US" sz="3400" dirty="0" smtClean="0"/>
              <a:t>.</a:t>
            </a:r>
          </a:p>
          <a:p>
            <a:pPr marL="514350" lvl="0" indent="-514350">
              <a:buFont typeface="+mj-lt"/>
              <a:buAutoNum type="arabicParenR"/>
            </a:pPr>
            <a:r>
              <a:rPr lang="en-US" sz="3400" dirty="0" smtClean="0"/>
              <a:t>Then, type name="</a:t>
            </a:r>
            <a:r>
              <a:rPr lang="en-US" sz="3400" dirty="0" err="1" smtClean="0"/>
              <a:t>complex_type_name</a:t>
            </a:r>
            <a:r>
              <a:rPr lang="en-US" sz="3400" dirty="0" smtClean="0"/>
              <a:t>", where </a:t>
            </a:r>
            <a:r>
              <a:rPr lang="en-US" sz="3400" dirty="0" err="1" smtClean="0"/>
              <a:t>complex_type_name</a:t>
            </a:r>
            <a:r>
              <a:rPr lang="en-US" sz="3400" dirty="0" smtClean="0"/>
              <a:t> identifies your new complex type.</a:t>
            </a:r>
          </a:p>
          <a:p>
            <a:pPr marL="514350" lvl="0" indent="-514350">
              <a:buFont typeface="+mj-lt"/>
              <a:buAutoNum type="arabicParenR"/>
            </a:pPr>
            <a:r>
              <a:rPr lang="en-US" sz="3400" dirty="0" smtClean="0"/>
              <a:t>Type &lt;</a:t>
            </a:r>
            <a:r>
              <a:rPr lang="en-US" sz="3400" dirty="0" err="1" smtClean="0"/>
              <a:t>xs:complexContent</a:t>
            </a:r>
            <a:r>
              <a:rPr lang="en-US" sz="3400" dirty="0" smtClean="0"/>
              <a:t>&gt;.</a:t>
            </a:r>
          </a:p>
          <a:p>
            <a:pPr marL="514350" lvl="0" indent="-514350">
              <a:buFont typeface="+mj-lt"/>
              <a:buAutoNum type="arabicParenR"/>
            </a:pPr>
            <a:r>
              <a:rPr lang="en-US" sz="3400" dirty="0" smtClean="0"/>
              <a:t>Next, type &lt;</a:t>
            </a:r>
            <a:r>
              <a:rPr lang="en-US" sz="3400" dirty="0" err="1" smtClean="0"/>
              <a:t>xs:extension</a:t>
            </a:r>
            <a:r>
              <a:rPr lang="en-US" sz="3400" dirty="0" smtClean="0"/>
              <a:t> to indicate that features will be added to the existing complex type.</a:t>
            </a:r>
          </a:p>
          <a:p>
            <a:pPr marL="514350" indent="-514350">
              <a:buNone/>
            </a:pPr>
            <a:r>
              <a:rPr lang="en-US" sz="3400" dirty="0" smtClean="0"/>
              <a:t>	Or type &lt;</a:t>
            </a:r>
            <a:r>
              <a:rPr lang="en-US" sz="3400" dirty="0" err="1" smtClean="0"/>
              <a:t>xs:restriction</a:t>
            </a:r>
            <a:r>
              <a:rPr lang="en-US" sz="3400" dirty="0" smtClean="0"/>
              <a:t> to indicate that features will be removed from the existing complex type.</a:t>
            </a:r>
          </a:p>
          <a:p>
            <a:pPr marL="514350" lvl="0" indent="-514350">
              <a:buNone/>
            </a:pPr>
            <a:r>
              <a:rPr lang="en-US" sz="3400" dirty="0" smtClean="0"/>
              <a:t>5)	Then, type base="</a:t>
            </a:r>
            <a:r>
              <a:rPr lang="en-US" sz="3400" dirty="0" err="1" smtClean="0"/>
              <a:t>existing_complex_type</a:t>
            </a:r>
            <a:r>
              <a:rPr lang="en-US" sz="3400" dirty="0" smtClean="0"/>
              <a:t>"&gt;, where </a:t>
            </a:r>
            <a:r>
              <a:rPr lang="en-US" sz="3400" dirty="0" err="1" smtClean="0"/>
              <a:t>existing_complex_type</a:t>
            </a:r>
            <a:r>
              <a:rPr lang="en-US" sz="3400" dirty="0" smtClean="0"/>
              <a:t> </a:t>
            </a:r>
            <a:r>
              <a:rPr lang="en-US" sz="3400" dirty="0" err="1" smtClean="0"/>
              <a:t>idenfities</a:t>
            </a:r>
            <a:r>
              <a:rPr lang="en-US" sz="3400" dirty="0" smtClean="0"/>
              <a:t> the name of the existing type from which the new complex type will be derived.</a:t>
            </a:r>
          </a:p>
          <a:p>
            <a:pPr marL="514350" lvl="0" indent="-514350">
              <a:buNone/>
            </a:pPr>
            <a:r>
              <a:rPr lang="en-US" sz="3400" dirty="0" smtClean="0"/>
              <a:t>6)	Declare the attributes that should be part of the new complex type.</a:t>
            </a:r>
          </a:p>
          <a:p>
            <a:pPr marL="514350" lvl="0" indent="-514350">
              <a:buNone/>
            </a:pPr>
            <a:r>
              <a:rPr lang="en-US" sz="3400" dirty="0" smtClean="0"/>
              <a:t>7)	Type a matching closing tag for step 4.</a:t>
            </a:r>
          </a:p>
          <a:p>
            <a:pPr marL="514350" lvl="0" indent="-514350">
              <a:buNone/>
            </a:pPr>
            <a:r>
              <a:rPr lang="en-US" sz="3400" dirty="0" smtClean="0"/>
              <a:t>8)	Type &lt;/</a:t>
            </a:r>
            <a:r>
              <a:rPr lang="en-US" sz="3400" dirty="0" err="1" smtClean="0"/>
              <a:t>xs:complexContent</a:t>
            </a:r>
            <a:r>
              <a:rPr lang="en-US" sz="3400" dirty="0" smtClean="0"/>
              <a:t>&gt;</a:t>
            </a:r>
          </a:p>
          <a:p>
            <a:pPr marL="514350" lvl="0" indent="-514350">
              <a:buNone/>
            </a:pPr>
            <a:r>
              <a:rPr lang="en-US" sz="3400" dirty="0" smtClean="0"/>
              <a:t>9)	Finally, type &lt;/</a:t>
            </a:r>
            <a:r>
              <a:rPr lang="en-US" sz="3400" dirty="0" err="1" smtClean="0"/>
              <a:t>xs:complexType</a:t>
            </a:r>
            <a:r>
              <a:rPr lang="en-US" sz="3400" dirty="0" smtClean="0"/>
              <a:t>&gt; to complete the complex type definition.</a:t>
            </a:r>
          </a:p>
          <a:p>
            <a:endParaRPr lang="en-US" sz="3400" dirty="0" smtClean="0"/>
          </a:p>
          <a:p>
            <a:r>
              <a:rPr lang="en-US" sz="3400" dirty="0" smtClean="0"/>
              <a:t>NOTE: New complex types derived using restrictions must be valid subsets of the existing complex type. Some acceptable restrictions include setting default or fixed values.</a:t>
            </a:r>
          </a:p>
          <a:p>
            <a:r>
              <a:rPr lang="en-US" sz="3400" dirty="0" smtClean="0"/>
              <a:t>(This is an advanced topic, I have only identified the basic here).</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XSD 1 (use extension to add new element country to the end of the existing complex type)</a:t>
            </a:r>
            <a:endParaRPr lang="en-US" sz="3600"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&lt;</a:t>
            </a:r>
            <a:r>
              <a:rPr lang="en-US" dirty="0" err="1" smtClean="0"/>
              <a:t>xs:complexType</a:t>
            </a:r>
            <a:r>
              <a:rPr lang="en-US" dirty="0" smtClean="0"/>
              <a:t> name="</a:t>
            </a:r>
            <a:r>
              <a:rPr lang="en-US" dirty="0" err="1" smtClean="0"/>
              <a:t>address_type</a:t>
            </a:r>
            <a:r>
              <a:rPr lang="en-US" dirty="0" smtClean="0"/>
              <a:t>"&gt;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xs:element</a:t>
            </a:r>
            <a:r>
              <a:rPr lang="en-US" dirty="0" smtClean="0"/>
              <a:t> name="address1" type="</a:t>
            </a:r>
            <a:r>
              <a:rPr lang="en-US" dirty="0" err="1" smtClean="0"/>
              <a:t>xs:string</a:t>
            </a:r>
            <a:r>
              <a:rPr lang="en-US" dirty="0" smtClean="0"/>
              <a:t>" /&gt;</a:t>
            </a:r>
          </a:p>
          <a:p>
            <a:pPr>
              <a:buNone/>
            </a:pPr>
            <a:r>
              <a:rPr lang="en-US" dirty="0" smtClean="0"/>
              <a:t>    &lt;</a:t>
            </a:r>
            <a:r>
              <a:rPr lang="en-US" dirty="0" err="1" smtClean="0"/>
              <a:t>xs:element</a:t>
            </a:r>
            <a:r>
              <a:rPr lang="en-US" dirty="0" smtClean="0"/>
              <a:t> name="address2" type="</a:t>
            </a:r>
            <a:r>
              <a:rPr lang="en-US" dirty="0" err="1" smtClean="0"/>
              <a:t>xs:string</a:t>
            </a:r>
            <a:r>
              <a:rPr lang="en-US" dirty="0" smtClean="0"/>
              <a:t>" </a:t>
            </a:r>
            <a:r>
              <a:rPr lang="en-US" dirty="0" err="1" smtClean="0"/>
              <a:t>minOccurs</a:t>
            </a:r>
            <a:r>
              <a:rPr lang="en-US" dirty="0" smtClean="0"/>
              <a:t>="0" </a:t>
            </a:r>
            <a:r>
              <a:rPr lang="en-US" dirty="0" err="1" smtClean="0"/>
              <a:t>maxOccurs</a:t>
            </a:r>
            <a:r>
              <a:rPr lang="en-US" dirty="0" smtClean="0"/>
              <a:t>="1" /&gt;</a:t>
            </a:r>
          </a:p>
          <a:p>
            <a:pPr>
              <a:buNone/>
            </a:pPr>
            <a:r>
              <a:rPr lang="en-US" dirty="0" smtClean="0"/>
              <a:t>    &lt;</a:t>
            </a:r>
            <a:r>
              <a:rPr lang="en-US" dirty="0" err="1" smtClean="0"/>
              <a:t>xs:element</a:t>
            </a:r>
            <a:r>
              <a:rPr lang="en-US" dirty="0" smtClean="0"/>
              <a:t> name="city" type="</a:t>
            </a:r>
            <a:r>
              <a:rPr lang="en-US" dirty="0" err="1" smtClean="0"/>
              <a:t>xs:string</a:t>
            </a:r>
            <a:r>
              <a:rPr lang="en-US" dirty="0" smtClean="0"/>
              <a:t>" /&gt;</a:t>
            </a:r>
          </a:p>
          <a:p>
            <a:pPr>
              <a:buNone/>
            </a:pPr>
            <a:r>
              <a:rPr lang="en-US" dirty="0" smtClean="0"/>
              <a:t>    &lt;</a:t>
            </a:r>
            <a:r>
              <a:rPr lang="en-US" dirty="0" err="1" smtClean="0"/>
              <a:t>xs:element</a:t>
            </a:r>
            <a:r>
              <a:rPr lang="en-US" dirty="0" smtClean="0"/>
              <a:t> name="state" type="</a:t>
            </a:r>
            <a:r>
              <a:rPr lang="en-US" dirty="0" err="1" smtClean="0"/>
              <a:t>xs:string</a:t>
            </a:r>
            <a:r>
              <a:rPr lang="en-US" dirty="0" smtClean="0"/>
              <a:t>" /&gt;</a:t>
            </a:r>
          </a:p>
          <a:p>
            <a:pPr>
              <a:buNone/>
            </a:pPr>
            <a:r>
              <a:rPr lang="en-US" dirty="0" smtClean="0"/>
              <a:t>    &lt;</a:t>
            </a:r>
            <a:r>
              <a:rPr lang="en-US" dirty="0" err="1" smtClean="0"/>
              <a:t>xs:element</a:t>
            </a:r>
            <a:r>
              <a:rPr lang="en-US" dirty="0" smtClean="0"/>
              <a:t> name="zip" type="</a:t>
            </a:r>
            <a:r>
              <a:rPr lang="en-US" dirty="0" err="1" smtClean="0"/>
              <a:t>zip_type</a:t>
            </a:r>
            <a:r>
              <a:rPr lang="en-US" dirty="0" smtClean="0"/>
              <a:t>" /&gt;    </a:t>
            </a:r>
          </a:p>
          <a:p>
            <a:pPr>
              <a:buNone/>
            </a:pPr>
            <a:r>
              <a:rPr lang="en-US" dirty="0" smtClean="0"/>
              <a:t>  &lt;/</a:t>
            </a:r>
            <a:r>
              <a:rPr lang="en-US" dirty="0" err="1" smtClean="0"/>
              <a:t>xs:sequence</a:t>
            </a:r>
            <a:r>
              <a:rPr lang="en-US" dirty="0" smtClean="0"/>
              <a:t>&gt;</a:t>
            </a:r>
          </a:p>
          <a:p>
            <a:pPr>
              <a:buNone/>
            </a:pPr>
            <a:r>
              <a:rPr lang="en-US" dirty="0" smtClean="0"/>
              <a:t>&lt;/</a:t>
            </a:r>
            <a:r>
              <a:rPr lang="en-US" dirty="0" err="1" smtClean="0"/>
              <a:t>xs:complexType</a:t>
            </a:r>
            <a:r>
              <a:rPr lang="en-US" dirty="0" smtClean="0"/>
              <a:t>&gt;</a:t>
            </a:r>
          </a:p>
          <a:p>
            <a:pPr>
              <a:buNone/>
            </a:pPr>
            <a:r>
              <a:rPr lang="en-US" dirty="0" smtClean="0"/>
              <a:t> </a:t>
            </a:r>
          </a:p>
          <a:p>
            <a:pPr>
              <a:buNone/>
            </a:pPr>
            <a:r>
              <a:rPr lang="en-US" dirty="0" smtClean="0"/>
              <a:t>&lt;</a:t>
            </a:r>
            <a:r>
              <a:rPr lang="en-US" dirty="0" err="1" smtClean="0"/>
              <a:t>xs:complexType</a:t>
            </a:r>
            <a:r>
              <a:rPr lang="en-US" dirty="0" smtClean="0"/>
              <a:t> name="</a:t>
            </a:r>
            <a:r>
              <a:rPr lang="en-US" dirty="0" err="1" smtClean="0"/>
              <a:t>new_address_type</a:t>
            </a:r>
            <a:r>
              <a:rPr lang="en-US" dirty="0" smtClean="0"/>
              <a:t>"&gt;</a:t>
            </a:r>
          </a:p>
          <a:p>
            <a:pPr>
              <a:buNone/>
            </a:pPr>
            <a:r>
              <a:rPr lang="en-US" dirty="0" smtClean="0"/>
              <a:t>  &lt;</a:t>
            </a:r>
            <a:r>
              <a:rPr lang="en-US" dirty="0" err="1" smtClean="0"/>
              <a:t>xs:complexContent</a:t>
            </a:r>
            <a:r>
              <a:rPr lang="en-US" dirty="0" smtClean="0"/>
              <a:t>&gt;</a:t>
            </a:r>
          </a:p>
          <a:p>
            <a:pPr>
              <a:buNone/>
            </a:pPr>
            <a:r>
              <a:rPr lang="en-US" dirty="0" smtClean="0"/>
              <a:t>    &lt;</a:t>
            </a:r>
            <a:r>
              <a:rPr lang="en-US" dirty="0" err="1" smtClean="0"/>
              <a:t>xs:extension</a:t>
            </a:r>
            <a:r>
              <a:rPr lang="en-US" dirty="0" smtClean="0"/>
              <a:t> base="</a:t>
            </a:r>
            <a:r>
              <a:rPr lang="en-US" dirty="0" err="1" smtClean="0"/>
              <a:t>address_type</a:t>
            </a:r>
            <a:r>
              <a:rPr lang="en-US" dirty="0" smtClean="0"/>
              <a:t>"&gt;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xs:element</a:t>
            </a:r>
            <a:r>
              <a:rPr lang="en-US" dirty="0" smtClean="0"/>
              <a:t> name="country" type="</a:t>
            </a:r>
            <a:r>
              <a:rPr lang="en-US" dirty="0" err="1" smtClean="0"/>
              <a:t>xs:string</a:t>
            </a:r>
            <a:r>
              <a:rPr lang="en-US" dirty="0" smtClean="0"/>
              <a:t>" /&gt;    </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xs:extension</a:t>
            </a:r>
            <a:r>
              <a:rPr lang="en-US" dirty="0" smtClean="0"/>
              <a:t>&gt;</a:t>
            </a:r>
          </a:p>
          <a:p>
            <a:pPr>
              <a:buNone/>
            </a:pPr>
            <a:r>
              <a:rPr lang="en-US" dirty="0" smtClean="0"/>
              <a:t>  &lt;/</a:t>
            </a:r>
            <a:r>
              <a:rPr lang="en-US" dirty="0" err="1" smtClean="0"/>
              <a:t>xs:complexContent</a:t>
            </a:r>
            <a:r>
              <a:rPr lang="en-US" dirty="0" smtClean="0"/>
              <a:t>&gt;</a:t>
            </a:r>
          </a:p>
          <a:p>
            <a:pPr>
              <a:buNone/>
            </a:pPr>
            <a:r>
              <a:rPr lang="en-US" dirty="0" smtClean="0"/>
              <a:t>&lt;/</a:t>
            </a:r>
            <a:r>
              <a:rPr lang="en-US" dirty="0" err="1" smtClean="0"/>
              <a:t>xs:complexType</a:t>
            </a:r>
            <a:r>
              <a:rPr lang="en-US" dirty="0" smtClean="0"/>
              <a:t>&gt;</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XSD 2 (use restriction to remove features from address2)</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5600" dirty="0" smtClean="0"/>
              <a:t>&lt;</a:t>
            </a:r>
            <a:r>
              <a:rPr lang="en-US" sz="5600" dirty="0" err="1" smtClean="0"/>
              <a:t>xs:complexType</a:t>
            </a:r>
            <a:r>
              <a:rPr lang="en-US" sz="5600" dirty="0" smtClean="0"/>
              <a:t> name="</a:t>
            </a:r>
            <a:r>
              <a:rPr lang="en-US" sz="5600" dirty="0" err="1" smtClean="0"/>
              <a:t>address_type</a:t>
            </a:r>
            <a:r>
              <a:rPr lang="en-US" sz="5600" dirty="0" smtClean="0"/>
              <a:t>"&gt;</a:t>
            </a:r>
          </a:p>
          <a:p>
            <a:pPr>
              <a:buNone/>
            </a:pPr>
            <a:r>
              <a:rPr lang="en-US" sz="5600" dirty="0" smtClean="0"/>
              <a:t>  &lt;</a:t>
            </a:r>
            <a:r>
              <a:rPr lang="en-US" sz="5600" dirty="0" err="1" smtClean="0"/>
              <a:t>xs:sequence</a:t>
            </a:r>
            <a:r>
              <a:rPr lang="en-US" sz="5600" dirty="0" smtClean="0"/>
              <a:t>&gt;</a:t>
            </a:r>
          </a:p>
          <a:p>
            <a:pPr>
              <a:buNone/>
            </a:pPr>
            <a:r>
              <a:rPr lang="en-US" sz="5600" dirty="0" smtClean="0"/>
              <a:t>    &lt;</a:t>
            </a:r>
            <a:r>
              <a:rPr lang="en-US" sz="5600" dirty="0" err="1" smtClean="0"/>
              <a:t>xs:element</a:t>
            </a:r>
            <a:r>
              <a:rPr lang="en-US" sz="5600" dirty="0" smtClean="0"/>
              <a:t> name="address1" type="</a:t>
            </a:r>
            <a:r>
              <a:rPr lang="en-US" sz="5600" dirty="0" err="1" smtClean="0"/>
              <a:t>xs:string</a:t>
            </a:r>
            <a:r>
              <a:rPr lang="en-US" sz="5600" dirty="0" smtClean="0"/>
              <a:t>" /&gt;</a:t>
            </a:r>
          </a:p>
          <a:p>
            <a:pPr>
              <a:buNone/>
            </a:pPr>
            <a:r>
              <a:rPr lang="en-US" sz="5600" dirty="0" smtClean="0"/>
              <a:t>    &lt;</a:t>
            </a:r>
            <a:r>
              <a:rPr lang="en-US" sz="5600" dirty="0" err="1" smtClean="0"/>
              <a:t>xs:element</a:t>
            </a:r>
            <a:r>
              <a:rPr lang="en-US" sz="5600" dirty="0" smtClean="0"/>
              <a:t> name="address2" type="</a:t>
            </a:r>
            <a:r>
              <a:rPr lang="en-US" sz="5600" dirty="0" err="1" smtClean="0"/>
              <a:t>xs:string</a:t>
            </a:r>
            <a:r>
              <a:rPr lang="en-US" sz="5600" dirty="0" smtClean="0"/>
              <a:t>" </a:t>
            </a:r>
            <a:r>
              <a:rPr lang="en-US" sz="5600" dirty="0" err="1" smtClean="0"/>
              <a:t>minOccurs</a:t>
            </a:r>
            <a:r>
              <a:rPr lang="en-US" sz="5600" dirty="0" smtClean="0"/>
              <a:t>="0" </a:t>
            </a:r>
            <a:r>
              <a:rPr lang="en-US" sz="5600" dirty="0" err="1" smtClean="0"/>
              <a:t>maxOccurs</a:t>
            </a:r>
            <a:r>
              <a:rPr lang="en-US" sz="5600" dirty="0" smtClean="0"/>
              <a:t>="1" /&gt;</a:t>
            </a:r>
          </a:p>
          <a:p>
            <a:pPr>
              <a:buNone/>
            </a:pPr>
            <a:r>
              <a:rPr lang="en-US" sz="5600" dirty="0" smtClean="0"/>
              <a:t>    &lt;</a:t>
            </a:r>
            <a:r>
              <a:rPr lang="en-US" sz="5600" dirty="0" err="1" smtClean="0"/>
              <a:t>xs:element</a:t>
            </a:r>
            <a:r>
              <a:rPr lang="en-US" sz="5600" dirty="0" smtClean="0"/>
              <a:t> name="city" type="</a:t>
            </a:r>
            <a:r>
              <a:rPr lang="en-US" sz="5600" dirty="0" err="1" smtClean="0"/>
              <a:t>xs:string</a:t>
            </a:r>
            <a:r>
              <a:rPr lang="en-US" sz="5600" dirty="0" smtClean="0"/>
              <a:t>" /&gt;</a:t>
            </a:r>
          </a:p>
          <a:p>
            <a:pPr>
              <a:buNone/>
            </a:pPr>
            <a:r>
              <a:rPr lang="en-US" sz="5600" dirty="0" smtClean="0"/>
              <a:t>    &lt;</a:t>
            </a:r>
            <a:r>
              <a:rPr lang="en-US" sz="5600" dirty="0" err="1" smtClean="0"/>
              <a:t>xs:element</a:t>
            </a:r>
            <a:r>
              <a:rPr lang="en-US" sz="5600" dirty="0" smtClean="0"/>
              <a:t> name="state" type="</a:t>
            </a:r>
            <a:r>
              <a:rPr lang="en-US" sz="5600" dirty="0" err="1" smtClean="0"/>
              <a:t>xs:string</a:t>
            </a:r>
            <a:r>
              <a:rPr lang="en-US" sz="5600" dirty="0" smtClean="0"/>
              <a:t>" /&gt;</a:t>
            </a:r>
          </a:p>
          <a:p>
            <a:pPr>
              <a:buNone/>
            </a:pPr>
            <a:r>
              <a:rPr lang="en-US" sz="5600" dirty="0" smtClean="0"/>
              <a:t>    &lt;</a:t>
            </a:r>
            <a:r>
              <a:rPr lang="en-US" sz="5600" dirty="0" err="1" smtClean="0"/>
              <a:t>xs:element</a:t>
            </a:r>
            <a:r>
              <a:rPr lang="en-US" sz="5600" dirty="0" smtClean="0"/>
              <a:t> name="zip" type="</a:t>
            </a:r>
            <a:r>
              <a:rPr lang="en-US" sz="5600" dirty="0" err="1" smtClean="0"/>
              <a:t>zip_type</a:t>
            </a:r>
            <a:r>
              <a:rPr lang="en-US" sz="5600" dirty="0" smtClean="0"/>
              <a:t>" /&gt;    </a:t>
            </a:r>
          </a:p>
          <a:p>
            <a:pPr>
              <a:buNone/>
            </a:pPr>
            <a:r>
              <a:rPr lang="en-US" sz="5600" dirty="0" smtClean="0"/>
              <a:t>  &lt;/</a:t>
            </a:r>
            <a:r>
              <a:rPr lang="en-US" sz="5600" dirty="0" err="1" smtClean="0"/>
              <a:t>xs:sequence</a:t>
            </a:r>
            <a:r>
              <a:rPr lang="en-US" sz="5600" dirty="0" smtClean="0"/>
              <a:t>&gt;</a:t>
            </a:r>
          </a:p>
          <a:p>
            <a:pPr>
              <a:buNone/>
            </a:pPr>
            <a:r>
              <a:rPr lang="en-US" sz="5600" dirty="0" smtClean="0"/>
              <a:t>&lt;/</a:t>
            </a:r>
            <a:r>
              <a:rPr lang="en-US" sz="5600" dirty="0" err="1" smtClean="0"/>
              <a:t>xs:complexType</a:t>
            </a:r>
            <a:r>
              <a:rPr lang="en-US" sz="5600" dirty="0" smtClean="0"/>
              <a:t>&gt;</a:t>
            </a:r>
          </a:p>
          <a:p>
            <a:pPr>
              <a:buNone/>
            </a:pPr>
            <a:r>
              <a:rPr lang="en-US" sz="5600" dirty="0" smtClean="0"/>
              <a:t> </a:t>
            </a:r>
          </a:p>
          <a:p>
            <a:pPr>
              <a:buNone/>
            </a:pPr>
            <a:r>
              <a:rPr lang="en-US" sz="5600" dirty="0" smtClean="0"/>
              <a:t>&lt;</a:t>
            </a:r>
            <a:r>
              <a:rPr lang="en-US" sz="5600" dirty="0" err="1" smtClean="0"/>
              <a:t>xs:complexType</a:t>
            </a:r>
            <a:r>
              <a:rPr lang="en-US" sz="5600" dirty="0" smtClean="0"/>
              <a:t> name="</a:t>
            </a:r>
            <a:r>
              <a:rPr lang="en-US" sz="5600" dirty="0" err="1" smtClean="0"/>
              <a:t>new_address_type</a:t>
            </a:r>
            <a:r>
              <a:rPr lang="en-US" sz="5600" dirty="0" smtClean="0"/>
              <a:t>"&gt;</a:t>
            </a:r>
          </a:p>
          <a:p>
            <a:pPr>
              <a:buNone/>
            </a:pPr>
            <a:r>
              <a:rPr lang="en-US" sz="5600" dirty="0" smtClean="0"/>
              <a:t>  &lt;</a:t>
            </a:r>
            <a:r>
              <a:rPr lang="en-US" sz="5600" dirty="0" err="1" smtClean="0"/>
              <a:t>xs:complexContent</a:t>
            </a:r>
            <a:r>
              <a:rPr lang="en-US" sz="5600" dirty="0" smtClean="0"/>
              <a:t>&gt;</a:t>
            </a:r>
          </a:p>
          <a:p>
            <a:pPr>
              <a:buNone/>
            </a:pPr>
            <a:r>
              <a:rPr lang="en-US" sz="5600" dirty="0" smtClean="0"/>
              <a:t>    &lt;</a:t>
            </a:r>
            <a:r>
              <a:rPr lang="en-US" sz="5600" dirty="0" err="1" smtClean="0"/>
              <a:t>xs:restriction</a:t>
            </a:r>
            <a:r>
              <a:rPr lang="en-US" sz="5600" dirty="0" smtClean="0"/>
              <a:t> base="</a:t>
            </a:r>
            <a:r>
              <a:rPr lang="en-US" sz="5600" dirty="0" err="1" smtClean="0"/>
              <a:t>address_type</a:t>
            </a:r>
            <a:r>
              <a:rPr lang="en-US" sz="5600" dirty="0" smtClean="0"/>
              <a:t>"&gt;</a:t>
            </a:r>
          </a:p>
          <a:p>
            <a:pPr>
              <a:buNone/>
            </a:pPr>
            <a:r>
              <a:rPr lang="en-US" sz="5600" dirty="0" smtClean="0"/>
              <a:t>      &lt;</a:t>
            </a:r>
            <a:r>
              <a:rPr lang="en-US" sz="5600" dirty="0" err="1" smtClean="0"/>
              <a:t>xs:sequence</a:t>
            </a:r>
            <a:r>
              <a:rPr lang="en-US" sz="5600" dirty="0" smtClean="0"/>
              <a:t>&gt;</a:t>
            </a:r>
          </a:p>
          <a:p>
            <a:pPr>
              <a:buNone/>
            </a:pPr>
            <a:r>
              <a:rPr lang="en-US" sz="5600" dirty="0" smtClean="0"/>
              <a:t>        &lt;</a:t>
            </a:r>
            <a:r>
              <a:rPr lang="en-US" sz="5600" dirty="0" err="1" smtClean="0"/>
              <a:t>xs:element</a:t>
            </a:r>
            <a:r>
              <a:rPr lang="en-US" sz="5600" dirty="0" smtClean="0"/>
              <a:t> name="address1" type="</a:t>
            </a:r>
            <a:r>
              <a:rPr lang="en-US" sz="5600" dirty="0" err="1" smtClean="0"/>
              <a:t>xs:string</a:t>
            </a:r>
            <a:r>
              <a:rPr lang="en-US" sz="5600" dirty="0" smtClean="0"/>
              <a:t>" /&gt;</a:t>
            </a:r>
          </a:p>
          <a:p>
            <a:pPr>
              <a:buNone/>
            </a:pPr>
            <a:r>
              <a:rPr lang="en-US" sz="5600" dirty="0" smtClean="0"/>
              <a:t>        &lt;</a:t>
            </a:r>
            <a:r>
              <a:rPr lang="en-US" sz="5600" dirty="0" err="1" smtClean="0"/>
              <a:t>xs:element</a:t>
            </a:r>
            <a:r>
              <a:rPr lang="en-US" sz="5600" dirty="0" smtClean="0"/>
              <a:t> name="address2" type="</a:t>
            </a:r>
            <a:r>
              <a:rPr lang="en-US" sz="5600" dirty="0" err="1" smtClean="0"/>
              <a:t>xs:string</a:t>
            </a:r>
            <a:r>
              <a:rPr lang="en-US" sz="5600" dirty="0" smtClean="0"/>
              <a:t>" /&gt;</a:t>
            </a:r>
          </a:p>
          <a:p>
            <a:pPr>
              <a:buNone/>
            </a:pPr>
            <a:r>
              <a:rPr lang="en-US" sz="5600" dirty="0" smtClean="0"/>
              <a:t>        &lt;</a:t>
            </a:r>
            <a:r>
              <a:rPr lang="en-US" sz="5600" dirty="0" err="1" smtClean="0"/>
              <a:t>xs:element</a:t>
            </a:r>
            <a:r>
              <a:rPr lang="en-US" sz="5600" dirty="0" smtClean="0"/>
              <a:t> name="city" type="</a:t>
            </a:r>
            <a:r>
              <a:rPr lang="en-US" sz="5600" dirty="0" err="1" smtClean="0"/>
              <a:t>xs:string</a:t>
            </a:r>
            <a:r>
              <a:rPr lang="en-US" sz="5600" dirty="0" smtClean="0"/>
              <a:t>" /&gt;</a:t>
            </a:r>
          </a:p>
          <a:p>
            <a:pPr>
              <a:buNone/>
            </a:pPr>
            <a:r>
              <a:rPr lang="en-US" sz="5600" dirty="0" smtClean="0"/>
              <a:t>        &lt;</a:t>
            </a:r>
            <a:r>
              <a:rPr lang="en-US" sz="5600" dirty="0" err="1" smtClean="0"/>
              <a:t>xs:element</a:t>
            </a:r>
            <a:r>
              <a:rPr lang="en-US" sz="5600" dirty="0" smtClean="0"/>
              <a:t> name="state" type="</a:t>
            </a:r>
            <a:r>
              <a:rPr lang="en-US" sz="5600" dirty="0" err="1" smtClean="0"/>
              <a:t>xs:string</a:t>
            </a:r>
            <a:r>
              <a:rPr lang="en-US" sz="5600" dirty="0" smtClean="0"/>
              <a:t>" /&gt;</a:t>
            </a:r>
          </a:p>
          <a:p>
            <a:pPr>
              <a:buNone/>
            </a:pPr>
            <a:r>
              <a:rPr lang="en-US" sz="5600" dirty="0" smtClean="0"/>
              <a:t>        &lt;</a:t>
            </a:r>
            <a:r>
              <a:rPr lang="en-US" sz="5600" dirty="0" err="1" smtClean="0"/>
              <a:t>xs:element</a:t>
            </a:r>
            <a:r>
              <a:rPr lang="en-US" sz="5600" dirty="0" smtClean="0"/>
              <a:t> name="zip" type="</a:t>
            </a:r>
            <a:r>
              <a:rPr lang="en-US" sz="5600" dirty="0" err="1" smtClean="0"/>
              <a:t>zip_type</a:t>
            </a:r>
            <a:r>
              <a:rPr lang="en-US" sz="5600" dirty="0" smtClean="0"/>
              <a:t>" /&gt;   </a:t>
            </a:r>
          </a:p>
          <a:p>
            <a:pPr>
              <a:buNone/>
            </a:pPr>
            <a:r>
              <a:rPr lang="en-US" sz="5600" dirty="0" smtClean="0"/>
              <a:t>      &lt;/</a:t>
            </a:r>
            <a:r>
              <a:rPr lang="en-US" sz="5600" dirty="0" err="1" smtClean="0"/>
              <a:t>xs:sequence</a:t>
            </a:r>
            <a:r>
              <a:rPr lang="en-US" sz="5600" dirty="0" smtClean="0"/>
              <a:t>&gt;</a:t>
            </a:r>
          </a:p>
          <a:p>
            <a:pPr>
              <a:buNone/>
            </a:pPr>
            <a:r>
              <a:rPr lang="en-US" sz="5600" dirty="0" smtClean="0"/>
              <a:t>    &lt;/</a:t>
            </a:r>
            <a:r>
              <a:rPr lang="en-US" sz="5600" dirty="0" err="1" smtClean="0"/>
              <a:t>xs:extension</a:t>
            </a:r>
            <a:r>
              <a:rPr lang="en-US" sz="5600" dirty="0" smtClean="0"/>
              <a:t>&gt;</a:t>
            </a:r>
          </a:p>
          <a:p>
            <a:pPr>
              <a:buNone/>
            </a:pPr>
            <a:r>
              <a:rPr lang="en-US" sz="5600" dirty="0" smtClean="0"/>
              <a:t>  &lt;/</a:t>
            </a:r>
            <a:r>
              <a:rPr lang="en-US" sz="5600" dirty="0" err="1" smtClean="0"/>
              <a:t>xs:complexContent</a:t>
            </a:r>
            <a:r>
              <a:rPr lang="en-US" sz="5600" dirty="0" smtClean="0"/>
              <a:t>&gt;</a:t>
            </a:r>
          </a:p>
          <a:p>
            <a:pPr>
              <a:buNone/>
            </a:pPr>
            <a:r>
              <a:rPr lang="en-US" sz="5600" dirty="0" smtClean="0"/>
              <a:t>&lt;/</a:t>
            </a:r>
            <a:r>
              <a:rPr lang="en-US" sz="5600" dirty="0" err="1" smtClean="0"/>
              <a:t>xs:complexType</a:t>
            </a:r>
            <a:r>
              <a:rPr lang="en-US" sz="5600" dirty="0" smtClean="0"/>
              <a:t>&gt;</a:t>
            </a:r>
          </a:p>
          <a:p>
            <a:pPr>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Referencing Globally Defined Elements</a:t>
            </a:r>
            <a:endParaRPr lang="en-US" dirty="0"/>
          </a:p>
        </p:txBody>
      </p:sp>
      <p:sp>
        <p:nvSpPr>
          <p:cNvPr id="3" name="Content Placeholder 2"/>
          <p:cNvSpPr>
            <a:spLocks noGrp="1"/>
          </p:cNvSpPr>
          <p:nvPr>
            <p:ph idx="1"/>
          </p:nvPr>
        </p:nvSpPr>
        <p:spPr/>
        <p:txBody>
          <a:bodyPr>
            <a:normAutofit lnSpcReduction="10000"/>
          </a:bodyPr>
          <a:lstStyle/>
          <a:p>
            <a:r>
              <a:rPr lang="en-US" dirty="0" smtClean="0"/>
              <a:t>In an XML Schema document, elements defined as children of the </a:t>
            </a:r>
            <a:r>
              <a:rPr lang="en-US" dirty="0" err="1" smtClean="0"/>
              <a:t>xs:schema</a:t>
            </a:r>
            <a:r>
              <a:rPr lang="en-US" dirty="0" smtClean="0"/>
              <a:t> root element are said to be defined globally. Named complex types are an example of an element that is globally defined.</a:t>
            </a:r>
          </a:p>
          <a:p>
            <a:r>
              <a:rPr lang="en-US" dirty="0" smtClean="0"/>
              <a:t>You can also globally define an individual element. Once defined, in order for this element to be used in the XML Schema document, it must be </a:t>
            </a:r>
            <a:r>
              <a:rPr lang="en-US" b="1" dirty="0" smtClean="0"/>
              <a:t>called or referenced.</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Reference a Globally Defined Element</a:t>
            </a:r>
            <a:endParaRPr lang="en-US" dirty="0"/>
          </a:p>
        </p:txBody>
      </p:sp>
      <p:sp>
        <p:nvSpPr>
          <p:cNvPr id="3" name="Content Placeholder 2"/>
          <p:cNvSpPr>
            <a:spLocks noGrp="1"/>
          </p:cNvSpPr>
          <p:nvPr>
            <p:ph idx="1"/>
          </p:nvPr>
        </p:nvSpPr>
        <p:spPr/>
        <p:txBody>
          <a:bodyPr>
            <a:normAutofit fontScale="25000" lnSpcReduction="20000"/>
          </a:bodyPr>
          <a:lstStyle/>
          <a:p>
            <a:pPr marL="1371600" lvl="0" indent="-1371600">
              <a:buFont typeface="+mj-lt"/>
              <a:buAutoNum type="arabicParenR"/>
            </a:pPr>
            <a:r>
              <a:rPr lang="en-US" sz="9600" dirty="0" smtClean="0"/>
              <a:t>In the sequence, unordered list, or set of choice in which the element should appear, type &lt;</a:t>
            </a:r>
            <a:r>
              <a:rPr lang="en-US" sz="9600" dirty="0" err="1" smtClean="0"/>
              <a:t>xs:element</a:t>
            </a:r>
            <a:r>
              <a:rPr lang="en-US" sz="9600" dirty="0" smtClean="0"/>
              <a:t>.</a:t>
            </a:r>
          </a:p>
          <a:p>
            <a:pPr marL="1371600" lvl="0" indent="-1371600">
              <a:buFont typeface="+mj-lt"/>
              <a:buAutoNum type="arabicParenR"/>
            </a:pPr>
            <a:r>
              <a:rPr lang="en-US" sz="9600" dirty="0" smtClean="0"/>
              <a:t>Then, type ref="label", where label is the name of the globally defined element.</a:t>
            </a:r>
          </a:p>
          <a:p>
            <a:pPr marL="1371600" lvl="0" indent="-1371600">
              <a:buFont typeface="+mj-lt"/>
              <a:buAutoNum type="arabicParenR"/>
            </a:pPr>
            <a:r>
              <a:rPr lang="en-US" sz="9600" dirty="0" smtClean="0"/>
              <a:t>If desired, specify how many times the element can appear at this point using </a:t>
            </a:r>
            <a:r>
              <a:rPr lang="en-US" sz="9600" dirty="0" err="1" smtClean="0"/>
              <a:t>minOccurs</a:t>
            </a:r>
            <a:r>
              <a:rPr lang="en-US" sz="9600" dirty="0" smtClean="0"/>
              <a:t> or </a:t>
            </a:r>
            <a:r>
              <a:rPr lang="en-US" sz="9600" dirty="0" err="1" smtClean="0"/>
              <a:t>maxOccurs</a:t>
            </a:r>
            <a:r>
              <a:rPr lang="en-US" sz="9600" dirty="0" smtClean="0"/>
              <a:t>.</a:t>
            </a:r>
          </a:p>
          <a:p>
            <a:pPr marL="1371600" lvl="0" indent="-1371600">
              <a:buFont typeface="+mj-lt"/>
              <a:buAutoNum type="arabicParenR"/>
            </a:pPr>
            <a:r>
              <a:rPr lang="en-US" sz="9600" dirty="0" smtClean="0"/>
              <a:t>Finally, type /&gt; to complete the global element reference.</a:t>
            </a:r>
          </a:p>
          <a:p>
            <a:r>
              <a:rPr lang="en-US" sz="9600" dirty="0" smtClean="0"/>
              <a:t>NOTE: You can reference a globally declared element in your XML Schema as many times as you like. As well, each reference may contain its own distinct values for </a:t>
            </a:r>
            <a:r>
              <a:rPr lang="en-US" sz="9600" dirty="0" err="1" smtClean="0"/>
              <a:t>minOccurs</a:t>
            </a:r>
            <a:r>
              <a:rPr lang="en-US" sz="9600" dirty="0" smtClean="0"/>
              <a:t> and </a:t>
            </a:r>
            <a:r>
              <a:rPr lang="en-US" sz="9600" dirty="0" err="1" smtClean="0"/>
              <a:t>maxOccurs</a:t>
            </a:r>
            <a:r>
              <a:rPr lang="en-US" sz="9600" dirty="0" smtClean="0"/>
              <a:t>.</a:t>
            </a:r>
          </a:p>
          <a:p>
            <a:r>
              <a:rPr lang="en-US" sz="9600" dirty="0" smtClean="0"/>
              <a:t>Locally declared elements are automatically referenced by the parent definition in which they appear. They cannot be referenced anywhere else.</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XSD – To Reference a Globally Defined Element</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4400" dirty="0" smtClean="0"/>
              <a:t>&lt;</a:t>
            </a:r>
            <a:r>
              <a:rPr lang="en-US" sz="4400" dirty="0" err="1" smtClean="0"/>
              <a:t>xs:schema</a:t>
            </a:r>
            <a:r>
              <a:rPr lang="en-US" sz="4400" dirty="0" smtClean="0"/>
              <a:t> </a:t>
            </a:r>
            <a:r>
              <a:rPr lang="en-US" sz="4400" dirty="0" err="1" smtClean="0"/>
              <a:t>xmlns:xs</a:t>
            </a:r>
            <a:r>
              <a:rPr lang="en-US" sz="4400" dirty="0" smtClean="0"/>
              <a:t>="http://www.w3.org/2001/XMLSchema"&gt;</a:t>
            </a:r>
          </a:p>
          <a:p>
            <a:pPr>
              <a:buNone/>
            </a:pPr>
            <a:r>
              <a:rPr lang="en-US" sz="4400" dirty="0" smtClean="0"/>
              <a:t>&lt;!-- Define named attribute --&gt;</a:t>
            </a:r>
          </a:p>
          <a:p>
            <a:pPr>
              <a:buNone/>
            </a:pPr>
            <a:r>
              <a:rPr lang="en-US" sz="4400" dirty="0" smtClean="0"/>
              <a:t>  &lt;</a:t>
            </a:r>
            <a:r>
              <a:rPr lang="en-US" sz="4400" dirty="0" err="1" smtClean="0"/>
              <a:t>xs:attribute</a:t>
            </a:r>
            <a:r>
              <a:rPr lang="en-US" sz="4400" dirty="0" smtClean="0"/>
              <a:t> name="age" type="</a:t>
            </a:r>
            <a:r>
              <a:rPr lang="en-US" sz="4400" dirty="0" err="1" smtClean="0"/>
              <a:t>xs:positiveInteger</a:t>
            </a:r>
            <a:r>
              <a:rPr lang="en-US" sz="4400" dirty="0" smtClean="0"/>
              <a:t>" /&gt;</a:t>
            </a:r>
          </a:p>
          <a:p>
            <a:pPr>
              <a:buNone/>
            </a:pPr>
            <a:r>
              <a:rPr lang="en-US" sz="4400" dirty="0" smtClean="0"/>
              <a:t>&lt;!-- Define a named complex type, simple content --&gt;</a:t>
            </a:r>
          </a:p>
          <a:p>
            <a:pPr>
              <a:buNone/>
            </a:pPr>
            <a:r>
              <a:rPr lang="en-US" sz="4400" dirty="0" smtClean="0"/>
              <a:t>  &lt;</a:t>
            </a:r>
            <a:r>
              <a:rPr lang="en-US" sz="4400" dirty="0" err="1" smtClean="0"/>
              <a:t>xs:complexType</a:t>
            </a:r>
            <a:r>
              <a:rPr lang="en-US" sz="4400" dirty="0" smtClean="0"/>
              <a:t> name="</a:t>
            </a:r>
            <a:r>
              <a:rPr lang="en-US" sz="4400" dirty="0" err="1" smtClean="0"/>
              <a:t>name_type</a:t>
            </a:r>
            <a:r>
              <a:rPr lang="en-US" sz="4400" dirty="0" smtClean="0"/>
              <a:t>"&gt;</a:t>
            </a:r>
          </a:p>
          <a:p>
            <a:pPr>
              <a:buNone/>
            </a:pPr>
            <a:r>
              <a:rPr lang="en-US" sz="4400" dirty="0" smtClean="0"/>
              <a:t>    &lt;</a:t>
            </a:r>
            <a:r>
              <a:rPr lang="en-US" sz="4400" dirty="0" err="1" smtClean="0"/>
              <a:t>xs:simpleContent</a:t>
            </a:r>
            <a:r>
              <a:rPr lang="en-US" sz="4400" dirty="0" smtClean="0"/>
              <a:t>&gt;</a:t>
            </a:r>
          </a:p>
          <a:p>
            <a:pPr>
              <a:buNone/>
            </a:pPr>
            <a:r>
              <a:rPr lang="en-US" sz="4400" dirty="0" smtClean="0"/>
              <a:t>      &lt;</a:t>
            </a:r>
            <a:r>
              <a:rPr lang="en-US" sz="4400" dirty="0" err="1" smtClean="0"/>
              <a:t>xs:extension</a:t>
            </a:r>
            <a:r>
              <a:rPr lang="en-US" sz="4400" dirty="0" smtClean="0"/>
              <a:t> base="</a:t>
            </a:r>
            <a:r>
              <a:rPr lang="en-US" sz="4400" dirty="0" err="1" smtClean="0"/>
              <a:t>xs:string</a:t>
            </a:r>
            <a:r>
              <a:rPr lang="en-US" sz="4400" dirty="0" smtClean="0"/>
              <a:t>"&gt;</a:t>
            </a:r>
          </a:p>
          <a:p>
            <a:pPr>
              <a:buNone/>
            </a:pPr>
            <a:r>
              <a:rPr lang="en-US" sz="4400" dirty="0" smtClean="0"/>
              <a:t>        &lt;</a:t>
            </a:r>
            <a:r>
              <a:rPr lang="en-US" sz="4400" dirty="0" err="1" smtClean="0"/>
              <a:t>xs:attribute</a:t>
            </a:r>
            <a:r>
              <a:rPr lang="en-US" sz="4400" dirty="0" smtClean="0"/>
              <a:t> ref="age" use="required" /&gt;</a:t>
            </a:r>
          </a:p>
          <a:p>
            <a:pPr>
              <a:buNone/>
            </a:pPr>
            <a:r>
              <a:rPr lang="en-US" sz="4400" dirty="0" smtClean="0"/>
              <a:t>      &lt;/</a:t>
            </a:r>
            <a:r>
              <a:rPr lang="en-US" sz="4400" dirty="0" err="1" smtClean="0"/>
              <a:t>xs:extension</a:t>
            </a:r>
            <a:r>
              <a:rPr lang="en-US" sz="4400" dirty="0" smtClean="0"/>
              <a:t>&gt;</a:t>
            </a:r>
          </a:p>
          <a:p>
            <a:pPr>
              <a:buNone/>
            </a:pPr>
            <a:r>
              <a:rPr lang="en-US" sz="4400" dirty="0" smtClean="0"/>
              <a:t>    &lt;/</a:t>
            </a:r>
            <a:r>
              <a:rPr lang="en-US" sz="4400" dirty="0" err="1" smtClean="0"/>
              <a:t>xs:simpleContent</a:t>
            </a:r>
            <a:r>
              <a:rPr lang="en-US" sz="4400" dirty="0" smtClean="0"/>
              <a:t>&gt;</a:t>
            </a:r>
          </a:p>
          <a:p>
            <a:pPr>
              <a:buNone/>
            </a:pPr>
            <a:r>
              <a:rPr lang="en-US" sz="4400" dirty="0" smtClean="0"/>
              <a:t>  &lt;/</a:t>
            </a:r>
            <a:r>
              <a:rPr lang="en-US" sz="4400" dirty="0" err="1" smtClean="0"/>
              <a:t>xs:complexType</a:t>
            </a:r>
            <a:r>
              <a:rPr lang="en-US" sz="4400" dirty="0" smtClean="0"/>
              <a:t>&gt;</a:t>
            </a:r>
          </a:p>
          <a:p>
            <a:pPr>
              <a:buNone/>
            </a:pPr>
            <a:r>
              <a:rPr lang="en-US" sz="4400" dirty="0" smtClean="0"/>
              <a:t>&lt;!-- Define a named element --&gt;</a:t>
            </a:r>
          </a:p>
          <a:p>
            <a:pPr>
              <a:buNone/>
            </a:pPr>
            <a:r>
              <a:rPr lang="en-US" sz="4400" dirty="0" smtClean="0"/>
              <a:t>  &lt;</a:t>
            </a:r>
            <a:r>
              <a:rPr lang="en-US" sz="4400" dirty="0" err="1" smtClean="0"/>
              <a:t>xs:element</a:t>
            </a:r>
            <a:r>
              <a:rPr lang="en-US" sz="4400" dirty="0" smtClean="0"/>
              <a:t> name="friend"&gt;</a:t>
            </a:r>
          </a:p>
          <a:p>
            <a:pPr>
              <a:buNone/>
            </a:pPr>
            <a:r>
              <a:rPr lang="en-US" sz="4400" dirty="0" smtClean="0"/>
              <a:t>    &lt;</a:t>
            </a:r>
            <a:r>
              <a:rPr lang="en-US" sz="4400" dirty="0" err="1" smtClean="0"/>
              <a:t>xs:complexType</a:t>
            </a:r>
            <a:r>
              <a:rPr lang="en-US" sz="4400" dirty="0" smtClean="0"/>
              <a:t>&gt;</a:t>
            </a:r>
          </a:p>
          <a:p>
            <a:pPr>
              <a:buNone/>
            </a:pPr>
            <a:r>
              <a:rPr lang="en-US" sz="4400" dirty="0" smtClean="0"/>
              <a:t>      &lt;</a:t>
            </a:r>
            <a:r>
              <a:rPr lang="en-US" sz="4400" dirty="0" err="1" smtClean="0"/>
              <a:t>xs:sequence</a:t>
            </a:r>
            <a:r>
              <a:rPr lang="en-US" sz="4400" dirty="0" smtClean="0"/>
              <a:t>&gt;</a:t>
            </a:r>
          </a:p>
          <a:p>
            <a:pPr>
              <a:buNone/>
            </a:pPr>
            <a:r>
              <a:rPr lang="en-US" sz="4400" dirty="0" smtClean="0"/>
              <a:t>        &lt;</a:t>
            </a:r>
            <a:r>
              <a:rPr lang="en-US" sz="4400" dirty="0" err="1" smtClean="0"/>
              <a:t>xs:element</a:t>
            </a:r>
            <a:r>
              <a:rPr lang="en-US" sz="4400" dirty="0" smtClean="0"/>
              <a:t> name="name" type="</a:t>
            </a:r>
            <a:r>
              <a:rPr lang="en-US" sz="4400" dirty="0" err="1" smtClean="0"/>
              <a:t>name_type</a:t>
            </a:r>
            <a:r>
              <a:rPr lang="en-US" sz="4400" dirty="0" smtClean="0"/>
              <a:t>" /&gt;</a:t>
            </a:r>
          </a:p>
          <a:p>
            <a:pPr>
              <a:buNone/>
            </a:pPr>
            <a:r>
              <a:rPr lang="en-US" sz="4400" dirty="0" smtClean="0"/>
              <a:t>        &lt;</a:t>
            </a:r>
            <a:r>
              <a:rPr lang="en-US" sz="4400" dirty="0" err="1" smtClean="0"/>
              <a:t>xs:element</a:t>
            </a:r>
            <a:r>
              <a:rPr lang="en-US" sz="4400" dirty="0" smtClean="0"/>
              <a:t> name="address" type="</a:t>
            </a:r>
            <a:r>
              <a:rPr lang="en-US" sz="4400" dirty="0" err="1" smtClean="0"/>
              <a:t>address_type</a:t>
            </a:r>
            <a:r>
              <a:rPr lang="en-US" sz="4400" dirty="0" smtClean="0"/>
              <a:t>" /&gt;</a:t>
            </a:r>
          </a:p>
          <a:p>
            <a:pPr>
              <a:buNone/>
            </a:pPr>
            <a:r>
              <a:rPr lang="en-US" sz="4400" dirty="0" smtClean="0"/>
              <a:t>        &lt;</a:t>
            </a:r>
            <a:r>
              <a:rPr lang="en-US" sz="4400" dirty="0" err="1" smtClean="0"/>
              <a:t>xs:element</a:t>
            </a:r>
            <a:r>
              <a:rPr lang="en-US" sz="4400" dirty="0" smtClean="0"/>
              <a:t> name="</a:t>
            </a:r>
            <a:r>
              <a:rPr lang="en-US" sz="4400" dirty="0" err="1" smtClean="0"/>
              <a:t>birthdate</a:t>
            </a:r>
            <a:r>
              <a:rPr lang="en-US" sz="4400" dirty="0" smtClean="0"/>
              <a:t>" type="</a:t>
            </a:r>
            <a:r>
              <a:rPr lang="en-US" sz="4400" dirty="0" err="1" smtClean="0"/>
              <a:t>bd_type</a:t>
            </a:r>
            <a:r>
              <a:rPr lang="en-US" sz="4400" dirty="0" smtClean="0"/>
              <a:t>" /&gt;      </a:t>
            </a:r>
          </a:p>
          <a:p>
            <a:pPr>
              <a:buNone/>
            </a:pPr>
            <a:r>
              <a:rPr lang="en-US" sz="4400" dirty="0" smtClean="0"/>
              <a:t>      &lt;/</a:t>
            </a:r>
            <a:r>
              <a:rPr lang="en-US" sz="4400" dirty="0" err="1" smtClean="0"/>
              <a:t>xs:sequence</a:t>
            </a:r>
            <a:r>
              <a:rPr lang="en-US" sz="4400" dirty="0" smtClean="0"/>
              <a:t>&gt;</a:t>
            </a:r>
          </a:p>
          <a:p>
            <a:pPr>
              <a:buNone/>
            </a:pPr>
            <a:r>
              <a:rPr lang="en-US" sz="4400" dirty="0" smtClean="0"/>
              <a:t>    &lt;/</a:t>
            </a:r>
            <a:r>
              <a:rPr lang="en-US" sz="4400" dirty="0" err="1" smtClean="0"/>
              <a:t>xs:complexType</a:t>
            </a:r>
            <a:r>
              <a:rPr lang="en-US" sz="4400" dirty="0" smtClean="0"/>
              <a:t>&gt;</a:t>
            </a:r>
          </a:p>
          <a:p>
            <a:pPr>
              <a:buNone/>
            </a:pPr>
            <a:r>
              <a:rPr lang="en-US" sz="4400" dirty="0" smtClean="0"/>
              <a:t>  &lt;/</a:t>
            </a:r>
            <a:r>
              <a:rPr lang="en-US" sz="4400" dirty="0" err="1" smtClean="0"/>
              <a:t>xs:element</a:t>
            </a:r>
            <a:r>
              <a:rPr lang="en-US" sz="4400" dirty="0" smtClean="0"/>
              <a:t>&gt;</a:t>
            </a:r>
          </a:p>
          <a:p>
            <a:pPr>
              <a:buNone/>
            </a:pPr>
            <a:r>
              <a:rPr lang="en-US" sz="4400" dirty="0" smtClean="0"/>
              <a:t>&lt;!-- Define root friends --&gt;</a:t>
            </a:r>
          </a:p>
          <a:p>
            <a:pPr>
              <a:buNone/>
            </a:pPr>
            <a:r>
              <a:rPr lang="en-US" sz="4400" dirty="0" smtClean="0"/>
              <a:t>  &lt;</a:t>
            </a:r>
            <a:r>
              <a:rPr lang="en-US" sz="4400" dirty="0" err="1" smtClean="0"/>
              <a:t>xs:element</a:t>
            </a:r>
            <a:r>
              <a:rPr lang="en-US" sz="4400" dirty="0" smtClean="0"/>
              <a:t> name="friends"&gt;</a:t>
            </a:r>
          </a:p>
          <a:p>
            <a:pPr>
              <a:buNone/>
            </a:pPr>
            <a:r>
              <a:rPr lang="en-US" sz="4400" dirty="0" smtClean="0"/>
              <a:t>    &lt;</a:t>
            </a:r>
            <a:r>
              <a:rPr lang="en-US" sz="4400" dirty="0" err="1" smtClean="0"/>
              <a:t>xs:complexType</a:t>
            </a:r>
            <a:r>
              <a:rPr lang="en-US" sz="4400" dirty="0" smtClean="0"/>
              <a:t>&gt;</a:t>
            </a:r>
          </a:p>
          <a:p>
            <a:pPr>
              <a:buNone/>
            </a:pPr>
            <a:r>
              <a:rPr lang="en-US" sz="4400" dirty="0" smtClean="0"/>
              <a:t>      &lt;</a:t>
            </a:r>
            <a:r>
              <a:rPr lang="en-US" sz="4400" dirty="0" err="1" smtClean="0"/>
              <a:t>xs:sequence</a:t>
            </a:r>
            <a:r>
              <a:rPr lang="en-US" sz="4400" dirty="0" smtClean="0"/>
              <a:t>&gt;  </a:t>
            </a:r>
          </a:p>
          <a:p>
            <a:pPr>
              <a:buNone/>
            </a:pPr>
            <a:r>
              <a:rPr lang="en-US" sz="4400" dirty="0" smtClean="0"/>
              <a:t>        &lt;</a:t>
            </a:r>
            <a:r>
              <a:rPr lang="en-US" sz="4400" dirty="0" err="1" smtClean="0"/>
              <a:t>xs:element</a:t>
            </a:r>
            <a:r>
              <a:rPr lang="en-US" sz="4400" dirty="0" smtClean="0"/>
              <a:t> ref="friend" </a:t>
            </a:r>
            <a:r>
              <a:rPr lang="en-US" sz="4400" dirty="0" err="1" smtClean="0"/>
              <a:t>minOccurs</a:t>
            </a:r>
            <a:r>
              <a:rPr lang="en-US" sz="4400" dirty="0" smtClean="0"/>
              <a:t>="1" </a:t>
            </a:r>
            <a:r>
              <a:rPr lang="en-US" sz="4400" dirty="0" err="1" smtClean="0"/>
              <a:t>maxOccurs</a:t>
            </a:r>
            <a:r>
              <a:rPr lang="en-US" sz="4400" dirty="0" smtClean="0"/>
              <a:t>="unbounded" /&gt;</a:t>
            </a:r>
          </a:p>
          <a:p>
            <a:pPr>
              <a:buNone/>
            </a:pPr>
            <a:r>
              <a:rPr lang="en-US" sz="4400" dirty="0" smtClean="0"/>
              <a:t>      &lt;/</a:t>
            </a:r>
            <a:r>
              <a:rPr lang="en-US" sz="4400" dirty="0" err="1" smtClean="0"/>
              <a:t>xs:sequence</a:t>
            </a:r>
            <a:r>
              <a:rPr lang="en-US" sz="4400" dirty="0" smtClean="0"/>
              <a:t>&gt;</a:t>
            </a:r>
          </a:p>
          <a:p>
            <a:pPr>
              <a:buNone/>
            </a:pPr>
            <a:r>
              <a:rPr lang="en-US" sz="4400" dirty="0" smtClean="0"/>
              <a:t>    &lt;/</a:t>
            </a:r>
            <a:r>
              <a:rPr lang="en-US" sz="4400" dirty="0" err="1" smtClean="0"/>
              <a:t>xs:complexType</a:t>
            </a:r>
            <a:r>
              <a:rPr lang="en-US" sz="4400" dirty="0" smtClean="0"/>
              <a:t>&gt;</a:t>
            </a:r>
          </a:p>
          <a:p>
            <a:pPr>
              <a:buNone/>
            </a:pPr>
            <a:r>
              <a:rPr lang="en-US" sz="4400" dirty="0" smtClean="0"/>
              <a:t>  &lt;/</a:t>
            </a:r>
            <a:r>
              <a:rPr lang="en-US" sz="4400" dirty="0" err="1" smtClean="0"/>
              <a:t>xs:element</a:t>
            </a:r>
            <a:r>
              <a:rPr lang="en-US" sz="4400" dirty="0" smtClean="0"/>
              <a:t>&gt;</a:t>
            </a:r>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XML – To Reference a Globally Defined Element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&lt;friend&gt;</a:t>
            </a:r>
          </a:p>
          <a:p>
            <a:pPr>
              <a:buNone/>
            </a:pPr>
            <a:r>
              <a:rPr lang="en-US" dirty="0" smtClean="0"/>
              <a:t>    &lt;name age="29"&gt;John Smith&lt;/name&gt;</a:t>
            </a:r>
          </a:p>
          <a:p>
            <a:pPr>
              <a:buNone/>
            </a:pPr>
            <a:r>
              <a:rPr lang="en-US" dirty="0" smtClean="0"/>
              <a:t>    &lt;address&gt;</a:t>
            </a:r>
          </a:p>
          <a:p>
            <a:pPr>
              <a:buNone/>
            </a:pPr>
            <a:r>
              <a:rPr lang="en-US" dirty="0" smtClean="0"/>
              <a:t>      &lt;address1&gt;123 12th </a:t>
            </a:r>
            <a:r>
              <a:rPr lang="en-US" dirty="0" err="1" smtClean="0"/>
              <a:t>st</a:t>
            </a:r>
            <a:r>
              <a:rPr lang="en-US" dirty="0" smtClean="0"/>
              <a:t>&lt;/address1&gt;</a:t>
            </a:r>
          </a:p>
          <a:p>
            <a:pPr>
              <a:buNone/>
            </a:pPr>
            <a:r>
              <a:rPr lang="en-US" dirty="0" smtClean="0"/>
              <a:t>      &lt;city&gt;San Francisco&lt;/city&gt;</a:t>
            </a:r>
          </a:p>
          <a:p>
            <a:pPr>
              <a:buNone/>
            </a:pPr>
            <a:r>
              <a:rPr lang="en-US" dirty="0" smtClean="0"/>
              <a:t>      &lt;state&gt;CA&lt;/state&gt;</a:t>
            </a:r>
          </a:p>
          <a:p>
            <a:pPr>
              <a:buNone/>
            </a:pPr>
            <a:r>
              <a:rPr lang="en-US" dirty="0" smtClean="0"/>
              <a:t>      &lt;zip&gt;94123-1234&lt;/zip&gt;</a:t>
            </a:r>
          </a:p>
          <a:p>
            <a:pPr>
              <a:buNone/>
            </a:pPr>
            <a:r>
              <a:rPr lang="en-US" dirty="0" smtClean="0"/>
              <a:t>    &lt;/address&gt;</a:t>
            </a:r>
          </a:p>
          <a:p>
            <a:pPr>
              <a:buNone/>
            </a:pPr>
            <a:r>
              <a:rPr lang="en-US" dirty="0" smtClean="0"/>
              <a:t>    &lt;</a:t>
            </a:r>
            <a:r>
              <a:rPr lang="en-US" dirty="0" err="1" smtClean="0"/>
              <a:t>birthdate</a:t>
            </a:r>
            <a:r>
              <a:rPr lang="en-US" dirty="0" smtClean="0"/>
              <a:t> dob="1983-12-25" /&gt;</a:t>
            </a:r>
          </a:p>
          <a:p>
            <a:pPr>
              <a:buNone/>
            </a:pPr>
            <a:r>
              <a:rPr lang="en-US" dirty="0" smtClean="0"/>
              <a:t>  &lt;/friend&gt;</a:t>
            </a:r>
          </a:p>
          <a:p>
            <a:pPr>
              <a:buNone/>
            </a:pPr>
            <a:r>
              <a:rPr lang="en-US" dirty="0" smtClean="0"/>
              <a:t>&lt;/friends&gt;</a:t>
            </a:r>
          </a:p>
          <a:p>
            <a:pPr>
              <a:buNone/>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How Many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Using XML Schema, you can control how many times a given element, sequence, unordered list, or set of choices can appear in a valid XML document.</a:t>
            </a:r>
          </a:p>
          <a:p>
            <a:r>
              <a:rPr lang="en-US" b="1" dirty="0" smtClean="0"/>
              <a:t>To specify the minimum number of occurrences:</a:t>
            </a:r>
            <a:endParaRPr lang="en-US" dirty="0" smtClean="0"/>
          </a:p>
          <a:p>
            <a:pPr lvl="1">
              <a:buFont typeface="Wingdings" pitchFamily="2" charset="2"/>
              <a:buChar char="§"/>
            </a:pPr>
            <a:r>
              <a:rPr lang="en-US" dirty="0" smtClean="0"/>
              <a:t>In the opening tag, type </a:t>
            </a:r>
            <a:r>
              <a:rPr lang="en-US" dirty="0" err="1" smtClean="0"/>
              <a:t>minOccurs</a:t>
            </a:r>
            <a:r>
              <a:rPr lang="en-US" dirty="0" smtClean="0"/>
              <a:t>="n", where n indicates the fewer number of times the elements, sequence, unordered list, or set of choices may occur for the XML document to be considered valid</a:t>
            </a:r>
            <a:r>
              <a:rPr lang="en-US" dirty="0" smtClean="0"/>
              <a:t>.</a:t>
            </a:r>
          </a:p>
          <a:p>
            <a:r>
              <a:rPr lang="en-US" b="1" dirty="0" smtClean="0"/>
              <a:t>To specify the maximum number of occurrences:</a:t>
            </a:r>
            <a:endParaRPr lang="en-US" dirty="0" smtClean="0"/>
          </a:p>
          <a:p>
            <a:pPr lvl="1">
              <a:buFont typeface="Wingdings" pitchFamily="2" charset="2"/>
              <a:buChar char="§"/>
            </a:pPr>
            <a:r>
              <a:rPr lang="en-US" dirty="0" smtClean="0"/>
              <a:t>In the opening tag, type </a:t>
            </a:r>
            <a:r>
              <a:rPr lang="en-US" dirty="0" err="1" smtClean="0"/>
              <a:t>maxOccurs</a:t>
            </a:r>
            <a:r>
              <a:rPr lang="en-US" dirty="0" smtClean="0"/>
              <a:t>="n", where n indicates maximum number of times the element, sequence, unordered list, or set of choices may occur for the XML document to be considered valid.</a:t>
            </a:r>
          </a:p>
          <a:p>
            <a:endParaRPr lang="en-US"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How Many (continue…)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NOTE: The default value for both </a:t>
            </a:r>
            <a:r>
              <a:rPr lang="en-US" dirty="0" err="1" smtClean="0"/>
              <a:t>minOccurs</a:t>
            </a:r>
            <a:r>
              <a:rPr lang="en-US" dirty="0" smtClean="0"/>
              <a:t> and </a:t>
            </a:r>
            <a:r>
              <a:rPr lang="en-US" dirty="0" err="1" smtClean="0"/>
              <a:t>maxOccurs</a:t>
            </a:r>
            <a:r>
              <a:rPr lang="en-US" dirty="0" smtClean="0"/>
              <a:t> is 1. In other words, unless specified by either of these occurrence attributes, an element must appear exactly one time in a valid XML document.</a:t>
            </a:r>
          </a:p>
          <a:p>
            <a:r>
              <a:rPr lang="en-US" dirty="0" smtClean="0"/>
              <a:t>The </a:t>
            </a:r>
            <a:r>
              <a:rPr lang="en-US" dirty="0" err="1" smtClean="0"/>
              <a:t>minOccurs</a:t>
            </a:r>
            <a:r>
              <a:rPr lang="en-US" dirty="0" smtClean="0"/>
              <a:t> attribute must be a non-negative integer (0,1,2,3, or higher).</a:t>
            </a:r>
          </a:p>
          <a:p>
            <a:r>
              <a:rPr lang="en-US" dirty="0" smtClean="0"/>
              <a:t>The </a:t>
            </a:r>
            <a:r>
              <a:rPr lang="en-US" dirty="0" err="1" smtClean="0"/>
              <a:t>maxOccurs</a:t>
            </a:r>
            <a:r>
              <a:rPr lang="en-US" dirty="0" smtClean="0"/>
              <a:t> attribute can be any non-negative integer, or the word unbounded to indicate that the element can appear any number of times.</a:t>
            </a:r>
          </a:p>
          <a:p>
            <a:r>
              <a:rPr lang="en-US" dirty="0" smtClean="0"/>
              <a:t>The </a:t>
            </a:r>
            <a:r>
              <a:rPr lang="en-US" dirty="0" err="1" smtClean="0"/>
              <a:t>minOccurs</a:t>
            </a:r>
            <a:r>
              <a:rPr lang="en-US" dirty="0" smtClean="0"/>
              <a:t> and </a:t>
            </a:r>
            <a:r>
              <a:rPr lang="en-US" dirty="0" err="1" smtClean="0"/>
              <a:t>maxOccurs</a:t>
            </a:r>
            <a:r>
              <a:rPr lang="en-US" dirty="0" smtClean="0"/>
              <a:t> attributes cannot be used when defining an element globally. They only make sense with local references to global elements, or locally defined elements.</a:t>
            </a:r>
          </a:p>
          <a:p>
            <a:r>
              <a:rPr lang="en-US" dirty="0" smtClean="0"/>
              <a:t>When using the </a:t>
            </a:r>
            <a:r>
              <a:rPr lang="en-US" dirty="0" err="1" smtClean="0"/>
              <a:t>xs:all</a:t>
            </a:r>
            <a:r>
              <a:rPr lang="en-US" dirty="0" smtClean="0"/>
              <a:t> element, you can only set </a:t>
            </a:r>
            <a:r>
              <a:rPr lang="en-US" dirty="0" err="1" smtClean="0"/>
              <a:t>minOccurs</a:t>
            </a:r>
            <a:r>
              <a:rPr lang="en-US" dirty="0" smtClean="0"/>
              <a:t> to 0 or 1, and </a:t>
            </a:r>
            <a:r>
              <a:rPr lang="en-US" dirty="0" err="1" smtClean="0"/>
              <a:t>maxOccurs</a:t>
            </a:r>
            <a:r>
              <a:rPr lang="en-US" dirty="0" smtClean="0"/>
              <a:t> can only be set to 1.</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Deriving a Complex Type and the Default Condition</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Deriving a Complex Type</a:t>
            </a:r>
            <a:endParaRPr lang="en-US" dirty="0" smtClean="0"/>
          </a:p>
          <a:p>
            <a:r>
              <a:rPr lang="en-US" dirty="0" smtClean="0"/>
              <a:t>Custom simple types are derived from the built-in simple types. With complex types, there are not any built-in types to use. To use a complex type, it </a:t>
            </a:r>
            <a:r>
              <a:rPr lang="en-US" b="1" dirty="0" smtClean="0"/>
              <a:t>must be derived</a:t>
            </a:r>
            <a:r>
              <a:rPr lang="en-US" dirty="0" smtClean="0"/>
              <a:t>.</a:t>
            </a:r>
          </a:p>
          <a:p>
            <a:endParaRPr lang="en-US" dirty="0" smtClean="0"/>
          </a:p>
          <a:p>
            <a:r>
              <a:rPr lang="en-US" b="1" dirty="0" smtClean="0"/>
              <a:t>The Default Condition</a:t>
            </a:r>
            <a:endParaRPr lang="en-US" dirty="0" smtClean="0"/>
          </a:p>
          <a:p>
            <a:r>
              <a:rPr lang="en-US" dirty="0" smtClean="0"/>
              <a:t>Probably the most important thing to know about working with complex types is that the default derivation for complex types is:</a:t>
            </a:r>
          </a:p>
          <a:p>
            <a:r>
              <a:rPr lang="en-US" dirty="0" smtClean="0"/>
              <a:t>Complex content that restricts </a:t>
            </a:r>
            <a:r>
              <a:rPr lang="en-US" dirty="0" err="1" smtClean="0"/>
              <a:t>anyType</a:t>
            </a:r>
            <a:endParaRPr lang="en-US" dirty="0" smtClean="0"/>
          </a:p>
          <a:p>
            <a:r>
              <a:rPr lang="en-US" dirty="0" smtClean="0"/>
              <a:t>With this default condition, you can and should </a:t>
            </a:r>
            <a:r>
              <a:rPr lang="en-US" b="1" dirty="0" smtClean="0"/>
              <a:t>always omit </a:t>
            </a:r>
            <a:r>
              <a:rPr lang="en-US" dirty="0" smtClean="0"/>
              <a:t>the &lt;</a:t>
            </a:r>
            <a:r>
              <a:rPr lang="en-US" dirty="0" err="1" smtClean="0"/>
              <a:t>xs:complexContent</a:t>
            </a:r>
            <a:r>
              <a:rPr lang="en-US" dirty="0" smtClean="0"/>
              <a:t>&gt; and &lt;</a:t>
            </a:r>
            <a:r>
              <a:rPr lang="en-US" dirty="0" err="1" smtClean="0"/>
              <a:t>xs:restriction</a:t>
            </a:r>
            <a:r>
              <a:rPr lang="en-US" dirty="0" smtClean="0"/>
              <a:t> base="</a:t>
            </a:r>
            <a:r>
              <a:rPr lang="en-US" dirty="0" err="1" smtClean="0"/>
              <a:t>anyType</a:t>
            </a:r>
            <a:r>
              <a:rPr lang="en-US" dirty="0" smtClean="0"/>
              <a:t>"&gt; elements from your XML </a:t>
            </a:r>
            <a:r>
              <a:rPr lang="en-US" dirty="0" err="1" smtClean="0"/>
              <a:t>Shema</a:t>
            </a:r>
            <a:r>
              <a:rPr lang="en-US" dirty="0" smtClean="0"/>
              <a:t> definitions of complex types. (see example below)</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XSD for Controlling How Many</a:t>
            </a:r>
            <a:endParaRPr lang="en-US" dirty="0"/>
          </a:p>
        </p:txBody>
      </p:sp>
      <p:sp>
        <p:nvSpPr>
          <p:cNvPr id="3" name="Content Placeholder 2"/>
          <p:cNvSpPr>
            <a:spLocks noGrp="1"/>
          </p:cNvSpPr>
          <p:nvPr>
            <p:ph idx="1"/>
          </p:nvPr>
        </p:nvSpPr>
        <p:spPr/>
        <p:txBody>
          <a:bodyPr>
            <a:normAutofit fontScale="47500" lnSpcReduction="20000"/>
          </a:bodyPr>
          <a:lstStyle/>
          <a:p>
            <a:r>
              <a:rPr lang="en-US" b="1" dirty="0" smtClean="0"/>
              <a:t>XSD 1:</a:t>
            </a:r>
            <a:endParaRPr lang="en-US" dirty="0" smtClean="0"/>
          </a:p>
          <a:p>
            <a:pPr>
              <a:buNone/>
            </a:pPr>
            <a:r>
              <a:rPr lang="en-US" dirty="0" smtClean="0"/>
              <a:t>  &lt;</a:t>
            </a:r>
            <a:r>
              <a:rPr lang="en-US" dirty="0" err="1" smtClean="0"/>
              <a:t>xs:complexType</a:t>
            </a:r>
            <a:r>
              <a:rPr lang="en-US" dirty="0" smtClean="0"/>
              <a:t> name="</a:t>
            </a:r>
            <a:r>
              <a:rPr lang="en-US" dirty="0" err="1" smtClean="0"/>
              <a:t>address_type</a:t>
            </a:r>
            <a:r>
              <a:rPr lang="en-US" dirty="0" smtClean="0"/>
              <a:t>"&gt;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xs:element</a:t>
            </a:r>
            <a:r>
              <a:rPr lang="en-US" dirty="0" smtClean="0"/>
              <a:t> name="address1" type="</a:t>
            </a:r>
            <a:r>
              <a:rPr lang="en-US" dirty="0" err="1" smtClean="0"/>
              <a:t>xs:string</a:t>
            </a:r>
            <a:r>
              <a:rPr lang="en-US" dirty="0" smtClean="0"/>
              <a:t>" /&gt;</a:t>
            </a:r>
          </a:p>
          <a:p>
            <a:pPr>
              <a:buNone/>
            </a:pPr>
            <a:r>
              <a:rPr lang="en-US" dirty="0" smtClean="0"/>
              <a:t>      &lt;</a:t>
            </a:r>
            <a:r>
              <a:rPr lang="en-US" dirty="0" err="1" smtClean="0"/>
              <a:t>xs:element</a:t>
            </a:r>
            <a:r>
              <a:rPr lang="en-US" dirty="0" smtClean="0"/>
              <a:t> name="address2" type="</a:t>
            </a:r>
            <a:r>
              <a:rPr lang="en-US" dirty="0" err="1" smtClean="0"/>
              <a:t>xs:string</a:t>
            </a:r>
            <a:r>
              <a:rPr lang="en-US" dirty="0" smtClean="0"/>
              <a:t>" </a:t>
            </a:r>
            <a:r>
              <a:rPr lang="en-US" dirty="0" err="1" smtClean="0"/>
              <a:t>minOccurs</a:t>
            </a:r>
            <a:r>
              <a:rPr lang="en-US" dirty="0" smtClean="0"/>
              <a:t>="0" </a:t>
            </a:r>
            <a:r>
              <a:rPr lang="en-US" dirty="0" err="1" smtClean="0"/>
              <a:t>maxOccurs</a:t>
            </a:r>
            <a:r>
              <a:rPr lang="en-US" dirty="0" smtClean="0"/>
              <a:t>="1" /&gt;</a:t>
            </a:r>
          </a:p>
          <a:p>
            <a:pPr>
              <a:buNone/>
            </a:pPr>
            <a:r>
              <a:rPr lang="en-US" dirty="0" smtClean="0"/>
              <a:t>      &lt;</a:t>
            </a:r>
            <a:r>
              <a:rPr lang="en-US" dirty="0" err="1" smtClean="0"/>
              <a:t>xs:element</a:t>
            </a:r>
            <a:r>
              <a:rPr lang="en-US" dirty="0" smtClean="0"/>
              <a:t> name="city" type="</a:t>
            </a:r>
            <a:r>
              <a:rPr lang="en-US" dirty="0" err="1" smtClean="0"/>
              <a:t>xs:string</a:t>
            </a:r>
            <a:r>
              <a:rPr lang="en-US" dirty="0" smtClean="0"/>
              <a:t>" /&gt;</a:t>
            </a:r>
          </a:p>
          <a:p>
            <a:pPr>
              <a:buNone/>
            </a:pPr>
            <a:r>
              <a:rPr lang="en-US" dirty="0" smtClean="0"/>
              <a:t>      &lt;</a:t>
            </a:r>
            <a:r>
              <a:rPr lang="en-US" dirty="0" err="1" smtClean="0"/>
              <a:t>xs:element</a:t>
            </a:r>
            <a:r>
              <a:rPr lang="en-US" dirty="0" smtClean="0"/>
              <a:t> name="state" type="</a:t>
            </a:r>
            <a:r>
              <a:rPr lang="en-US" dirty="0" err="1" smtClean="0"/>
              <a:t>xs:string</a:t>
            </a:r>
            <a:r>
              <a:rPr lang="en-US" dirty="0" smtClean="0"/>
              <a:t>" /&gt;</a:t>
            </a:r>
          </a:p>
          <a:p>
            <a:pPr>
              <a:buNone/>
            </a:pPr>
            <a:r>
              <a:rPr lang="en-US" dirty="0" smtClean="0"/>
              <a:t>      &lt;</a:t>
            </a:r>
            <a:r>
              <a:rPr lang="en-US" dirty="0" err="1" smtClean="0"/>
              <a:t>xs:element</a:t>
            </a:r>
            <a:r>
              <a:rPr lang="en-US" dirty="0" smtClean="0"/>
              <a:t> name="zip" type="</a:t>
            </a:r>
            <a:r>
              <a:rPr lang="en-US" dirty="0" err="1" smtClean="0"/>
              <a:t>zip_type</a:t>
            </a:r>
            <a:r>
              <a:rPr lang="en-US" dirty="0" smtClean="0"/>
              <a:t>" /&gt;    </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 </a:t>
            </a:r>
          </a:p>
          <a:p>
            <a:r>
              <a:rPr lang="en-US" b="1" dirty="0" smtClean="0"/>
              <a:t>XSD 2:</a:t>
            </a:r>
            <a:endParaRPr lang="en-US" dirty="0" smtClean="0"/>
          </a:p>
          <a:p>
            <a:pPr>
              <a:buNone/>
            </a:pPr>
            <a:r>
              <a:rPr lang="en-US" dirty="0" smtClean="0"/>
              <a:t>&lt;</a:t>
            </a:r>
            <a:r>
              <a:rPr lang="en-US" dirty="0" err="1" smtClean="0"/>
              <a:t>xs:element</a:t>
            </a:r>
            <a:r>
              <a:rPr lang="en-US" dirty="0" smtClean="0"/>
              <a:t> name="friends"&gt;</a:t>
            </a:r>
          </a:p>
          <a:p>
            <a:pPr>
              <a:buNone/>
            </a:pPr>
            <a:r>
              <a:rPr lang="en-US" dirty="0" smtClean="0"/>
              <a:t>    &lt;</a:t>
            </a:r>
            <a:r>
              <a:rPr lang="en-US" dirty="0" err="1" smtClean="0"/>
              <a:t>xs:complexType</a:t>
            </a:r>
            <a:r>
              <a:rPr lang="en-US" dirty="0" smtClean="0"/>
              <a:t>&gt;</a:t>
            </a:r>
          </a:p>
          <a:p>
            <a:pPr>
              <a:buNone/>
            </a:pPr>
            <a:r>
              <a:rPr lang="en-US" dirty="0" smtClean="0"/>
              <a:t>      &lt;</a:t>
            </a:r>
            <a:r>
              <a:rPr lang="en-US" dirty="0" err="1" smtClean="0"/>
              <a:t>xs:sequence</a:t>
            </a:r>
            <a:r>
              <a:rPr lang="en-US" dirty="0" smtClean="0"/>
              <a:t>&gt;  </a:t>
            </a:r>
          </a:p>
          <a:p>
            <a:pPr>
              <a:buNone/>
            </a:pPr>
            <a:r>
              <a:rPr lang="en-US" dirty="0" smtClean="0"/>
              <a:t>        &lt;</a:t>
            </a:r>
            <a:r>
              <a:rPr lang="en-US" dirty="0" err="1" smtClean="0"/>
              <a:t>xs:element</a:t>
            </a:r>
            <a:r>
              <a:rPr lang="en-US" dirty="0" smtClean="0"/>
              <a:t> ref="friend" </a:t>
            </a:r>
            <a:r>
              <a:rPr lang="en-US" dirty="0" err="1" smtClean="0"/>
              <a:t>minOccurs</a:t>
            </a:r>
            <a:r>
              <a:rPr lang="en-US" dirty="0" smtClean="0"/>
              <a:t>="1" </a:t>
            </a:r>
            <a:r>
              <a:rPr lang="en-US" dirty="0" err="1" smtClean="0"/>
              <a:t>maxOccurs</a:t>
            </a:r>
            <a:r>
              <a:rPr lang="en-US" dirty="0" smtClean="0"/>
              <a:t>="unbounded" /&gt;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  &lt;/</a:t>
            </a:r>
            <a:r>
              <a:rPr lang="en-US" dirty="0" err="1" smtClean="0"/>
              <a:t>xs:element</a:t>
            </a:r>
            <a:r>
              <a:rPr lang="en-US" dirty="0" smtClean="0"/>
              <a:t>&gt;</a:t>
            </a:r>
          </a:p>
          <a:p>
            <a:pPr>
              <a:buNone/>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Named Model </a:t>
            </a:r>
            <a:r>
              <a:rPr lang="en-US" dirty="0" smtClean="0"/>
              <a:t>Groups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a collection of elements appears together in several places in your XML document, you can group the elements together to make it easier to refer to them all at once.</a:t>
            </a:r>
          </a:p>
          <a:p>
            <a:r>
              <a:rPr lang="en-US" dirty="0" smtClean="0"/>
              <a:t>In other words, in the same way that you can create a globally defined element and refer to it throughout your XML Schema, you can name a model group (sequence, unordered list, or choice), and refer to the group throughout your XML Schema.</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 define a </a:t>
            </a:r>
            <a:r>
              <a:rPr lang="en-US" dirty="0" smtClean="0"/>
              <a:t>Named Model </a:t>
            </a:r>
            <a:r>
              <a:rPr lang="en-US" dirty="0" smtClean="0"/>
              <a:t>G</a:t>
            </a:r>
            <a:r>
              <a:rPr lang="en-US" dirty="0" smtClean="0"/>
              <a:t>roup</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arenR"/>
            </a:pPr>
            <a:r>
              <a:rPr lang="en-US" dirty="0" smtClean="0"/>
              <a:t>Type &lt;</a:t>
            </a:r>
            <a:r>
              <a:rPr lang="en-US" dirty="0" err="1" smtClean="0"/>
              <a:t>xs:group</a:t>
            </a:r>
            <a:r>
              <a:rPr lang="en-US" dirty="0" smtClean="0"/>
              <a:t>.</a:t>
            </a:r>
          </a:p>
          <a:p>
            <a:pPr marL="514350" lvl="0" indent="-514350">
              <a:buFont typeface="+mj-lt"/>
              <a:buAutoNum type="arabicParenR"/>
            </a:pPr>
            <a:r>
              <a:rPr lang="en-US" dirty="0" smtClean="0"/>
              <a:t>Then, type name="</a:t>
            </a:r>
            <a:r>
              <a:rPr lang="en-US" dirty="0" err="1" smtClean="0"/>
              <a:t>model_group_name</a:t>
            </a:r>
            <a:r>
              <a:rPr lang="en-US" dirty="0" smtClean="0"/>
              <a:t>", where </a:t>
            </a:r>
            <a:r>
              <a:rPr lang="en-US" dirty="0" err="1" smtClean="0"/>
              <a:t>model_group_name</a:t>
            </a:r>
            <a:r>
              <a:rPr lang="en-US" dirty="0" smtClean="0"/>
              <a:t> identifies your group of elements.</a:t>
            </a:r>
          </a:p>
          <a:p>
            <a:pPr marL="514350" lvl="0" indent="-514350">
              <a:buFont typeface="+mj-lt"/>
              <a:buAutoNum type="arabicParenR"/>
            </a:pPr>
            <a:r>
              <a:rPr lang="en-US" dirty="0" smtClean="0"/>
              <a:t>Next, type &gt; to </a:t>
            </a:r>
            <a:r>
              <a:rPr lang="en-US" dirty="0" err="1" smtClean="0"/>
              <a:t>comlete</a:t>
            </a:r>
            <a:r>
              <a:rPr lang="en-US" dirty="0" smtClean="0"/>
              <a:t> the opening group tag.</a:t>
            </a:r>
          </a:p>
          <a:p>
            <a:pPr marL="514350" lvl="0" indent="-514350">
              <a:buFont typeface="+mj-lt"/>
              <a:buAutoNum type="arabicParenR"/>
            </a:pPr>
            <a:r>
              <a:rPr lang="en-US" dirty="0" smtClean="0"/>
              <a:t>Declare sequences, unordered lists, and/or sets of choices that will make up the named model group.</a:t>
            </a:r>
          </a:p>
          <a:p>
            <a:pPr marL="514350" lvl="0" indent="-514350">
              <a:buFont typeface="+mj-lt"/>
              <a:buAutoNum type="arabicParenR"/>
            </a:pPr>
            <a:r>
              <a:rPr lang="en-US" dirty="0" smtClean="0"/>
              <a:t>Finally, type &lt;/</a:t>
            </a:r>
            <a:r>
              <a:rPr lang="en-US" dirty="0" err="1" smtClean="0"/>
              <a:t>xs:group</a:t>
            </a:r>
            <a:r>
              <a:rPr lang="en-US" dirty="0" smtClean="0"/>
              <a:t>&gt; to complete the definition of the group.</a:t>
            </a:r>
          </a:p>
          <a:p>
            <a:pPr>
              <a:buNone/>
            </a:pPr>
            <a:r>
              <a:rPr lang="en-US" dirty="0" smtClean="0"/>
              <a:t> </a:t>
            </a:r>
          </a:p>
          <a:p>
            <a:r>
              <a:rPr lang="en-US" dirty="0" smtClean="0"/>
              <a:t>NOTE: Like globally defined elements, a named model group may only be defined at the top-level of a schema (a child element of </a:t>
            </a:r>
            <a:r>
              <a:rPr lang="en-US" dirty="0" err="1" smtClean="0"/>
              <a:t>xs:schema</a:t>
            </a:r>
            <a:r>
              <a:rPr lang="en-US" dirty="0" smtClean="0"/>
              <a:t>). And, like globally defined elements, it may be referenced as many times as you would like.</a:t>
            </a:r>
          </a:p>
          <a:p>
            <a:r>
              <a:rPr lang="en-US" dirty="0" smtClean="0"/>
              <a:t>A named model group is analogous to a parameter entity in DTDs.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XSD – Named Model Group</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 &lt;</a:t>
            </a:r>
            <a:r>
              <a:rPr lang="en-US" dirty="0" err="1" smtClean="0"/>
              <a:t>xs:group</a:t>
            </a:r>
            <a:r>
              <a:rPr lang="en-US" dirty="0" smtClean="0"/>
              <a:t> name="</a:t>
            </a:r>
            <a:r>
              <a:rPr lang="en-US" dirty="0" err="1" smtClean="0"/>
              <a:t>friend_element</a:t>
            </a:r>
            <a:r>
              <a:rPr lang="en-US" dirty="0" smtClean="0"/>
              <a:t>"&gt;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xs:element</a:t>
            </a:r>
            <a:r>
              <a:rPr lang="en-US" dirty="0" smtClean="0"/>
              <a:t> name="name" type="</a:t>
            </a:r>
            <a:r>
              <a:rPr lang="en-US" dirty="0" err="1" smtClean="0"/>
              <a:t>name_type</a:t>
            </a:r>
            <a:r>
              <a:rPr lang="en-US" dirty="0" smtClean="0"/>
              <a:t>" /&gt;</a:t>
            </a:r>
          </a:p>
          <a:p>
            <a:pPr>
              <a:buNone/>
            </a:pPr>
            <a:r>
              <a:rPr lang="en-US" dirty="0" smtClean="0"/>
              <a:t>      &lt;</a:t>
            </a:r>
            <a:r>
              <a:rPr lang="en-US" dirty="0" err="1" smtClean="0"/>
              <a:t>xs:element</a:t>
            </a:r>
            <a:r>
              <a:rPr lang="en-US" dirty="0" smtClean="0"/>
              <a:t> name="address" type="</a:t>
            </a:r>
            <a:r>
              <a:rPr lang="en-US" dirty="0" err="1" smtClean="0"/>
              <a:t>address_type</a:t>
            </a:r>
            <a:r>
              <a:rPr lang="en-US" dirty="0" smtClean="0"/>
              <a:t>" /&gt;</a:t>
            </a:r>
          </a:p>
          <a:p>
            <a:pPr>
              <a:buNone/>
            </a:pPr>
            <a:r>
              <a:rPr lang="en-US" dirty="0" smtClean="0"/>
              <a:t>      &lt;</a:t>
            </a:r>
            <a:r>
              <a:rPr lang="en-US" dirty="0" err="1" smtClean="0"/>
              <a:t>xs:element</a:t>
            </a:r>
            <a:r>
              <a:rPr lang="en-US" dirty="0" smtClean="0"/>
              <a:t> name="</a:t>
            </a:r>
            <a:r>
              <a:rPr lang="en-US" dirty="0" err="1" smtClean="0"/>
              <a:t>birthdate</a:t>
            </a:r>
            <a:r>
              <a:rPr lang="en-US" dirty="0" smtClean="0"/>
              <a:t>" type="</a:t>
            </a:r>
            <a:r>
              <a:rPr lang="en-US" dirty="0" err="1" smtClean="0"/>
              <a:t>bd_type</a:t>
            </a:r>
            <a:r>
              <a:rPr lang="en-US" dirty="0" smtClean="0"/>
              <a:t>" /&gt;      </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xs:group</a:t>
            </a:r>
            <a:r>
              <a:rPr lang="en-US" dirty="0" smtClean="0"/>
              <a:t>&gt;</a:t>
            </a:r>
          </a:p>
          <a:p>
            <a:pPr>
              <a:buNone/>
            </a:pPr>
            <a:r>
              <a:rPr lang="en-US" dirty="0" smtClean="0"/>
              <a:t> </a:t>
            </a:r>
            <a:endParaRPr lang="en-US" dirty="0" smtClean="0"/>
          </a:p>
          <a:p>
            <a:pPr>
              <a:buNone/>
            </a:pPr>
            <a:r>
              <a:rPr lang="en-US" dirty="0" smtClean="0"/>
              <a:t>&lt;</a:t>
            </a:r>
            <a:r>
              <a:rPr lang="en-US" dirty="0" err="1" smtClean="0"/>
              <a:t>xs:element</a:t>
            </a:r>
            <a:r>
              <a:rPr lang="en-US" dirty="0" smtClean="0"/>
              <a:t> name="friend1"&gt;</a:t>
            </a:r>
          </a:p>
          <a:p>
            <a:pPr>
              <a:buNone/>
            </a:pPr>
            <a:r>
              <a:rPr lang="en-US" dirty="0" smtClean="0"/>
              <a:t>   &lt;</a:t>
            </a:r>
            <a:r>
              <a:rPr lang="en-US" dirty="0" err="1" smtClean="0"/>
              <a:t>xs:complexType</a:t>
            </a:r>
            <a:r>
              <a:rPr lang="en-US" dirty="0" smtClean="0"/>
              <a:t>&gt;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xs:group</a:t>
            </a:r>
            <a:r>
              <a:rPr lang="en-US" dirty="0" smtClean="0"/>
              <a:t> ref="</a:t>
            </a:r>
            <a:r>
              <a:rPr lang="en-US" dirty="0" err="1" smtClean="0"/>
              <a:t>friend_element</a:t>
            </a:r>
            <a:r>
              <a:rPr lang="en-US" dirty="0" smtClean="0"/>
              <a:t>" /&gt;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&lt;/</a:t>
            </a:r>
            <a:r>
              <a:rPr lang="en-US" dirty="0" err="1" smtClean="0"/>
              <a:t>xs:element</a:t>
            </a:r>
            <a:r>
              <a:rPr lang="en-US" dirty="0" smtClean="0"/>
              <a:t>&gt;</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 Named Model Group</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&lt;</a:t>
            </a:r>
            <a:r>
              <a:rPr lang="en-US" dirty="0" smtClean="0"/>
              <a:t>friend1&gt;</a:t>
            </a:r>
          </a:p>
          <a:p>
            <a:pPr>
              <a:buNone/>
            </a:pPr>
            <a:r>
              <a:rPr lang="en-US" dirty="0" smtClean="0"/>
              <a:t>    &lt;name age="29"&gt;John Smith&lt;/name&gt;</a:t>
            </a:r>
          </a:p>
          <a:p>
            <a:pPr>
              <a:buNone/>
            </a:pPr>
            <a:r>
              <a:rPr lang="en-US" dirty="0" smtClean="0"/>
              <a:t>    &lt;address&gt;</a:t>
            </a:r>
          </a:p>
          <a:p>
            <a:pPr>
              <a:buNone/>
            </a:pPr>
            <a:r>
              <a:rPr lang="en-US" dirty="0" smtClean="0"/>
              <a:t>      &lt;address1&gt;123 12th </a:t>
            </a:r>
            <a:r>
              <a:rPr lang="en-US" dirty="0" err="1" smtClean="0"/>
              <a:t>st</a:t>
            </a:r>
            <a:r>
              <a:rPr lang="en-US" dirty="0" smtClean="0"/>
              <a:t>&lt;/address1&gt;</a:t>
            </a:r>
          </a:p>
          <a:p>
            <a:pPr>
              <a:buNone/>
            </a:pPr>
            <a:r>
              <a:rPr lang="en-US" dirty="0" smtClean="0"/>
              <a:t>      &lt;city&gt;San Francisco&lt;/city&gt;</a:t>
            </a:r>
          </a:p>
          <a:p>
            <a:pPr>
              <a:buNone/>
            </a:pPr>
            <a:r>
              <a:rPr lang="en-US" dirty="0" smtClean="0"/>
              <a:t>      &lt;state&gt;CA&lt;/state&gt;</a:t>
            </a:r>
          </a:p>
          <a:p>
            <a:pPr>
              <a:buNone/>
            </a:pPr>
            <a:r>
              <a:rPr lang="en-US" dirty="0" smtClean="0"/>
              <a:t>      &lt;zip&gt;94123-1234&lt;/zip&gt;</a:t>
            </a:r>
          </a:p>
          <a:p>
            <a:pPr>
              <a:buNone/>
            </a:pPr>
            <a:r>
              <a:rPr lang="en-US" dirty="0" smtClean="0"/>
              <a:t>    &lt;/address&gt;</a:t>
            </a:r>
          </a:p>
          <a:p>
            <a:pPr>
              <a:buNone/>
            </a:pPr>
            <a:r>
              <a:rPr lang="en-US" dirty="0" smtClean="0"/>
              <a:t>    &lt;</a:t>
            </a:r>
            <a:r>
              <a:rPr lang="en-US" dirty="0" err="1" smtClean="0"/>
              <a:t>birthdate</a:t>
            </a:r>
            <a:r>
              <a:rPr lang="en-US" dirty="0" smtClean="0"/>
              <a:t> dob="1983-12-25" /&gt;</a:t>
            </a:r>
          </a:p>
          <a:p>
            <a:pPr>
              <a:buNone/>
            </a:pPr>
            <a:r>
              <a:rPr lang="en-US" dirty="0" smtClean="0"/>
              <a:t>&lt;/</a:t>
            </a:r>
            <a:r>
              <a:rPr lang="en-US" dirty="0" smtClean="0"/>
              <a:t>friend1&gt;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Referencing a Named Model </a:t>
            </a:r>
            <a:r>
              <a:rPr lang="en-US" dirty="0" smtClean="0"/>
              <a:t>Group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Once you have created a named model group, you can reference it in as many complex type definition as you would like. You can even reference it in other groups.</a:t>
            </a:r>
          </a:p>
          <a:p>
            <a:r>
              <a:rPr lang="en-US" b="1" dirty="0" smtClean="0"/>
              <a:t>To reference a named model group:</a:t>
            </a:r>
            <a:endParaRPr lang="en-US" dirty="0" smtClean="0"/>
          </a:p>
          <a:p>
            <a:pPr marL="914400" lvl="1" indent="-514350">
              <a:buFont typeface="+mj-lt"/>
              <a:buAutoNum type="arabicParenR"/>
            </a:pPr>
            <a:r>
              <a:rPr lang="en-US" dirty="0" smtClean="0"/>
              <a:t>In the part of your schema where you want the elements in the group to appear, type &lt;</a:t>
            </a:r>
            <a:r>
              <a:rPr lang="en-US" dirty="0" err="1" smtClean="0"/>
              <a:t>xs:group</a:t>
            </a:r>
            <a:r>
              <a:rPr lang="en-US" dirty="0" smtClean="0"/>
              <a:t>.</a:t>
            </a:r>
          </a:p>
          <a:p>
            <a:pPr marL="914400" lvl="1" indent="-514350">
              <a:buFont typeface="+mj-lt"/>
              <a:buAutoNum type="arabicParenR"/>
            </a:pPr>
            <a:r>
              <a:rPr lang="en-US" dirty="0" smtClean="0"/>
              <a:t>Then, type ref="</a:t>
            </a:r>
            <a:r>
              <a:rPr lang="en-US" dirty="0" err="1" smtClean="0"/>
              <a:t>model_group_name</a:t>
            </a:r>
            <a:r>
              <a:rPr lang="en-US" dirty="0" smtClean="0"/>
              <a:t>", where </a:t>
            </a:r>
            <a:r>
              <a:rPr lang="en-US" dirty="0" err="1" smtClean="0"/>
              <a:t>model_group_name</a:t>
            </a:r>
            <a:r>
              <a:rPr lang="en-US" dirty="0" smtClean="0"/>
              <a:t> identifies the group you created in Step 2 on the preceding page.</a:t>
            </a:r>
          </a:p>
          <a:p>
            <a:pPr marL="914400" lvl="1" indent="-514350">
              <a:buFont typeface="+mj-lt"/>
              <a:buAutoNum type="arabicParenR"/>
            </a:pPr>
            <a:r>
              <a:rPr lang="en-US" dirty="0" smtClean="0"/>
              <a:t>Finally, type /&gt; to compete the reference.</a:t>
            </a:r>
          </a:p>
          <a:p>
            <a:r>
              <a:rPr lang="en-US" dirty="0" smtClean="0"/>
              <a:t>NOTE: You can reference a group in a complex type definition, a sequence, an unordered list, a set of choices, or in other named groups.</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Attributes</a:t>
            </a:r>
            <a:endParaRPr lang="en-US" dirty="0"/>
          </a:p>
        </p:txBody>
      </p:sp>
      <p:sp>
        <p:nvSpPr>
          <p:cNvPr id="3" name="Content Placeholder 2"/>
          <p:cNvSpPr>
            <a:spLocks noGrp="1"/>
          </p:cNvSpPr>
          <p:nvPr>
            <p:ph idx="1"/>
          </p:nvPr>
        </p:nvSpPr>
        <p:spPr/>
        <p:txBody>
          <a:bodyPr/>
          <a:lstStyle/>
          <a:p>
            <a:r>
              <a:rPr lang="en-US" dirty="0" smtClean="0"/>
              <a:t>Attributes are simple type elements since they contain neither child elements nor attributes. However, since they always appear within complex type elements, therefore, they are discuss here.</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 an Attribute</a:t>
            </a:r>
            <a:endParaRPr lang="en-US" dirty="0"/>
          </a:p>
        </p:txBody>
      </p:sp>
      <p:sp>
        <p:nvSpPr>
          <p:cNvPr id="3" name="Content Placeholder 2"/>
          <p:cNvSpPr>
            <a:spLocks noGrp="1"/>
          </p:cNvSpPr>
          <p:nvPr>
            <p:ph idx="1"/>
          </p:nvPr>
        </p:nvSpPr>
        <p:spPr/>
        <p:txBody>
          <a:bodyPr>
            <a:noAutofit/>
          </a:bodyPr>
          <a:lstStyle/>
          <a:p>
            <a:r>
              <a:rPr lang="en-US" sz="1400" b="1" dirty="0" smtClean="0"/>
              <a:t>To define an attribute:</a:t>
            </a:r>
            <a:endParaRPr lang="en-US" sz="1400" dirty="0" smtClean="0"/>
          </a:p>
          <a:p>
            <a:pPr lvl="0">
              <a:buNone/>
            </a:pPr>
            <a:r>
              <a:rPr lang="en-US" sz="1400" dirty="0" smtClean="0"/>
              <a:t>	1).  Within </a:t>
            </a:r>
            <a:r>
              <a:rPr lang="en-US" sz="1400" dirty="0" smtClean="0"/>
              <a:t>the definition of the complex type, type &lt;</a:t>
            </a:r>
            <a:r>
              <a:rPr lang="en-US" sz="1400" dirty="0" err="1" smtClean="0"/>
              <a:t>xs:attribute</a:t>
            </a:r>
            <a:r>
              <a:rPr lang="en-US" sz="1400" dirty="0" smtClean="0"/>
              <a:t>.</a:t>
            </a:r>
          </a:p>
          <a:p>
            <a:pPr lvl="0">
              <a:buNone/>
            </a:pPr>
            <a:r>
              <a:rPr lang="en-US" sz="1400" dirty="0" smtClean="0"/>
              <a:t>	2).  Then</a:t>
            </a:r>
            <a:r>
              <a:rPr lang="en-US" sz="1400" dirty="0" smtClean="0"/>
              <a:t>, type name="</a:t>
            </a:r>
            <a:r>
              <a:rPr lang="en-US" sz="1400" dirty="0" err="1" smtClean="0"/>
              <a:t>attribute_name</a:t>
            </a:r>
            <a:r>
              <a:rPr lang="en-US" sz="1400" dirty="0" smtClean="0"/>
              <a:t>", where </a:t>
            </a:r>
            <a:r>
              <a:rPr lang="en-US" sz="1400" dirty="0" err="1" smtClean="0"/>
              <a:t>attribute_name</a:t>
            </a:r>
            <a:r>
              <a:rPr lang="en-US" sz="1400" dirty="0" smtClean="0"/>
              <a:t> is the name of the XML attribute that you are defining.</a:t>
            </a:r>
          </a:p>
          <a:p>
            <a:pPr>
              <a:buNone/>
            </a:pPr>
            <a:r>
              <a:rPr lang="en-US" sz="1400" dirty="0" smtClean="0"/>
              <a:t> </a:t>
            </a:r>
          </a:p>
          <a:p>
            <a:r>
              <a:rPr lang="en-US" sz="1400" dirty="0" smtClean="0"/>
              <a:t>Then, starting with Step 3, follow one of the three tasks below.</a:t>
            </a:r>
          </a:p>
          <a:p>
            <a:r>
              <a:rPr lang="en-US" sz="1400" b="1" dirty="0" smtClean="0"/>
              <a:t>To use a base or named simple type:</a:t>
            </a:r>
            <a:endParaRPr lang="en-US" sz="1400" dirty="0" smtClean="0"/>
          </a:p>
          <a:p>
            <a:pPr lvl="0">
              <a:buNone/>
            </a:pPr>
            <a:r>
              <a:rPr lang="en-US" sz="1400" dirty="0" smtClean="0"/>
              <a:t>	3).  Type </a:t>
            </a:r>
            <a:r>
              <a:rPr lang="en-US" sz="1400" dirty="0" err="1" smtClean="0"/>
              <a:t>type</a:t>
            </a:r>
            <a:r>
              <a:rPr lang="en-US" sz="1400" dirty="0" smtClean="0"/>
              <a:t>="</a:t>
            </a:r>
            <a:r>
              <a:rPr lang="en-US" sz="1400" dirty="0" err="1" smtClean="0"/>
              <a:t>simple_type</a:t>
            </a:r>
            <a:r>
              <a:rPr lang="en-US" sz="1400" dirty="0" smtClean="0"/>
              <a:t>" /&gt;, where </a:t>
            </a:r>
            <a:r>
              <a:rPr lang="en-US" sz="1400" dirty="0" err="1" smtClean="0"/>
              <a:t>simple_type</a:t>
            </a:r>
            <a:r>
              <a:rPr lang="en-US" sz="1400" dirty="0" smtClean="0"/>
              <a:t> is the named or base type of the attribute that you are defining.</a:t>
            </a:r>
          </a:p>
          <a:p>
            <a:r>
              <a:rPr lang="en-US" sz="1400" b="1" dirty="0" smtClean="0"/>
              <a:t>To use an anonymous simple </a:t>
            </a:r>
            <a:r>
              <a:rPr lang="en-US" sz="1400" b="1" dirty="0" smtClean="0"/>
              <a:t>type:</a:t>
            </a:r>
            <a:endParaRPr lang="en-US" sz="1400" dirty="0" smtClean="0"/>
          </a:p>
          <a:p>
            <a:pPr>
              <a:buNone/>
            </a:pPr>
            <a:r>
              <a:rPr lang="en-US" sz="1400" dirty="0" smtClean="0"/>
              <a:t> 	3).  Type &gt; to complete the opening tag.</a:t>
            </a:r>
          </a:p>
          <a:p>
            <a:pPr>
              <a:buNone/>
            </a:pPr>
            <a:r>
              <a:rPr lang="en-US" sz="1400" dirty="0" smtClean="0"/>
              <a:t>	4).  Then</a:t>
            </a:r>
            <a:r>
              <a:rPr lang="en-US" sz="1400" dirty="0" smtClean="0"/>
              <a:t>, type &lt;</a:t>
            </a:r>
            <a:r>
              <a:rPr lang="en-US" sz="1400" dirty="0" err="1" smtClean="0"/>
              <a:t>xs:simpleType</a:t>
            </a:r>
            <a:r>
              <a:rPr lang="en-US" sz="1400" dirty="0" smtClean="0"/>
              <a:t>&gt;.</a:t>
            </a:r>
          </a:p>
          <a:p>
            <a:pPr>
              <a:buNone/>
            </a:pPr>
            <a:r>
              <a:rPr lang="en-US" sz="1400" dirty="0" smtClean="0"/>
              <a:t>	</a:t>
            </a:r>
            <a:r>
              <a:rPr lang="en-US" sz="1400" dirty="0" smtClean="0"/>
              <a:t>5).  Add </a:t>
            </a:r>
            <a:r>
              <a:rPr lang="en-US" sz="1400" dirty="0" smtClean="0"/>
              <a:t>any restrictions (or facets) you </a:t>
            </a:r>
            <a:r>
              <a:rPr lang="en-US" sz="1400" dirty="0" smtClean="0"/>
              <a:t>like.</a:t>
            </a:r>
          </a:p>
          <a:p>
            <a:pPr>
              <a:buNone/>
            </a:pPr>
            <a:r>
              <a:rPr lang="en-US" sz="1400" dirty="0" smtClean="0"/>
              <a:t>	</a:t>
            </a:r>
            <a:r>
              <a:rPr lang="en-US" sz="1400" dirty="0" smtClean="0"/>
              <a:t>6).  Next</a:t>
            </a:r>
            <a:r>
              <a:rPr lang="en-US" sz="1400" dirty="0" smtClean="0"/>
              <a:t>, type &lt;/</a:t>
            </a:r>
            <a:r>
              <a:rPr lang="en-US" sz="1400" dirty="0" err="1" smtClean="0"/>
              <a:t>xs:simpleType</a:t>
            </a:r>
            <a:r>
              <a:rPr lang="en-US" sz="1400" dirty="0" smtClean="0"/>
              <a:t>&gt; to close the simple type </a:t>
            </a:r>
            <a:r>
              <a:rPr lang="en-US" sz="1400" dirty="0" smtClean="0"/>
              <a:t>element.</a:t>
            </a:r>
          </a:p>
          <a:p>
            <a:pPr>
              <a:buNone/>
            </a:pPr>
            <a:r>
              <a:rPr lang="en-US" sz="1400" dirty="0" smtClean="0"/>
              <a:t>	</a:t>
            </a:r>
            <a:r>
              <a:rPr lang="en-US" sz="1400" dirty="0" smtClean="0"/>
              <a:t>7).  Finally</a:t>
            </a:r>
            <a:r>
              <a:rPr lang="en-US" sz="1400" dirty="0" smtClean="0"/>
              <a:t>, type &lt;/</a:t>
            </a:r>
            <a:r>
              <a:rPr lang="en-US" sz="1400" dirty="0" err="1" smtClean="0"/>
              <a:t>xs:attribute</a:t>
            </a:r>
            <a:r>
              <a:rPr lang="en-US" sz="1400" dirty="0" smtClean="0"/>
              <a:t>&gt; to close the opening tag.</a:t>
            </a:r>
          </a:p>
          <a:p>
            <a:r>
              <a:rPr lang="en-US" sz="1400" b="1" dirty="0" smtClean="0"/>
              <a:t>To use a globally defined attribute:</a:t>
            </a:r>
            <a:endParaRPr lang="en-US" sz="1400" dirty="0" smtClean="0"/>
          </a:p>
          <a:p>
            <a:pPr>
              <a:buNone/>
            </a:pPr>
            <a:r>
              <a:rPr lang="en-US" sz="1400" dirty="0" smtClean="0"/>
              <a:t>	3).  Type </a:t>
            </a:r>
            <a:r>
              <a:rPr lang="en-US" sz="1400" dirty="0" smtClean="0"/>
              <a:t>ref="label" /&gt;, where label identifies an attribute definition that you have already                     globally defined.</a:t>
            </a:r>
          </a:p>
          <a:p>
            <a:pPr>
              <a:buNone/>
            </a:pPr>
            <a:r>
              <a:rPr lang="en-US" sz="1400" dirty="0" smtClean="0"/>
              <a:t> </a:t>
            </a:r>
          </a:p>
          <a:p>
            <a:r>
              <a:rPr lang="en-US" sz="1400" dirty="0" smtClean="0"/>
              <a:t>NOTE: Attributes must be defined at the very end of the complex type to which they belong; that is, after all the elements in the complex type have been defined.</a:t>
            </a:r>
          </a:p>
          <a:p>
            <a:endParaRPr lang="en-US" sz="1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XSD – Define an Attribute (1)</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&lt;!-- Define a named simple type --&gt;</a:t>
            </a:r>
          </a:p>
          <a:p>
            <a:pPr>
              <a:buNone/>
            </a:pPr>
            <a:r>
              <a:rPr lang="en-US" dirty="0" smtClean="0"/>
              <a:t>  &lt;</a:t>
            </a:r>
            <a:r>
              <a:rPr lang="en-US" dirty="0" err="1" smtClean="0"/>
              <a:t>xs:simpleType</a:t>
            </a:r>
            <a:r>
              <a:rPr lang="en-US" dirty="0" smtClean="0"/>
              <a:t> name="</a:t>
            </a:r>
            <a:r>
              <a:rPr lang="en-US" dirty="0" err="1" smtClean="0"/>
              <a:t>zip_type</a:t>
            </a:r>
            <a:r>
              <a:rPr lang="en-US" dirty="0" smtClean="0"/>
              <a:t>"&gt;</a:t>
            </a:r>
          </a:p>
          <a:p>
            <a:pPr>
              <a:buNone/>
            </a:pPr>
            <a:r>
              <a:rPr lang="en-US" dirty="0" smtClean="0"/>
              <a:t>    &lt;</a:t>
            </a:r>
            <a:r>
              <a:rPr lang="en-US" dirty="0" err="1" smtClean="0"/>
              <a:t>xs:restriction</a:t>
            </a:r>
            <a:r>
              <a:rPr lang="en-US" dirty="0" smtClean="0"/>
              <a:t> base="</a:t>
            </a:r>
            <a:r>
              <a:rPr lang="en-US" dirty="0" err="1" smtClean="0"/>
              <a:t>xs:string</a:t>
            </a:r>
            <a:r>
              <a:rPr lang="en-US" dirty="0" smtClean="0"/>
              <a:t>"&gt;</a:t>
            </a:r>
          </a:p>
          <a:p>
            <a:pPr>
              <a:buNone/>
            </a:pPr>
            <a:r>
              <a:rPr lang="en-US" dirty="0" smtClean="0"/>
              <a:t>      &lt;</a:t>
            </a:r>
            <a:r>
              <a:rPr lang="en-US" dirty="0" err="1" smtClean="0"/>
              <a:t>xs:pattern</a:t>
            </a:r>
            <a:r>
              <a:rPr lang="en-US" dirty="0" smtClean="0"/>
              <a:t> value="\d{5}(-\d{4})?" /&gt;</a:t>
            </a:r>
          </a:p>
          <a:p>
            <a:pPr>
              <a:buNone/>
            </a:pPr>
            <a:r>
              <a:rPr lang="en-US" dirty="0" smtClean="0"/>
              <a:t>    &lt;/</a:t>
            </a:r>
            <a:r>
              <a:rPr lang="en-US" dirty="0" err="1" smtClean="0"/>
              <a:t>xs:restriction</a:t>
            </a:r>
            <a:r>
              <a:rPr lang="en-US" dirty="0" smtClean="0"/>
              <a:t>&gt;</a:t>
            </a:r>
          </a:p>
          <a:p>
            <a:pPr>
              <a:buNone/>
            </a:pPr>
            <a:r>
              <a:rPr lang="en-US" dirty="0" smtClean="0"/>
              <a:t>  &lt;/</a:t>
            </a:r>
            <a:r>
              <a:rPr lang="en-US" dirty="0" err="1" smtClean="0"/>
              <a:t>xs:simpleType</a:t>
            </a:r>
            <a:r>
              <a:rPr lang="en-US" dirty="0" smtClean="0"/>
              <a:t>&gt;  </a:t>
            </a:r>
          </a:p>
          <a:p>
            <a:pPr>
              <a:buNone/>
            </a:pPr>
            <a:r>
              <a:rPr lang="en-US" dirty="0" smtClean="0"/>
              <a:t> </a:t>
            </a:r>
          </a:p>
          <a:p>
            <a:pPr>
              <a:buNone/>
            </a:pPr>
            <a:r>
              <a:rPr lang="en-US" dirty="0" smtClean="0"/>
              <a:t>&lt;!-- Define a named attribute --&gt;</a:t>
            </a:r>
          </a:p>
          <a:p>
            <a:pPr>
              <a:buNone/>
            </a:pPr>
            <a:r>
              <a:rPr lang="en-US" dirty="0" smtClean="0"/>
              <a:t>  &lt;</a:t>
            </a:r>
            <a:r>
              <a:rPr lang="en-US" dirty="0" err="1" smtClean="0"/>
              <a:t>xs:attribute</a:t>
            </a:r>
            <a:r>
              <a:rPr lang="en-US" dirty="0" smtClean="0"/>
              <a:t> name="</a:t>
            </a:r>
            <a:r>
              <a:rPr lang="en-US" dirty="0" err="1" smtClean="0"/>
              <a:t>date_created</a:t>
            </a:r>
            <a:r>
              <a:rPr lang="en-US" dirty="0" smtClean="0"/>
              <a:t>" type="</a:t>
            </a:r>
            <a:r>
              <a:rPr lang="en-US" dirty="0" err="1" smtClean="0"/>
              <a:t>xs:date</a:t>
            </a:r>
            <a:r>
              <a:rPr lang="en-US" dirty="0" smtClean="0"/>
              <a:t>" /&gt;</a:t>
            </a:r>
          </a:p>
          <a:p>
            <a:pPr>
              <a:buNone/>
            </a:pP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XSD – Define an Attribute (2)</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&lt;!-- Define an attribute (all) type --&gt;</a:t>
            </a:r>
          </a:p>
          <a:p>
            <a:pPr>
              <a:buNone/>
            </a:pPr>
            <a:r>
              <a:rPr lang="en-US" dirty="0" smtClean="0"/>
              <a:t>  &lt;</a:t>
            </a:r>
            <a:r>
              <a:rPr lang="en-US" dirty="0" err="1" smtClean="0"/>
              <a:t>xs:complexType</a:t>
            </a:r>
            <a:r>
              <a:rPr lang="en-US" dirty="0" smtClean="0"/>
              <a:t> name="</a:t>
            </a:r>
            <a:r>
              <a:rPr lang="en-US" dirty="0" err="1" smtClean="0"/>
              <a:t>picture_type</a:t>
            </a:r>
            <a:r>
              <a:rPr lang="en-US" dirty="0" smtClean="0"/>
              <a:t>"&gt;</a:t>
            </a:r>
          </a:p>
          <a:p>
            <a:pPr>
              <a:buNone/>
            </a:pPr>
            <a:r>
              <a:rPr lang="en-US" dirty="0" smtClean="0"/>
              <a:t>    &lt;</a:t>
            </a:r>
            <a:r>
              <a:rPr lang="en-US" dirty="0" err="1" smtClean="0"/>
              <a:t>xs:attribute</a:t>
            </a:r>
            <a:r>
              <a:rPr lang="en-US" dirty="0" smtClean="0"/>
              <a:t> name="name" type="</a:t>
            </a:r>
            <a:r>
              <a:rPr lang="en-US" dirty="0" err="1" smtClean="0"/>
              <a:t>xs:string</a:t>
            </a:r>
            <a:r>
              <a:rPr lang="en-US" dirty="0" smtClean="0"/>
              <a:t>" /&gt;</a:t>
            </a:r>
          </a:p>
          <a:p>
            <a:pPr>
              <a:buNone/>
            </a:pPr>
            <a:r>
              <a:rPr lang="en-US" dirty="0" smtClean="0"/>
              <a:t>    &lt;</a:t>
            </a:r>
            <a:r>
              <a:rPr lang="en-US" dirty="0" err="1" smtClean="0"/>
              <a:t>xs:attribute</a:t>
            </a:r>
            <a:r>
              <a:rPr lang="en-US" dirty="0" smtClean="0"/>
              <a:t> name="zip" type="</a:t>
            </a:r>
            <a:r>
              <a:rPr lang="en-US" dirty="0" err="1" smtClean="0"/>
              <a:t>zip_type</a:t>
            </a:r>
            <a:r>
              <a:rPr lang="en-US" dirty="0" smtClean="0"/>
              <a:t>" /&gt;</a:t>
            </a:r>
          </a:p>
          <a:p>
            <a:pPr>
              <a:buNone/>
            </a:pPr>
            <a:r>
              <a:rPr lang="en-US" dirty="0" smtClean="0"/>
              <a:t> </a:t>
            </a:r>
          </a:p>
          <a:p>
            <a:pPr>
              <a:buNone/>
            </a:pPr>
            <a:r>
              <a:rPr lang="en-US" dirty="0" smtClean="0"/>
              <a:t>    &lt;</a:t>
            </a:r>
            <a:r>
              <a:rPr lang="en-US" dirty="0" err="1" smtClean="0"/>
              <a:t>xs:attribute</a:t>
            </a:r>
            <a:r>
              <a:rPr lang="en-US" dirty="0" smtClean="0"/>
              <a:t> name="</a:t>
            </a:r>
            <a:r>
              <a:rPr lang="en-US" dirty="0" err="1" smtClean="0"/>
              <a:t>pic_id</a:t>
            </a:r>
            <a:r>
              <a:rPr lang="en-US" dirty="0" smtClean="0"/>
              <a:t>"&gt;</a:t>
            </a:r>
          </a:p>
          <a:p>
            <a:pPr>
              <a:buNone/>
            </a:pPr>
            <a:r>
              <a:rPr lang="en-US" dirty="0" smtClean="0"/>
              <a:t>      &lt;</a:t>
            </a:r>
            <a:r>
              <a:rPr lang="en-US" dirty="0" err="1" smtClean="0"/>
              <a:t>xs:simpleType</a:t>
            </a:r>
            <a:r>
              <a:rPr lang="en-US" dirty="0" smtClean="0"/>
              <a:t>&gt;</a:t>
            </a:r>
          </a:p>
          <a:p>
            <a:pPr>
              <a:buNone/>
            </a:pPr>
            <a:r>
              <a:rPr lang="en-US" dirty="0" smtClean="0"/>
              <a:t>        &lt;</a:t>
            </a:r>
            <a:r>
              <a:rPr lang="en-US" dirty="0" err="1" smtClean="0"/>
              <a:t>xs:restriction</a:t>
            </a:r>
            <a:r>
              <a:rPr lang="en-US" dirty="0" smtClean="0"/>
              <a:t> base="</a:t>
            </a:r>
            <a:r>
              <a:rPr lang="en-US" dirty="0" err="1" smtClean="0"/>
              <a:t>xs:positiveInteger</a:t>
            </a:r>
            <a:r>
              <a:rPr lang="en-US" dirty="0" smtClean="0"/>
              <a:t>"&gt;</a:t>
            </a:r>
          </a:p>
          <a:p>
            <a:pPr>
              <a:buNone/>
            </a:pPr>
            <a:r>
              <a:rPr lang="en-US" dirty="0" smtClean="0"/>
              <a:t>          &lt;</a:t>
            </a:r>
            <a:r>
              <a:rPr lang="en-US" dirty="0" err="1" smtClean="0"/>
              <a:t>xs:pattern</a:t>
            </a:r>
            <a:r>
              <a:rPr lang="en-US" dirty="0" smtClean="0"/>
              <a:t> value="\d{4}" /&gt;</a:t>
            </a:r>
          </a:p>
          <a:p>
            <a:pPr>
              <a:buNone/>
            </a:pPr>
            <a:r>
              <a:rPr lang="en-US" dirty="0" smtClean="0"/>
              <a:t>        &lt;/</a:t>
            </a:r>
            <a:r>
              <a:rPr lang="en-US" dirty="0" err="1" smtClean="0"/>
              <a:t>xs:restriction</a:t>
            </a:r>
            <a:r>
              <a:rPr lang="en-US" dirty="0" smtClean="0"/>
              <a:t>&gt;</a:t>
            </a:r>
          </a:p>
          <a:p>
            <a:pPr>
              <a:buNone/>
            </a:pPr>
            <a:r>
              <a:rPr lang="en-US" dirty="0" smtClean="0"/>
              <a:t>      &lt;/</a:t>
            </a:r>
            <a:r>
              <a:rPr lang="en-US" dirty="0" err="1" smtClean="0"/>
              <a:t>xs:simpleType</a:t>
            </a:r>
            <a:r>
              <a:rPr lang="en-US" dirty="0" smtClean="0"/>
              <a:t>&gt;</a:t>
            </a:r>
          </a:p>
          <a:p>
            <a:pPr>
              <a:buNone/>
            </a:pPr>
            <a:r>
              <a:rPr lang="en-US" dirty="0" smtClean="0"/>
              <a:t>    &lt;/</a:t>
            </a:r>
            <a:r>
              <a:rPr lang="en-US" dirty="0" err="1" smtClean="0"/>
              <a:t>xs:attribute</a:t>
            </a:r>
            <a:r>
              <a:rPr lang="en-US" dirty="0" smtClean="0"/>
              <a:t>&gt;</a:t>
            </a:r>
          </a:p>
          <a:p>
            <a:pPr>
              <a:buNone/>
            </a:pPr>
            <a:r>
              <a:rPr lang="en-US" dirty="0" smtClean="0"/>
              <a:t> </a:t>
            </a:r>
          </a:p>
          <a:p>
            <a:pPr>
              <a:buNone/>
            </a:pPr>
            <a:r>
              <a:rPr lang="en-US" dirty="0" smtClean="0"/>
              <a:t>    &lt;</a:t>
            </a:r>
            <a:r>
              <a:rPr lang="en-US" dirty="0" err="1" smtClean="0"/>
              <a:t>xs:attribute</a:t>
            </a:r>
            <a:r>
              <a:rPr lang="en-US" dirty="0" smtClean="0"/>
              <a:t> ref="</a:t>
            </a:r>
            <a:r>
              <a:rPr lang="en-US" dirty="0" err="1" smtClean="0"/>
              <a:t>date_created</a:t>
            </a:r>
            <a:r>
              <a:rPr lang="en-US" dirty="0" smtClean="0"/>
              <a:t>" /&gt;</a:t>
            </a:r>
          </a:p>
          <a:p>
            <a:pPr>
              <a:buNone/>
            </a:pPr>
            <a:r>
              <a:rPr lang="en-US" dirty="0" smtClean="0"/>
              <a:t> </a:t>
            </a:r>
          </a:p>
          <a:p>
            <a:pPr>
              <a:buNone/>
            </a:pPr>
            <a:r>
              <a:rPr lang="en-US" dirty="0" smtClean="0"/>
              <a:t>  &lt;/</a:t>
            </a:r>
            <a:r>
              <a:rPr lang="en-US" dirty="0" err="1" smtClean="0"/>
              <a:t>xs:complexType</a:t>
            </a:r>
            <a:r>
              <a:rPr lang="en-US" dirty="0" smtClean="0"/>
              <a:t>&gt;</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XSD (Complex type with </a:t>
            </a:r>
            <a:r>
              <a:rPr lang="en-US" dirty="0" err="1" smtClean="0"/>
              <a:t>complexContent</a:t>
            </a:r>
            <a:r>
              <a:rPr lang="en-US" dirty="0" smtClean="0"/>
              <a:t> that restricts </a:t>
            </a:r>
            <a:r>
              <a:rPr lang="en-US" dirty="0" err="1" smtClean="0"/>
              <a:t>anyType</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&lt;</a:t>
            </a:r>
            <a:r>
              <a:rPr lang="en-US" dirty="0" err="1" smtClean="0"/>
              <a:t>xs:element</a:t>
            </a:r>
            <a:r>
              <a:rPr lang="en-US" dirty="0" smtClean="0"/>
              <a:t> name="</a:t>
            </a:r>
            <a:r>
              <a:rPr lang="en-US" dirty="0" err="1" smtClean="0"/>
              <a:t>element_name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    &lt;</a:t>
            </a:r>
            <a:r>
              <a:rPr lang="en-US" dirty="0" err="1" smtClean="0"/>
              <a:t>xs:complexContent</a:t>
            </a:r>
            <a:r>
              <a:rPr lang="en-US" dirty="0" smtClean="0"/>
              <a:t>&gt;</a:t>
            </a:r>
          </a:p>
          <a:p>
            <a:pPr>
              <a:buNone/>
            </a:pPr>
            <a:r>
              <a:rPr lang="en-US" dirty="0" smtClean="0"/>
              <a:t>      &lt;</a:t>
            </a:r>
            <a:r>
              <a:rPr lang="en-US" dirty="0" err="1" smtClean="0"/>
              <a:t>xs:restriction</a:t>
            </a:r>
            <a:r>
              <a:rPr lang="en-US" dirty="0" smtClean="0"/>
              <a:t> base="</a:t>
            </a:r>
            <a:r>
              <a:rPr lang="en-US" dirty="0" err="1" smtClean="0"/>
              <a:t>xs:anyType</a:t>
            </a:r>
            <a:r>
              <a:rPr lang="en-US" dirty="0" smtClean="0"/>
              <a:t>"&gt;</a:t>
            </a:r>
          </a:p>
          <a:p>
            <a:pPr>
              <a:buNone/>
            </a:pPr>
            <a:r>
              <a:rPr lang="en-US" dirty="0" smtClean="0"/>
              <a:t>        &lt;!-- other element definition --&gt;</a:t>
            </a:r>
          </a:p>
          <a:p>
            <a:pPr>
              <a:buNone/>
            </a:pPr>
            <a:r>
              <a:rPr lang="en-US" dirty="0" smtClean="0"/>
              <a:t>      &lt;/</a:t>
            </a:r>
            <a:r>
              <a:rPr lang="en-US" dirty="0" err="1" smtClean="0"/>
              <a:t>xs:restriction</a:t>
            </a:r>
            <a:r>
              <a:rPr lang="en-US" dirty="0" smtClean="0"/>
              <a:t>&gt;</a:t>
            </a:r>
          </a:p>
          <a:p>
            <a:pPr>
              <a:buNone/>
            </a:pPr>
            <a:r>
              <a:rPr lang="en-US" dirty="0" smtClean="0"/>
              <a:t>    &lt;/</a:t>
            </a:r>
            <a:r>
              <a:rPr lang="en-US" dirty="0" err="1" smtClean="0"/>
              <a:t>xs:complexContent</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&lt;/</a:t>
            </a:r>
            <a:r>
              <a:rPr lang="en-US" dirty="0" err="1" smtClean="0"/>
              <a:t>xs:element</a:t>
            </a:r>
            <a:r>
              <a:rPr lang="en-US" dirty="0" smtClean="0"/>
              <a:t>&gt;</a:t>
            </a:r>
          </a:p>
          <a:p>
            <a:pPr>
              <a:buNone/>
            </a:pP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XSD – Define an Attribute (3)</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&lt;</a:t>
            </a:r>
            <a:r>
              <a:rPr lang="en-US" dirty="0" err="1" smtClean="0"/>
              <a:t>xs:element</a:t>
            </a:r>
            <a:r>
              <a:rPr lang="en-US" dirty="0" smtClean="0"/>
              <a:t> name="root"&gt;</a:t>
            </a:r>
          </a:p>
          <a:p>
            <a:pPr>
              <a:buNone/>
            </a:pPr>
            <a:r>
              <a:rPr lang="en-US" dirty="0" smtClean="0"/>
              <a:t>    &lt;</a:t>
            </a:r>
            <a:r>
              <a:rPr lang="en-US" dirty="0" err="1" smtClean="0"/>
              <a:t>xs:complexType</a:t>
            </a:r>
            <a:r>
              <a:rPr lang="en-US" dirty="0" smtClean="0"/>
              <a:t>&gt;</a:t>
            </a:r>
          </a:p>
          <a:p>
            <a:pPr>
              <a:buNone/>
            </a:pPr>
            <a:r>
              <a:rPr lang="en-US" dirty="0" smtClean="0"/>
              <a:t>      &lt;</a:t>
            </a:r>
            <a:r>
              <a:rPr lang="en-US" dirty="0" err="1" smtClean="0"/>
              <a:t>xs:sequence</a:t>
            </a:r>
            <a:r>
              <a:rPr lang="en-US" dirty="0" smtClean="0"/>
              <a:t>&gt;</a:t>
            </a:r>
          </a:p>
          <a:p>
            <a:pPr>
              <a:buNone/>
            </a:pPr>
            <a:r>
              <a:rPr lang="en-US" dirty="0" smtClean="0"/>
              <a:t>&lt;!-- Define attributes: </a:t>
            </a:r>
          </a:p>
          <a:p>
            <a:pPr>
              <a:buNone/>
            </a:pPr>
            <a:r>
              <a:rPr lang="en-US" dirty="0" smtClean="0"/>
              <a:t>     1. base/named simple type;</a:t>
            </a:r>
          </a:p>
          <a:p>
            <a:pPr>
              <a:buNone/>
            </a:pPr>
            <a:r>
              <a:rPr lang="en-US" dirty="0" smtClean="0"/>
              <a:t>     2. anonymous simple type; </a:t>
            </a:r>
          </a:p>
          <a:p>
            <a:pPr>
              <a:buNone/>
            </a:pPr>
            <a:r>
              <a:rPr lang="en-US" dirty="0" smtClean="0"/>
              <a:t>     3. globally defined attribute.</a:t>
            </a:r>
          </a:p>
          <a:p>
            <a:pPr>
              <a:buNone/>
            </a:pPr>
            <a:r>
              <a:rPr lang="en-US" dirty="0" smtClean="0"/>
              <a:t>--&gt;</a:t>
            </a:r>
          </a:p>
          <a:p>
            <a:pPr>
              <a:buNone/>
            </a:pPr>
            <a:r>
              <a:rPr lang="en-US" dirty="0" smtClean="0"/>
              <a:t>	&lt;</a:t>
            </a:r>
            <a:r>
              <a:rPr lang="en-US" dirty="0" err="1" smtClean="0"/>
              <a:t>xs:element</a:t>
            </a:r>
            <a:r>
              <a:rPr lang="en-US" dirty="0" smtClean="0"/>
              <a:t> name="picture" type="</a:t>
            </a:r>
            <a:r>
              <a:rPr lang="en-US" dirty="0" err="1" smtClean="0"/>
              <a:t>picture_type</a:t>
            </a:r>
            <a:r>
              <a:rPr lang="en-US" dirty="0" smtClean="0"/>
              <a:t>" /&gt;</a:t>
            </a:r>
          </a:p>
          <a:p>
            <a:pPr>
              <a:buNone/>
            </a:pPr>
            <a:r>
              <a:rPr lang="en-US" dirty="0" smtClean="0"/>
              <a:t>      &lt;/</a:t>
            </a:r>
            <a:r>
              <a:rPr lang="en-US" dirty="0" err="1" smtClean="0"/>
              <a:t>xs:sequence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  &lt;/</a:t>
            </a:r>
            <a:r>
              <a:rPr lang="en-US" dirty="0" err="1" smtClean="0"/>
              <a:t>xs:element</a:t>
            </a:r>
            <a:r>
              <a:rPr lang="en-US" dirty="0" smtClean="0"/>
              <a:t>&gt;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 Define an Attribute </a:t>
            </a:r>
            <a:endParaRPr lang="en-US" dirty="0"/>
          </a:p>
        </p:txBody>
      </p:sp>
      <p:sp>
        <p:nvSpPr>
          <p:cNvPr id="3" name="Content Placeholder 2"/>
          <p:cNvSpPr>
            <a:spLocks noGrp="1"/>
          </p:cNvSpPr>
          <p:nvPr>
            <p:ph idx="1"/>
          </p:nvPr>
        </p:nvSpPr>
        <p:spPr/>
        <p:txBody>
          <a:bodyPr/>
          <a:lstStyle/>
          <a:p>
            <a:pPr>
              <a:buNone/>
            </a:pPr>
            <a:r>
              <a:rPr lang="en-US" dirty="0" smtClean="0"/>
              <a:t>&lt;</a:t>
            </a:r>
            <a:r>
              <a:rPr lang="en-US" dirty="0" smtClean="0"/>
              <a:t>picture name="</a:t>
            </a:r>
            <a:r>
              <a:rPr lang="en-US" dirty="0" err="1" smtClean="0"/>
              <a:t>PictureName</a:t>
            </a:r>
            <a:r>
              <a:rPr lang="en-US" dirty="0" smtClean="0"/>
              <a:t>" zip="94123" </a:t>
            </a:r>
            <a:r>
              <a:rPr lang="en-US" dirty="0" err="1" smtClean="0"/>
              <a:t>pic_id</a:t>
            </a:r>
            <a:r>
              <a:rPr lang="en-US" dirty="0" smtClean="0"/>
              <a:t>="1234" </a:t>
            </a:r>
            <a:r>
              <a:rPr lang="en-US" dirty="0" err="1" smtClean="0"/>
              <a:t>date_created</a:t>
            </a:r>
            <a:r>
              <a:rPr lang="en-US" dirty="0" smtClean="0"/>
              <a:t>="2014-12-25" /&gt;</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Requiring an Attribute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Unless you specify otherwise, an attribute is always optional. In other words, it may appear or be absent from a valid XML document. However, if you would prefer, you can insist that an attribute be present (or not), when determining if the XML document is valid</a:t>
            </a:r>
            <a:r>
              <a:rPr lang="en-US" dirty="0" smtClean="0"/>
              <a:t>.</a:t>
            </a:r>
          </a:p>
          <a:p>
            <a:pPr>
              <a:buNone/>
            </a:pPr>
            <a:endParaRPr lang="en-US" dirty="0" smtClean="0"/>
          </a:p>
          <a:p>
            <a:r>
              <a:rPr lang="en-US" b="1" dirty="0" smtClean="0"/>
              <a:t>To require that an attribute be present:</a:t>
            </a:r>
            <a:endParaRPr lang="en-US" dirty="0" smtClean="0"/>
          </a:p>
          <a:p>
            <a:pPr marL="914400" lvl="1" indent="-514350">
              <a:buFont typeface="+mj-lt"/>
              <a:buAutoNum type="arabicParenR"/>
            </a:pPr>
            <a:r>
              <a:rPr lang="en-US" dirty="0" smtClean="0"/>
              <a:t>Within an attribute definition, type use="required" to indicate that the attribute must appear for an XML document to be considered valid.</a:t>
            </a:r>
          </a:p>
          <a:p>
            <a:pPr marL="914400" lvl="1" indent="-514350">
              <a:buFont typeface="+mj-lt"/>
              <a:buAutoNum type="arabicParenR"/>
            </a:pPr>
            <a:r>
              <a:rPr lang="en-US" dirty="0" smtClean="0"/>
              <a:t>You may also add value="</a:t>
            </a:r>
            <a:r>
              <a:rPr lang="en-US" dirty="0" err="1" smtClean="0"/>
              <a:t>must_be</a:t>
            </a:r>
            <a:r>
              <a:rPr lang="en-US" dirty="0" smtClean="0"/>
              <a:t>", where </a:t>
            </a:r>
            <a:r>
              <a:rPr lang="en-US" dirty="0" err="1" smtClean="0"/>
              <a:t>must_be</a:t>
            </a:r>
            <a:r>
              <a:rPr lang="en-US" dirty="0" smtClean="0"/>
              <a:t> is the only acceptable value for the attribute</a:t>
            </a:r>
            <a:r>
              <a:rPr lang="en-US" dirty="0" smtClean="0"/>
              <a:t>.</a:t>
            </a:r>
            <a:endParaRPr lang="en-US" dirty="0" smtClean="0"/>
          </a:p>
          <a:p>
            <a:pPr marL="914400" lvl="1" indent="-514350">
              <a:buNone/>
            </a:pPr>
            <a:endParaRPr lang="en-US" dirty="0" smtClean="0"/>
          </a:p>
          <a:p>
            <a:r>
              <a:rPr lang="en-US" b="1" dirty="0" smtClean="0"/>
              <a:t>To require that an attribute not be present:</a:t>
            </a:r>
            <a:endParaRPr lang="en-US" dirty="0" smtClean="0"/>
          </a:p>
          <a:p>
            <a:pPr lvl="1">
              <a:buFont typeface="Wingdings" pitchFamily="2" charset="2"/>
              <a:buChar char="§"/>
            </a:pPr>
            <a:r>
              <a:rPr lang="en-US" dirty="0" smtClean="0"/>
              <a:t>Within an attribute definition, type use="prohibited" so that the XML document will only be considered valid if the attribute is not present</a:t>
            </a:r>
            <a:r>
              <a:rPr lang="en-US" dirty="0" smtClean="0"/>
              <a:t>.</a:t>
            </a:r>
            <a:endParaRPr lang="en-US" dirty="0" smtClean="0"/>
          </a:p>
          <a:p>
            <a:pPr lvl="1">
              <a:buNone/>
            </a:pPr>
            <a:endParaRPr lang="en-US" dirty="0" smtClean="0"/>
          </a:p>
          <a:p>
            <a:r>
              <a:rPr lang="en-US" dirty="0" smtClean="0"/>
              <a:t>NOTE: You could also type use="optional" within an attribute definition, but since that is the default condition, it is unnecessary.</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Predefining Attribute’s Content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There are two ways to use XML Schema to predefine what an attribute’s content should be. You can either dictate the attribute’s content, or set an initial value for the attribute regardless of whether it appears or not. The former is called a fixed value; the latter is called a default value.</a:t>
            </a:r>
          </a:p>
          <a:p>
            <a:r>
              <a:rPr lang="en-US" b="1" dirty="0" smtClean="0"/>
              <a:t>To dictate an attribute’s content:</a:t>
            </a:r>
            <a:endParaRPr lang="en-US" dirty="0" smtClean="0"/>
          </a:p>
          <a:p>
            <a:pPr lvl="1">
              <a:buFont typeface="Wingdings" pitchFamily="2" charset="2"/>
              <a:buChar char="§"/>
            </a:pPr>
            <a:r>
              <a:rPr lang="en-US" dirty="0" smtClean="0"/>
              <a:t>Within an attribute definition, type fixed="content", where content determines what the value of the attribute should be for the document to be considered valid. (This only applies if the attribute appears in the XML document.)</a:t>
            </a:r>
          </a:p>
          <a:p>
            <a:r>
              <a:rPr lang="en-US" b="1" dirty="0" smtClean="0"/>
              <a:t>To set an attribute’s initial value:</a:t>
            </a:r>
            <a:endParaRPr lang="en-US" dirty="0" smtClean="0"/>
          </a:p>
          <a:p>
            <a:pPr lvl="1">
              <a:buFont typeface="Wingdings" pitchFamily="2" charset="2"/>
              <a:buChar char="§"/>
            </a:pPr>
            <a:r>
              <a:rPr lang="en-US" dirty="0" smtClean="0"/>
              <a:t>Within an attribute definition, type default="content", where content determines the value that attribute should be set to if it is omitted from the XML document.</a:t>
            </a:r>
          </a:p>
          <a:p>
            <a:r>
              <a:rPr lang="en-US" dirty="0" smtClean="0"/>
              <a:t>NOTE: The fixed attribute only sets a value if the attribute actually appears in the XML. If the attribute is omitted, then no content is set.</a:t>
            </a:r>
          </a:p>
          <a:p>
            <a:r>
              <a:rPr lang="en-US" dirty="0" smtClean="0"/>
              <a:t>If the default attribute is set and the attribute is omitted from the XML document, then the attribute’s value is set to the default value.</a:t>
            </a:r>
          </a:p>
          <a:p>
            <a:r>
              <a:rPr lang="en-US" dirty="0" smtClean="0"/>
              <a:t>If you set the default attribute, the only use attribute value you can have is optional.</a:t>
            </a:r>
          </a:p>
          <a:p>
            <a:r>
              <a:rPr lang="en-US" dirty="0" smtClean="0"/>
              <a:t>You may not have values for both default and fixed in the same attribute definition.</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Attribute Groups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If you need to use the same set of attributes in several places in your XML document, it is more efficient to define an attribute group and then refer to the attributes all at once.</a:t>
            </a:r>
          </a:p>
          <a:p>
            <a:r>
              <a:rPr lang="en-US" dirty="0" smtClean="0"/>
              <a:t>This is the same concept you have seen used with globally defined elements and named model groups. </a:t>
            </a:r>
          </a:p>
          <a:p>
            <a:r>
              <a:rPr lang="en-US" b="1" dirty="0" smtClean="0"/>
              <a:t>To define an attribute group:</a:t>
            </a:r>
            <a:endParaRPr lang="en-US" dirty="0" smtClean="0"/>
          </a:p>
          <a:p>
            <a:pPr marL="914400" lvl="1" indent="-514350">
              <a:buFont typeface="+mj-lt"/>
              <a:buAutoNum type="arabicParenR"/>
            </a:pPr>
            <a:r>
              <a:rPr lang="en-US" dirty="0" smtClean="0"/>
              <a:t>Type &lt;</a:t>
            </a:r>
            <a:r>
              <a:rPr lang="en-US" dirty="0" err="1" smtClean="0"/>
              <a:t>xs:attributeGroup</a:t>
            </a:r>
            <a:r>
              <a:rPr lang="en-US" dirty="0" smtClean="0"/>
              <a:t>.</a:t>
            </a:r>
          </a:p>
          <a:p>
            <a:pPr marL="914400" lvl="1" indent="-514350">
              <a:buFont typeface="+mj-lt"/>
              <a:buAutoNum type="arabicParenR"/>
            </a:pPr>
            <a:r>
              <a:rPr lang="en-US" dirty="0" smtClean="0"/>
              <a:t>Then, type name="</a:t>
            </a:r>
            <a:r>
              <a:rPr lang="en-US" dirty="0" err="1" smtClean="0"/>
              <a:t>attribute_group_name</a:t>
            </a:r>
            <a:r>
              <a:rPr lang="en-US" dirty="0" smtClean="0"/>
              <a:t>"&gt;, where </a:t>
            </a:r>
            <a:r>
              <a:rPr lang="en-US" dirty="0" err="1" smtClean="0"/>
              <a:t>attribute_group_name</a:t>
            </a:r>
            <a:r>
              <a:rPr lang="en-US" dirty="0" smtClean="0"/>
              <a:t> identifies your attribute group.</a:t>
            </a:r>
          </a:p>
          <a:p>
            <a:pPr marL="914400" lvl="1" indent="-514350">
              <a:buFont typeface="+mj-lt"/>
              <a:buAutoNum type="arabicParenR"/>
            </a:pPr>
            <a:r>
              <a:rPr lang="en-US" dirty="0" smtClean="0"/>
              <a:t>Define or reference each attribute that belongs to the group.</a:t>
            </a:r>
          </a:p>
          <a:p>
            <a:pPr marL="914400" lvl="1" indent="-514350">
              <a:buFont typeface="+mj-lt"/>
              <a:buAutoNum type="arabicParenR"/>
            </a:pPr>
            <a:r>
              <a:rPr lang="en-US" dirty="0" smtClean="0"/>
              <a:t>Finally, type &lt;/</a:t>
            </a:r>
            <a:r>
              <a:rPr lang="en-US" dirty="0" err="1" smtClean="0"/>
              <a:t>xs:attributeGroup</a:t>
            </a:r>
            <a:r>
              <a:rPr lang="en-US" dirty="0" smtClean="0"/>
              <a:t>&gt; to complete the attribute group definition.</a:t>
            </a:r>
          </a:p>
          <a:p>
            <a:r>
              <a:rPr lang="en-US" dirty="0" smtClean="0"/>
              <a:t>NOTE: Like all other globally defined elements, an attribute group may only be defined at the top-level of a schema (a child element of </a:t>
            </a:r>
            <a:r>
              <a:rPr lang="en-US" dirty="0" err="1" smtClean="0"/>
              <a:t>xs:schema</a:t>
            </a:r>
            <a:r>
              <a:rPr lang="en-US" dirty="0" smtClean="0"/>
              <a:t>). And, like all other globally defined elements, it may be referenced as many times as you like.</a:t>
            </a:r>
          </a:p>
          <a:p>
            <a:r>
              <a:rPr lang="en-US" dirty="0" smtClean="0"/>
              <a:t>In Step 3 above, you can only reference attributes that are globally defined; that is, those that were declared at the top level of the schema.</a:t>
            </a:r>
          </a:p>
          <a:p>
            <a:r>
              <a:rPr lang="en-US" dirty="0" smtClean="0"/>
              <a:t>An attribute group can contain references to other attribute groups.</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Referencing Attribute Groups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Once you have defined an attribute group, you can reference it whenever those attributes are needed; whether in complex type definitions or even in other attribute groups.</a:t>
            </a:r>
          </a:p>
          <a:p>
            <a:r>
              <a:rPr lang="en-US" b="1" dirty="0" smtClean="0"/>
              <a:t>To reference an attribute group:</a:t>
            </a:r>
            <a:endParaRPr lang="en-US" dirty="0" smtClean="0"/>
          </a:p>
          <a:p>
            <a:pPr marL="914400" lvl="1" indent="-514350">
              <a:buFont typeface="+mj-lt"/>
              <a:buAutoNum type="arabicParenR"/>
            </a:pPr>
            <a:r>
              <a:rPr lang="en-US" dirty="0" smtClean="0"/>
              <a:t>Within a complex type definition, after declaring any element that should be contained, type &lt;</a:t>
            </a:r>
            <a:r>
              <a:rPr lang="en-US" dirty="0" err="1" smtClean="0"/>
              <a:t>xs:attributeGroup</a:t>
            </a:r>
            <a:r>
              <a:rPr lang="en-US" dirty="0" smtClean="0"/>
              <a:t>.</a:t>
            </a:r>
          </a:p>
          <a:p>
            <a:pPr marL="914400" lvl="1" indent="-514350">
              <a:buFont typeface="+mj-lt"/>
              <a:buAutoNum type="arabicParenR"/>
            </a:pPr>
            <a:r>
              <a:rPr lang="en-US" dirty="0" smtClean="0"/>
              <a:t>Then, type ref="</a:t>
            </a:r>
            <a:r>
              <a:rPr lang="en-US" dirty="0" err="1" smtClean="0"/>
              <a:t>attribute_group_name</a:t>
            </a:r>
            <a:r>
              <a:rPr lang="en-US" dirty="0" smtClean="0"/>
              <a:t>" /&gt;, to identify the attribute group that you created previously.</a:t>
            </a:r>
          </a:p>
          <a:p>
            <a:r>
              <a:rPr lang="en-US" dirty="0" smtClean="0"/>
              <a:t>NOTE: Attributes and attribute groups must be defined at the very end of the complex type to which they belong, after all other elements have been defined.</a:t>
            </a:r>
          </a:p>
          <a:p>
            <a:r>
              <a:rPr lang="en-US" dirty="0" smtClean="0"/>
              <a:t>Attribute groups are analogous to parameter entities in DTDs. However, they are limited to representing only collections of attributes.</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XSD – Referencing Attribute Groups</a:t>
            </a:r>
            <a:endParaRPr lang="en-US" dirty="0"/>
          </a:p>
        </p:txBody>
      </p:sp>
      <p:sp>
        <p:nvSpPr>
          <p:cNvPr id="3" name="Content Placeholder 2"/>
          <p:cNvSpPr>
            <a:spLocks noGrp="1"/>
          </p:cNvSpPr>
          <p:nvPr>
            <p:ph idx="1"/>
          </p:nvPr>
        </p:nvSpPr>
        <p:spPr/>
        <p:txBody>
          <a:bodyPr>
            <a:normAutofit fontScale="40000" lnSpcReduction="20000"/>
          </a:bodyPr>
          <a:lstStyle/>
          <a:p>
            <a:pPr>
              <a:buNone/>
            </a:pPr>
            <a:r>
              <a:rPr lang="en-US" dirty="0" smtClean="0"/>
              <a:t> &lt;</a:t>
            </a:r>
            <a:r>
              <a:rPr lang="en-US" dirty="0" err="1" smtClean="0"/>
              <a:t>xs:attributeGroup</a:t>
            </a:r>
            <a:r>
              <a:rPr lang="en-US" dirty="0" smtClean="0"/>
              <a:t> name="</a:t>
            </a:r>
            <a:r>
              <a:rPr lang="en-US" dirty="0" err="1" smtClean="0"/>
              <a:t>pictureAttrGrp</a:t>
            </a:r>
            <a:r>
              <a:rPr lang="en-US" dirty="0" smtClean="0"/>
              <a:t>"&gt;</a:t>
            </a:r>
          </a:p>
          <a:p>
            <a:pPr>
              <a:buNone/>
            </a:pPr>
            <a:r>
              <a:rPr lang="en-US" dirty="0" smtClean="0"/>
              <a:t>    &lt;</a:t>
            </a:r>
            <a:r>
              <a:rPr lang="en-US" dirty="0" err="1" smtClean="0"/>
              <a:t>xs:attribute</a:t>
            </a:r>
            <a:r>
              <a:rPr lang="en-US" dirty="0" smtClean="0"/>
              <a:t> name="name" type="</a:t>
            </a:r>
            <a:r>
              <a:rPr lang="en-US" dirty="0" err="1" smtClean="0"/>
              <a:t>xs:string</a:t>
            </a:r>
            <a:r>
              <a:rPr lang="en-US" dirty="0" smtClean="0"/>
              <a:t>" /&gt;</a:t>
            </a:r>
          </a:p>
          <a:p>
            <a:pPr>
              <a:buNone/>
            </a:pPr>
            <a:r>
              <a:rPr lang="en-US" dirty="0" smtClean="0"/>
              <a:t>    &lt;</a:t>
            </a:r>
            <a:r>
              <a:rPr lang="en-US" dirty="0" err="1" smtClean="0"/>
              <a:t>xs:attribute</a:t>
            </a:r>
            <a:r>
              <a:rPr lang="en-US" dirty="0" smtClean="0"/>
              <a:t> name="zip" type="</a:t>
            </a:r>
            <a:r>
              <a:rPr lang="en-US" dirty="0" err="1" smtClean="0"/>
              <a:t>zip_type</a:t>
            </a:r>
            <a:r>
              <a:rPr lang="en-US" dirty="0" smtClean="0"/>
              <a:t>" /&gt;</a:t>
            </a:r>
          </a:p>
          <a:p>
            <a:pPr>
              <a:buNone/>
            </a:pPr>
            <a:r>
              <a:rPr lang="en-US" dirty="0" smtClean="0"/>
              <a:t>    &lt;</a:t>
            </a:r>
            <a:r>
              <a:rPr lang="en-US" dirty="0" err="1" smtClean="0"/>
              <a:t>xs:attribute</a:t>
            </a:r>
            <a:r>
              <a:rPr lang="en-US" dirty="0" smtClean="0"/>
              <a:t> name="</a:t>
            </a:r>
            <a:r>
              <a:rPr lang="en-US" dirty="0" err="1" smtClean="0"/>
              <a:t>pic_id</a:t>
            </a:r>
            <a:r>
              <a:rPr lang="en-US" dirty="0" smtClean="0"/>
              <a:t>"&gt;</a:t>
            </a:r>
          </a:p>
          <a:p>
            <a:pPr>
              <a:buNone/>
            </a:pPr>
            <a:r>
              <a:rPr lang="en-US" dirty="0" smtClean="0"/>
              <a:t>      &lt;</a:t>
            </a:r>
            <a:r>
              <a:rPr lang="en-US" dirty="0" err="1" smtClean="0"/>
              <a:t>xs:simpleType</a:t>
            </a:r>
            <a:r>
              <a:rPr lang="en-US" dirty="0" smtClean="0"/>
              <a:t>&gt;</a:t>
            </a:r>
          </a:p>
          <a:p>
            <a:pPr>
              <a:buNone/>
            </a:pPr>
            <a:r>
              <a:rPr lang="en-US" dirty="0" smtClean="0"/>
              <a:t>        &lt;</a:t>
            </a:r>
            <a:r>
              <a:rPr lang="en-US" dirty="0" err="1" smtClean="0"/>
              <a:t>xs:restriction</a:t>
            </a:r>
            <a:r>
              <a:rPr lang="en-US" dirty="0" smtClean="0"/>
              <a:t> base="</a:t>
            </a:r>
            <a:r>
              <a:rPr lang="en-US" dirty="0" err="1" smtClean="0"/>
              <a:t>xs:positiveInteger</a:t>
            </a:r>
            <a:r>
              <a:rPr lang="en-US" dirty="0" smtClean="0"/>
              <a:t>"&gt;</a:t>
            </a:r>
          </a:p>
          <a:p>
            <a:pPr>
              <a:buNone/>
            </a:pPr>
            <a:r>
              <a:rPr lang="en-US" dirty="0" smtClean="0"/>
              <a:t>          &lt;</a:t>
            </a:r>
            <a:r>
              <a:rPr lang="en-US" dirty="0" err="1" smtClean="0"/>
              <a:t>xs:pattern</a:t>
            </a:r>
            <a:r>
              <a:rPr lang="en-US" dirty="0" smtClean="0"/>
              <a:t> value="\d{4}" /&gt;</a:t>
            </a:r>
          </a:p>
          <a:p>
            <a:pPr>
              <a:buNone/>
            </a:pPr>
            <a:r>
              <a:rPr lang="en-US" dirty="0" smtClean="0"/>
              <a:t>        &lt;/</a:t>
            </a:r>
            <a:r>
              <a:rPr lang="en-US" dirty="0" err="1" smtClean="0"/>
              <a:t>xs:restriction</a:t>
            </a:r>
            <a:r>
              <a:rPr lang="en-US" dirty="0" smtClean="0"/>
              <a:t>&gt;</a:t>
            </a:r>
          </a:p>
          <a:p>
            <a:pPr>
              <a:buNone/>
            </a:pPr>
            <a:r>
              <a:rPr lang="en-US" dirty="0" smtClean="0"/>
              <a:t>      &lt;/</a:t>
            </a:r>
            <a:r>
              <a:rPr lang="en-US" dirty="0" err="1" smtClean="0"/>
              <a:t>xs:simpleType</a:t>
            </a:r>
            <a:r>
              <a:rPr lang="en-US" dirty="0" smtClean="0"/>
              <a:t>&gt;</a:t>
            </a:r>
          </a:p>
          <a:p>
            <a:pPr>
              <a:buNone/>
            </a:pPr>
            <a:r>
              <a:rPr lang="en-US" dirty="0" smtClean="0"/>
              <a:t>    &lt;/</a:t>
            </a:r>
            <a:r>
              <a:rPr lang="en-US" dirty="0" err="1" smtClean="0"/>
              <a:t>xs:attribute</a:t>
            </a:r>
            <a:r>
              <a:rPr lang="en-US" dirty="0" smtClean="0"/>
              <a:t>&gt;</a:t>
            </a:r>
          </a:p>
          <a:p>
            <a:pPr>
              <a:buNone/>
            </a:pPr>
            <a:r>
              <a:rPr lang="en-US" dirty="0" smtClean="0"/>
              <a:t> </a:t>
            </a:r>
            <a:r>
              <a:rPr lang="en-US" dirty="0" smtClean="0"/>
              <a:t>&lt;/</a:t>
            </a:r>
            <a:r>
              <a:rPr lang="en-US" dirty="0" err="1" smtClean="0"/>
              <a:t>xs:attributeGroup</a:t>
            </a:r>
            <a:r>
              <a:rPr lang="en-US" dirty="0" smtClean="0"/>
              <a:t>&gt;</a:t>
            </a:r>
          </a:p>
          <a:p>
            <a:pPr>
              <a:buNone/>
            </a:pPr>
            <a:r>
              <a:rPr lang="en-US" dirty="0" smtClean="0"/>
              <a:t> </a:t>
            </a:r>
          </a:p>
          <a:p>
            <a:pPr>
              <a:buNone/>
            </a:pPr>
            <a:r>
              <a:rPr lang="en-US" dirty="0" smtClean="0"/>
              <a:t>&lt;!-- Referencing attribute group --&gt;</a:t>
            </a:r>
          </a:p>
          <a:p>
            <a:pPr>
              <a:buNone/>
            </a:pPr>
            <a:r>
              <a:rPr lang="en-US" dirty="0" smtClean="0"/>
              <a:t>  &lt;</a:t>
            </a:r>
            <a:r>
              <a:rPr lang="en-US" dirty="0" err="1" smtClean="0"/>
              <a:t>xs:complexType</a:t>
            </a:r>
            <a:r>
              <a:rPr lang="en-US" dirty="0" smtClean="0"/>
              <a:t> name="</a:t>
            </a:r>
            <a:r>
              <a:rPr lang="en-US" dirty="0" err="1" smtClean="0"/>
              <a:t>picture_type</a:t>
            </a:r>
            <a:r>
              <a:rPr lang="en-US" dirty="0" smtClean="0"/>
              <a:t>"&gt;</a:t>
            </a:r>
          </a:p>
          <a:p>
            <a:pPr>
              <a:buNone/>
            </a:pPr>
            <a:r>
              <a:rPr lang="en-US" dirty="0" smtClean="0"/>
              <a:t>    &lt;</a:t>
            </a:r>
            <a:r>
              <a:rPr lang="en-US" dirty="0" err="1" smtClean="0"/>
              <a:t>xs:attributeGroup</a:t>
            </a:r>
            <a:r>
              <a:rPr lang="en-US" dirty="0" smtClean="0"/>
              <a:t> ref="</a:t>
            </a:r>
            <a:r>
              <a:rPr lang="en-US" dirty="0" err="1" smtClean="0"/>
              <a:t>pictureAttrGrp</a:t>
            </a:r>
            <a:r>
              <a:rPr lang="en-US" dirty="0" smtClean="0"/>
              <a:t>" /&gt;</a:t>
            </a:r>
          </a:p>
          <a:p>
            <a:pPr>
              <a:buNone/>
            </a:pPr>
            <a:r>
              <a:rPr lang="en-US" dirty="0" smtClean="0"/>
              <a:t>    &lt;</a:t>
            </a:r>
            <a:r>
              <a:rPr lang="en-US" dirty="0" err="1" smtClean="0"/>
              <a:t>xs:attribute</a:t>
            </a:r>
            <a:r>
              <a:rPr lang="en-US" dirty="0" smtClean="0"/>
              <a:t> ref="</a:t>
            </a:r>
            <a:r>
              <a:rPr lang="en-US" dirty="0" err="1" smtClean="0"/>
              <a:t>date_created</a:t>
            </a:r>
            <a:r>
              <a:rPr lang="en-US" dirty="0" smtClean="0"/>
              <a:t>" /&gt;</a:t>
            </a:r>
          </a:p>
          <a:p>
            <a:pPr>
              <a:buNone/>
            </a:pPr>
            <a:r>
              <a:rPr lang="en-US" dirty="0" smtClean="0"/>
              <a:t>  &lt;/</a:t>
            </a:r>
            <a:r>
              <a:rPr lang="en-US" dirty="0" err="1" smtClean="0"/>
              <a:t>xs:complexType</a:t>
            </a:r>
            <a:r>
              <a:rPr lang="en-US" dirty="0" smtClean="0"/>
              <a:t>&gt;</a:t>
            </a:r>
          </a:p>
          <a:p>
            <a:endParaRPr lang="en-US" dirty="0" smtClean="0"/>
          </a:p>
          <a:p>
            <a:pPr>
              <a:buNone/>
            </a:pPr>
            <a:r>
              <a:rPr lang="en-US" dirty="0" smtClean="0"/>
              <a:t>&lt;!-- Referencing attribute group --&gt;</a:t>
            </a:r>
          </a:p>
          <a:p>
            <a:pPr>
              <a:buNone/>
            </a:pPr>
            <a:r>
              <a:rPr lang="en-US" dirty="0" smtClean="0"/>
              <a:t>  &lt;</a:t>
            </a:r>
            <a:r>
              <a:rPr lang="en-US" dirty="0" err="1" smtClean="0"/>
              <a:t>xs:complexType</a:t>
            </a:r>
            <a:r>
              <a:rPr lang="en-US" dirty="0" smtClean="0"/>
              <a:t> name="picture_type2"&gt;</a:t>
            </a:r>
          </a:p>
          <a:p>
            <a:pPr>
              <a:buNone/>
            </a:pPr>
            <a:r>
              <a:rPr lang="en-US" dirty="0" smtClean="0"/>
              <a:t>    &lt;</a:t>
            </a:r>
            <a:r>
              <a:rPr lang="en-US" dirty="0" err="1" smtClean="0"/>
              <a:t>xs:attributeGroup</a:t>
            </a:r>
            <a:r>
              <a:rPr lang="en-US" dirty="0" smtClean="0"/>
              <a:t> ref="</a:t>
            </a:r>
            <a:r>
              <a:rPr lang="en-US" dirty="0" err="1" smtClean="0"/>
              <a:t>pictureAttrGrp</a:t>
            </a:r>
            <a:r>
              <a:rPr lang="en-US" dirty="0" smtClean="0"/>
              <a:t>" /&gt;</a:t>
            </a:r>
          </a:p>
          <a:p>
            <a:pPr>
              <a:buNone/>
            </a:pPr>
            <a:r>
              <a:rPr lang="en-US" dirty="0" smtClean="0"/>
              <a:t>  &lt;/</a:t>
            </a:r>
            <a:r>
              <a:rPr lang="en-US" dirty="0" err="1" smtClean="0"/>
              <a:t>xs:complexType</a:t>
            </a:r>
            <a:r>
              <a:rPr lang="en-US" dirty="0" smtClean="0"/>
              <a:t>&gt;</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XML – Referencing Attribute Groups</a:t>
            </a:r>
            <a:endParaRPr lang="en-US" dirty="0"/>
          </a:p>
        </p:txBody>
      </p:sp>
      <p:sp>
        <p:nvSpPr>
          <p:cNvPr id="3" name="Content Placeholder 2"/>
          <p:cNvSpPr>
            <a:spLocks noGrp="1"/>
          </p:cNvSpPr>
          <p:nvPr>
            <p:ph idx="1"/>
          </p:nvPr>
        </p:nvSpPr>
        <p:spPr/>
        <p:txBody>
          <a:bodyPr/>
          <a:lstStyle/>
          <a:p>
            <a:pPr>
              <a:buNone/>
            </a:pPr>
            <a:r>
              <a:rPr lang="en-US" dirty="0" smtClean="0"/>
              <a:t> &lt;picture name="</a:t>
            </a:r>
            <a:r>
              <a:rPr lang="en-US" dirty="0" err="1" smtClean="0"/>
              <a:t>PictureName</a:t>
            </a:r>
            <a:r>
              <a:rPr lang="en-US" dirty="0" smtClean="0"/>
              <a:t>" zip="94123" </a:t>
            </a:r>
            <a:r>
              <a:rPr lang="en-US" dirty="0" err="1" smtClean="0"/>
              <a:t>pic_id</a:t>
            </a:r>
            <a:r>
              <a:rPr lang="en-US" dirty="0" smtClean="0"/>
              <a:t>="1234" </a:t>
            </a:r>
            <a:r>
              <a:rPr lang="en-US" dirty="0" err="1" smtClean="0"/>
              <a:t>date_created</a:t>
            </a:r>
            <a:r>
              <a:rPr lang="en-US" dirty="0" smtClean="0"/>
              <a:t>="2014-12-25" /&gt;</a:t>
            </a:r>
          </a:p>
          <a:p>
            <a:pPr>
              <a:buNone/>
            </a:pPr>
            <a:r>
              <a:rPr lang="en-US" dirty="0" smtClean="0"/>
              <a:t> </a:t>
            </a:r>
            <a:r>
              <a:rPr lang="en-US" dirty="0" smtClean="0"/>
              <a:t>&lt;picture2 name="PictureName2" zip="94234" </a:t>
            </a:r>
            <a:r>
              <a:rPr lang="en-US" dirty="0" err="1" smtClean="0"/>
              <a:t>pic_id</a:t>
            </a:r>
            <a:r>
              <a:rPr lang="en-US" dirty="0" smtClean="0"/>
              <a:t>="2345" /&gt;</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and Global Definitions</a:t>
            </a:r>
            <a:endParaRPr lang="en-US" dirty="0"/>
          </a:p>
        </p:txBody>
      </p:sp>
      <p:sp>
        <p:nvSpPr>
          <p:cNvPr id="3" name="Content Placeholder 2"/>
          <p:cNvSpPr>
            <a:spLocks noGrp="1"/>
          </p:cNvSpPr>
          <p:nvPr>
            <p:ph idx="1"/>
          </p:nvPr>
        </p:nvSpPr>
        <p:spPr/>
        <p:txBody>
          <a:bodyPr>
            <a:noAutofit/>
          </a:bodyPr>
          <a:lstStyle/>
          <a:p>
            <a:r>
              <a:rPr lang="en-US" sz="1600" dirty="0" smtClean="0"/>
              <a:t>In XML Schema, elements can be defined either locally or globally. A globally defined element is defined as a child of the </a:t>
            </a:r>
            <a:r>
              <a:rPr lang="en-US" sz="1600" dirty="0" err="1" smtClean="0"/>
              <a:t>xs:schema</a:t>
            </a:r>
            <a:r>
              <a:rPr lang="en-US" sz="1600" dirty="0" smtClean="0"/>
              <a:t> element. Since it is defined at the top-most level of the schema, its scope (meaning where it can be used) is anywhere in the entire schema.</a:t>
            </a:r>
          </a:p>
          <a:p>
            <a:r>
              <a:rPr lang="en-US" sz="1600" dirty="0" smtClean="0"/>
              <a:t>Conversely, a locally defined elements is defined as the child of some other element. Since it is defined as a child element, its scope is within its parent element only.</a:t>
            </a:r>
          </a:p>
          <a:p>
            <a:r>
              <a:rPr lang="en-US" sz="1600" dirty="0" smtClean="0"/>
              <a:t>Globally defined elements, like named custom types, do not automatically become part of an XML Schema. The definition only determines what that element will look like. Global elements must be explicitly referenced in order to actually appear in a valid XML document.</a:t>
            </a:r>
          </a:p>
          <a:p>
            <a:r>
              <a:rPr lang="en-US" sz="1600" dirty="0" smtClean="0"/>
              <a:t>Locally defined elements, however, like anonymous custom types, automatically become part of an XML document. Where they are defined determines where in the XML document the element must appear.</a:t>
            </a:r>
          </a:p>
          <a:p>
            <a:r>
              <a:rPr lang="en-US" sz="1600" dirty="0" smtClean="0"/>
              <a:t>We have discussed the benefits of reusing globally defined elements – see Referring Globally Defined Elements, Referring a Named Model Group, and Referring Attribute Groups.</a:t>
            </a:r>
          </a:p>
          <a:p>
            <a:r>
              <a:rPr lang="en-US" sz="1600" dirty="0" smtClean="0"/>
              <a:t>On the flip side, one of the benefits of using locally defined elements is that the element’s scope is isolated. An isolated scope means that the element’s name and definition cannot conflict with other elements in the same XML Schema using the same name. Which one to choose is dependent on your need for reusability, versus your need to isolate an element and its definition.</a:t>
            </a:r>
          </a:p>
          <a:p>
            <a:r>
              <a:rPr lang="en-US" sz="1600" dirty="0" smtClean="0"/>
              <a:t>NOTE: In a DTD, every element is declared globally; there is no such thing as a locally defined element.</a:t>
            </a:r>
          </a:p>
          <a:p>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XSD (Remove default condition-</a:t>
            </a:r>
            <a:r>
              <a:rPr lang="en-US" dirty="0" err="1" smtClean="0"/>
              <a:t>complexContent</a:t>
            </a:r>
            <a:r>
              <a:rPr lang="en-US" dirty="0" smtClean="0"/>
              <a:t> and restriction)</a:t>
            </a:r>
            <a:endParaRPr lang="en-US" dirty="0"/>
          </a:p>
        </p:txBody>
      </p:sp>
      <p:sp>
        <p:nvSpPr>
          <p:cNvPr id="3" name="Content Placeholder 2"/>
          <p:cNvSpPr>
            <a:spLocks noGrp="1"/>
          </p:cNvSpPr>
          <p:nvPr>
            <p:ph idx="1"/>
          </p:nvPr>
        </p:nvSpPr>
        <p:spPr/>
        <p:txBody>
          <a:bodyPr/>
          <a:lstStyle/>
          <a:p>
            <a:pPr>
              <a:buNone/>
            </a:pPr>
            <a:r>
              <a:rPr lang="en-US" dirty="0" smtClean="0"/>
              <a:t>&lt;</a:t>
            </a:r>
            <a:r>
              <a:rPr lang="en-US" dirty="0" err="1" smtClean="0"/>
              <a:t>xs:element</a:t>
            </a:r>
            <a:r>
              <a:rPr lang="en-US" dirty="0" smtClean="0"/>
              <a:t> name="</a:t>
            </a:r>
            <a:r>
              <a:rPr lang="en-US" dirty="0" err="1" smtClean="0"/>
              <a:t>element_name</a:t>
            </a:r>
            <a:r>
              <a:rPr lang="en-US" dirty="0" smtClean="0"/>
              <a:t>"&gt;</a:t>
            </a:r>
          </a:p>
          <a:p>
            <a:pPr>
              <a:buNone/>
            </a:pPr>
            <a:r>
              <a:rPr lang="en-US" dirty="0" smtClean="0"/>
              <a:t>  &lt;</a:t>
            </a:r>
            <a:r>
              <a:rPr lang="en-US" dirty="0" err="1" smtClean="0"/>
              <a:t>xs:complexType</a:t>
            </a:r>
            <a:r>
              <a:rPr lang="en-US" dirty="0" smtClean="0"/>
              <a:t>&gt;</a:t>
            </a:r>
          </a:p>
          <a:p>
            <a:pPr>
              <a:buNone/>
            </a:pPr>
            <a:r>
              <a:rPr lang="en-US" dirty="0" smtClean="0"/>
              <a:t>    &lt;!-- other element definition --&gt;</a:t>
            </a:r>
          </a:p>
          <a:p>
            <a:pPr>
              <a:buNone/>
            </a:pPr>
            <a:r>
              <a:rPr lang="en-US" dirty="0" smtClean="0"/>
              <a:t>  &lt;/</a:t>
            </a:r>
            <a:r>
              <a:rPr lang="en-US" dirty="0" err="1" smtClean="0"/>
              <a:t>xs:complexType</a:t>
            </a:r>
            <a:r>
              <a:rPr lang="en-US" dirty="0" smtClean="0"/>
              <a:t>&gt;</a:t>
            </a:r>
          </a:p>
          <a:p>
            <a:pPr>
              <a:buNone/>
            </a:pPr>
            <a:r>
              <a:rPr lang="en-US" dirty="0" smtClean="0"/>
              <a:t>&lt;/</a:t>
            </a:r>
            <a:r>
              <a:rPr lang="en-US" dirty="0" err="1" smtClean="0"/>
              <a:t>xs:element</a:t>
            </a:r>
            <a:r>
              <a:rPr lang="en-US" dirty="0" smtClean="0"/>
              <a:t>&gt;</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Deriving Anonymous Complex Types</a:t>
            </a:r>
            <a:endParaRPr lang="en-US" dirty="0"/>
          </a:p>
        </p:txBody>
      </p:sp>
      <p:sp>
        <p:nvSpPr>
          <p:cNvPr id="3" name="Content Placeholder 2"/>
          <p:cNvSpPr>
            <a:spLocks noGrp="1"/>
          </p:cNvSpPr>
          <p:nvPr>
            <p:ph idx="1"/>
          </p:nvPr>
        </p:nvSpPr>
        <p:spPr/>
        <p:txBody>
          <a:bodyPr/>
          <a:lstStyle/>
          <a:p>
            <a:r>
              <a:rPr lang="en-US" dirty="0" smtClean="0"/>
              <a:t>You can derive a complex type anonymously, or you can name it. If you don’t need to reuse a complex type, it is faster to create it anonymously within the element definition itself.</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Derive an anonymous Complex Type</a:t>
            </a:r>
            <a:endParaRPr lang="en-US" dirty="0"/>
          </a:p>
        </p:txBody>
      </p:sp>
      <p:sp>
        <p:nvSpPr>
          <p:cNvPr id="3" name="Content Placeholder 2"/>
          <p:cNvSpPr>
            <a:spLocks noGrp="1"/>
          </p:cNvSpPr>
          <p:nvPr>
            <p:ph idx="1"/>
          </p:nvPr>
        </p:nvSpPr>
        <p:spPr/>
        <p:txBody>
          <a:bodyPr>
            <a:normAutofit fontScale="25000" lnSpcReduction="20000"/>
          </a:bodyPr>
          <a:lstStyle/>
          <a:p>
            <a:pPr marL="514350" lvl="0" indent="-514350">
              <a:buFont typeface="+mj-lt"/>
              <a:buAutoNum type="arabicParenR"/>
            </a:pPr>
            <a:r>
              <a:rPr lang="en-US" sz="8000" dirty="0" smtClean="0"/>
              <a:t>Begin the definition of the element by typing &lt;</a:t>
            </a:r>
            <a:r>
              <a:rPr lang="en-US" sz="8000" dirty="0" err="1" smtClean="0"/>
              <a:t>xs:element</a:t>
            </a:r>
            <a:r>
              <a:rPr lang="en-US" sz="8000" dirty="0" smtClean="0"/>
              <a:t> name="label"&gt;, where label is the name of the XML element that you are defining. </a:t>
            </a:r>
          </a:p>
          <a:p>
            <a:pPr marL="514350" lvl="0" indent="-514350">
              <a:buFont typeface="+mj-lt"/>
              <a:buAutoNum type="arabicParenR"/>
            </a:pPr>
            <a:r>
              <a:rPr lang="en-US" sz="8000" dirty="0" smtClean="0"/>
              <a:t>Then, type &lt;</a:t>
            </a:r>
            <a:r>
              <a:rPr lang="en-US" sz="8000" dirty="0" err="1" smtClean="0"/>
              <a:t>xs:complexType</a:t>
            </a:r>
            <a:r>
              <a:rPr lang="en-US" sz="8000" dirty="0" smtClean="0"/>
              <a:t>&gt; to begin the anonymous complex type.</a:t>
            </a:r>
          </a:p>
          <a:p>
            <a:pPr marL="514350" lvl="0" indent="-514350">
              <a:buFont typeface="+mj-lt"/>
              <a:buAutoNum type="arabicParenR"/>
            </a:pPr>
            <a:r>
              <a:rPr lang="en-US" sz="8000" dirty="0" smtClean="0"/>
              <a:t>Within the </a:t>
            </a:r>
            <a:r>
              <a:rPr lang="en-US" sz="8000" dirty="0" err="1" smtClean="0"/>
              <a:t>xs:complexType</a:t>
            </a:r>
            <a:r>
              <a:rPr lang="en-US" sz="8000" dirty="0" smtClean="0"/>
              <a:t> element: </a:t>
            </a:r>
          </a:p>
          <a:p>
            <a:pPr marL="514350" indent="-514350">
              <a:buNone/>
            </a:pPr>
            <a:r>
              <a:rPr lang="en-US" sz="8000" dirty="0" smtClean="0"/>
              <a:t>	Declare the content type to be either simple content or complex content. </a:t>
            </a:r>
          </a:p>
          <a:p>
            <a:pPr marL="514350" indent="-514350">
              <a:buNone/>
            </a:pPr>
            <a:r>
              <a:rPr lang="en-US" sz="8000" dirty="0" smtClean="0"/>
              <a:t>	Create the guts of the element. </a:t>
            </a:r>
          </a:p>
          <a:p>
            <a:pPr marL="514350" indent="-514350">
              <a:buNone/>
            </a:pPr>
            <a:r>
              <a:rPr lang="en-US" sz="8000" dirty="0" smtClean="0"/>
              <a:t>	Define the attributes that should appear, if any.</a:t>
            </a:r>
          </a:p>
          <a:p>
            <a:pPr marL="514350" lvl="0" indent="-514350">
              <a:buNone/>
            </a:pPr>
            <a:r>
              <a:rPr lang="en-US" sz="8000" dirty="0" smtClean="0"/>
              <a:t>4)	Next, type &lt;/</a:t>
            </a:r>
            <a:r>
              <a:rPr lang="en-US" sz="8000" dirty="0" err="1" smtClean="0"/>
              <a:t>xs:complexType</a:t>
            </a:r>
            <a:r>
              <a:rPr lang="en-US" sz="8000" dirty="0" smtClean="0"/>
              <a:t>&gt; to complete the anonymous complex type definition.</a:t>
            </a:r>
          </a:p>
          <a:p>
            <a:pPr marL="514350" lvl="0" indent="-514350">
              <a:buNone/>
            </a:pPr>
            <a:r>
              <a:rPr lang="en-US" sz="8000" dirty="0" smtClean="0"/>
              <a:t>5)	Finally, type &lt;/</a:t>
            </a:r>
            <a:r>
              <a:rPr lang="en-US" sz="8000" dirty="0" err="1" smtClean="0"/>
              <a:t>xs:element</a:t>
            </a:r>
            <a:r>
              <a:rPr lang="en-US" sz="8000" dirty="0" smtClean="0"/>
              <a:t>&gt; to complete the definition of the complex type element.</a:t>
            </a:r>
          </a:p>
          <a:p>
            <a:r>
              <a:rPr lang="en-US" sz="8000" dirty="0" smtClean="0"/>
              <a:t>NOTE: The only difference between an anonymous type and a named type is that a named type can be used more than once, and can be used as the base for new complex types. An anonymous type can only be used for the element in which it is contained.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1448</TotalTime>
  <Words>5585</Words>
  <Application>Microsoft Office PowerPoint</Application>
  <PresentationFormat>On-screen Show (4:3)</PresentationFormat>
  <Paragraphs>621</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XML Schema – Complex Type</vt:lpstr>
      <vt:lpstr>Defining Complex Types</vt:lpstr>
      <vt:lpstr>Complex Type Basics</vt:lpstr>
      <vt:lpstr>The Four Complex Types</vt:lpstr>
      <vt:lpstr>Deriving a Complex Type and the Default Condition</vt:lpstr>
      <vt:lpstr>XSD (Complex type with complexContent that restricts anyType)</vt:lpstr>
      <vt:lpstr>XSD (Remove default condition-complexContent and restriction)</vt:lpstr>
      <vt:lpstr>Deriving Anonymous Complex Types</vt:lpstr>
      <vt:lpstr>To Derive an anonymous Complex Type</vt:lpstr>
      <vt:lpstr>Anonymous Complex Type - XSD</vt:lpstr>
      <vt:lpstr>Deriving Named Complex Types</vt:lpstr>
      <vt:lpstr>To derive a Named Complex Type</vt:lpstr>
      <vt:lpstr>Named Complex Type - XSD</vt:lpstr>
      <vt:lpstr>1. Defining Elements to contain Only Text</vt:lpstr>
      <vt:lpstr>To define a text only Complex Type</vt:lpstr>
      <vt:lpstr>Complex Type, Simple Content - XSD</vt:lpstr>
      <vt:lpstr>Complex Type, Simple Content - XML</vt:lpstr>
      <vt:lpstr>2. Defining Complex Types That Contain Child Elements</vt:lpstr>
      <vt:lpstr>To Define an “Element Only” Complex Type</vt:lpstr>
      <vt:lpstr>Complex Type, Complex Content - XSD</vt:lpstr>
      <vt:lpstr>Complex Type, Complex Content - XML</vt:lpstr>
      <vt:lpstr>Requiring Child Elements to Appear in Sequence</vt:lpstr>
      <vt:lpstr>To Require Child Elements to Appear in Sequence</vt:lpstr>
      <vt:lpstr>To Require Child Elements to Appear in Sequence (Continue…)</vt:lpstr>
      <vt:lpstr>Child Elements appear in Sequence - XSD</vt:lpstr>
      <vt:lpstr>Allowing Child Elements to Appear in Any Order</vt:lpstr>
      <vt:lpstr>To Allow Child elements to Appear in Any Order</vt:lpstr>
      <vt:lpstr>Allowing Child Elements Appear in Any Order - XSD</vt:lpstr>
      <vt:lpstr>Creating a Set of Choices</vt:lpstr>
      <vt:lpstr>To Offer a Choice of Child Elements</vt:lpstr>
      <vt:lpstr>Choice of Child Elements - XSD</vt:lpstr>
      <vt:lpstr>Choice of Child Elements - XML</vt:lpstr>
      <vt:lpstr>3. Defining Empty Elements</vt:lpstr>
      <vt:lpstr>To Define an “Empty Element” Complex Type</vt:lpstr>
      <vt:lpstr>“Empty Element” Complex Type - XSD</vt:lpstr>
      <vt:lpstr>4. Defining Elements with Mixed Content</vt:lpstr>
      <vt:lpstr>To Create a “Mixed Content” Complex Type</vt:lpstr>
      <vt:lpstr>“Mixed Content” Complex Type - XSD</vt:lpstr>
      <vt:lpstr>“Mixed Content” Complex Type - XML</vt:lpstr>
      <vt:lpstr>Deriving Complex Type from Existing Complex Type</vt:lpstr>
      <vt:lpstr>To Derive a New Complex Type from an Existing Type</vt:lpstr>
      <vt:lpstr>XSD 1 (use extension to add new element country to the end of the existing complex type)</vt:lpstr>
      <vt:lpstr>XSD 2 (use restriction to remove features from address2) </vt:lpstr>
      <vt:lpstr>Referencing Globally Defined Elements</vt:lpstr>
      <vt:lpstr>To Reference a Globally Defined Element</vt:lpstr>
      <vt:lpstr>XSD – To Reference a Globally Defined Element</vt:lpstr>
      <vt:lpstr>XML – To Reference a Globally Defined Element</vt:lpstr>
      <vt:lpstr>Controlling How Many</vt:lpstr>
      <vt:lpstr>Controlling How Many (continue…)</vt:lpstr>
      <vt:lpstr>Sample XSD for Controlling How Many</vt:lpstr>
      <vt:lpstr>Defining Named Model Groups</vt:lpstr>
      <vt:lpstr>To define a Named Model Group</vt:lpstr>
      <vt:lpstr>XSD – Named Model Group</vt:lpstr>
      <vt:lpstr>XML – Named Model Group</vt:lpstr>
      <vt:lpstr>Referencing a Named Model Group</vt:lpstr>
      <vt:lpstr>Defining Attributes</vt:lpstr>
      <vt:lpstr>Define an Attribute</vt:lpstr>
      <vt:lpstr>XSD – Define an Attribute (1)</vt:lpstr>
      <vt:lpstr>XSD – Define an Attribute (2)</vt:lpstr>
      <vt:lpstr>XSD – Define an Attribute (3)</vt:lpstr>
      <vt:lpstr>XML – Define an Attribute </vt:lpstr>
      <vt:lpstr>Requiring an Attribute</vt:lpstr>
      <vt:lpstr>Predefining Attribute’s Content</vt:lpstr>
      <vt:lpstr>Defining Attribute Groups</vt:lpstr>
      <vt:lpstr>Referencing Attribute Groups</vt:lpstr>
      <vt:lpstr>XSD – Referencing Attribute Groups</vt:lpstr>
      <vt:lpstr>XML – Referencing Attribute Groups</vt:lpstr>
      <vt:lpstr>Local and Global Definitions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Hans</cp:lastModifiedBy>
  <cp:revision>137</cp:revision>
  <dcterms:created xsi:type="dcterms:W3CDTF">2016-02-01T23:15:25Z</dcterms:created>
  <dcterms:modified xsi:type="dcterms:W3CDTF">2016-03-31T16:29:01Z</dcterms:modified>
</cp:coreProperties>
</file>