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386" r:id="rId3"/>
    <p:sldId id="387" r:id="rId4"/>
    <p:sldId id="388" r:id="rId5"/>
    <p:sldId id="389" r:id="rId6"/>
    <p:sldId id="390" r:id="rId7"/>
    <p:sldId id="391" r:id="rId8"/>
    <p:sldId id="392" r:id="rId9"/>
    <p:sldId id="401" r:id="rId10"/>
    <p:sldId id="393" r:id="rId11"/>
    <p:sldId id="394" r:id="rId12"/>
    <p:sldId id="395" r:id="rId13"/>
    <p:sldId id="396" r:id="rId14"/>
    <p:sldId id="397" r:id="rId15"/>
    <p:sldId id="398" r:id="rId16"/>
    <p:sldId id="399" r:id="rId17"/>
    <p:sldId id="402" r:id="rId18"/>
    <p:sldId id="400" r:id="rId19"/>
    <p:sldId id="403" r:id="rId20"/>
    <p:sldId id="405" r:id="rId21"/>
    <p:sldId id="406" r:id="rId22"/>
    <p:sldId id="407" r:id="rId23"/>
    <p:sldId id="408" r:id="rId24"/>
    <p:sldId id="409" r:id="rId25"/>
    <p:sldId id="410" r:id="rId26"/>
    <p:sldId id="404" r:id="rId27"/>
    <p:sldId id="411" r:id="rId28"/>
    <p:sldId id="412" r:id="rId29"/>
    <p:sldId id="413" r:id="rId30"/>
    <p:sldId id="414" r:id="rId31"/>
    <p:sldId id="415" r:id="rId32"/>
    <p:sldId id="416" r:id="rId33"/>
    <p:sldId id="417" r:id="rId34"/>
    <p:sldId id="418" r:id="rId35"/>
    <p:sldId id="419" r:id="rId36"/>
    <p:sldId id="420" r:id="rId37"/>
    <p:sldId id="421" r:id="rId38"/>
    <p:sldId id="422"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D5A1-A266-448B-9C5D-08340C099E68}" type="datetimeFigureOut">
              <a:rPr lang="en-US" smtClean="0"/>
              <a:pPr/>
              <a:t>4/4/2016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72935-D866-41AF-8D3C-881AD185C7D1}" type="slidenum">
              <a:rPr lang="en-US" smtClean="0"/>
              <a:pPr/>
              <a:t>‹#›</a:t>
            </a:fld>
            <a:endParaRPr lang="en-US"/>
          </a:p>
        </p:txBody>
      </p:sp>
    </p:spTree>
    <p:extLst>
      <p:ext uri="{BB962C8B-B14F-4D97-AF65-F5344CB8AC3E}">
        <p14:creationId xmlns:p14="http://schemas.microsoft.com/office/powerpoint/2010/main" val="106371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4/4/2016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4/4/2016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4/4/2016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4/4/2016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fog.ccsf.edu/~hyip/cnit131a/08/samples/02_xslt_loop.xsl" TargetMode="External"/><Relationship Id="rId2" Type="http://schemas.openxmlformats.org/officeDocument/2006/relationships/hyperlink" Target="http://fog.ccsf.edu/~hyip/cnit131a/08/samples/02_xsl_loop.x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fog.ccsf.edu/~hyip/cnit131a/08/samples/03_xslt_test.xsl" TargetMode="External"/><Relationship Id="rId2" Type="http://schemas.openxmlformats.org/officeDocument/2006/relationships/hyperlink" Target="http://fog.ccsf.edu/~hyip/cnit131a/08/samples/03_xslt_test.x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fog.ccsf.edu/~hyip/cnit131a/08/samples/04_xslt_choose.xsl" TargetMode="External"/><Relationship Id="rId2" Type="http://schemas.openxmlformats.org/officeDocument/2006/relationships/hyperlink" Target="http://fog.ccsf.edu/~hyip/cnit131a/08/samples/04_xslt_choose.x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fog.ccsf.edu/~hyip/cnit131a/08/samples/05_xslt_sort.xsl" TargetMode="External"/><Relationship Id="rId2" Type="http://schemas.openxmlformats.org/officeDocument/2006/relationships/hyperlink" Target="http://fog.ccsf.edu/~hyip/cnit131a/08/samples/05_xslt_sort.x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fog.ccsf.edu/~hyip/cnit131a/08/samples/06_xslt_attribute.xsl" TargetMode="External"/><Relationship Id="rId2" Type="http://schemas.openxmlformats.org/officeDocument/2006/relationships/hyperlink" Target="http://fog.ccsf.edu/~hyip/cnit131a/08/samples/06_xslt_attribute.x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fog.ccsf.edu/~hyip/cnit131a/08/samples/07_xslt_template.xsl" TargetMode="External"/><Relationship Id="rId2" Type="http://schemas.openxmlformats.org/officeDocument/2006/relationships/hyperlink" Target="http://fog.ccsf.edu/~hyip/cnit131a/08/samples/07_xslt_template.x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og.ccsf.edu/~hyip/cnit131a/08/samples/01_xslt_sample.xsl" TargetMode="External"/><Relationship Id="rId2" Type="http://schemas.openxmlformats.org/officeDocument/2006/relationships/hyperlink" Target="http://fog.ccsf.edu/~hyip/cnit131a/08/samples/01_xslt_sample.x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XML Schema – XSLT</a:t>
            </a:r>
            <a:endParaRPr lang="en-US" dirty="0"/>
          </a:p>
        </p:txBody>
      </p:sp>
      <p:sp>
        <p:nvSpPr>
          <p:cNvPr id="3" name="Subtitle 2"/>
          <p:cNvSpPr>
            <a:spLocks noGrp="1"/>
          </p:cNvSpPr>
          <p:nvPr>
            <p:ph type="subTitle" idx="1"/>
          </p:nvPr>
        </p:nvSpPr>
        <p:spPr/>
        <p:txBody>
          <a:bodyPr/>
          <a:lstStyle/>
          <a:p>
            <a:r>
              <a:rPr lang="en-US" dirty="0" smtClean="0"/>
              <a:t>Week 8</a:t>
            </a:r>
          </a:p>
          <a:p>
            <a:r>
              <a:rPr lang="en-US" dirty="0" smtClean="0"/>
              <a:t>Web site: http://fog.ccsf.edu/~hyip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XSLT Style Sheet</a:t>
            </a:r>
            <a:endParaRPr lang="en-US" dirty="0"/>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arenR"/>
            </a:pPr>
            <a:r>
              <a:rPr lang="en-US" dirty="0" smtClean="0"/>
              <a:t>Type &lt;?xml version="1.0"?&gt; to indicate that the XSLT style sheet is an XML document.</a:t>
            </a:r>
          </a:p>
          <a:p>
            <a:pPr marL="514350" lvl="0" indent="-514350">
              <a:buFont typeface="+mj-lt"/>
              <a:buAutoNum type="arabicParenR"/>
            </a:pPr>
            <a:r>
              <a:rPr lang="en-US" dirty="0" smtClean="0"/>
              <a:t>Type &lt;</a:t>
            </a:r>
            <a:r>
              <a:rPr lang="en-US" dirty="0" err="1" smtClean="0"/>
              <a:t>xsl:stylesheet</a:t>
            </a:r>
            <a:r>
              <a:rPr lang="en-US" dirty="0" smtClean="0"/>
              <a:t> version="1.0" </a:t>
            </a:r>
            <a:r>
              <a:rPr lang="en-US" dirty="0" err="1" smtClean="0"/>
              <a:t>xmlns:xsl</a:t>
            </a:r>
            <a:r>
              <a:rPr lang="en-US" dirty="0" smtClean="0"/>
              <a:t>="http://www.w3.org/1999/XSL/Transform"&gt; to specify the namespace for the style sheet and declare its prefix (</a:t>
            </a:r>
            <a:r>
              <a:rPr lang="en-US" dirty="0" err="1" smtClean="0"/>
              <a:t>xsl</a:t>
            </a:r>
            <a:r>
              <a:rPr lang="en-US" dirty="0" smtClean="0"/>
              <a:t>).</a:t>
            </a:r>
          </a:p>
          <a:p>
            <a:pPr marL="514350" lvl="0" indent="-514350">
              <a:buFont typeface="+mj-lt"/>
              <a:buAutoNum type="arabicParenR"/>
            </a:pPr>
            <a:r>
              <a:rPr lang="en-US" dirty="0" smtClean="0"/>
              <a:t>Create the root template.</a:t>
            </a:r>
          </a:p>
          <a:p>
            <a:pPr marL="514350" lvl="0" indent="-514350">
              <a:buFont typeface="+mj-lt"/>
              <a:buAutoNum type="arabicParenR"/>
            </a:pPr>
            <a:r>
              <a:rPr lang="en-US" dirty="0" smtClean="0"/>
              <a:t>Set the processor’s output method to HTML.</a:t>
            </a:r>
          </a:p>
          <a:p>
            <a:pPr marL="514350" lvl="0" indent="-514350">
              <a:buFont typeface="+mj-lt"/>
              <a:buAutoNum type="arabicParenR"/>
            </a:pPr>
            <a:r>
              <a:rPr lang="en-US" dirty="0" smtClean="0"/>
              <a:t>Output a node’s content.</a:t>
            </a:r>
          </a:p>
          <a:p>
            <a:pPr marL="514350" lvl="0" indent="-514350">
              <a:buFont typeface="+mj-lt"/>
              <a:buAutoNum type="arabicParenR"/>
            </a:pPr>
            <a:r>
              <a:rPr lang="en-US" dirty="0" smtClean="0"/>
              <a:t>Finally, type &lt;/</a:t>
            </a:r>
            <a:r>
              <a:rPr lang="en-US" dirty="0" err="1" smtClean="0"/>
              <a:t>xsl:stylesheet</a:t>
            </a:r>
            <a:r>
              <a:rPr lang="en-US" dirty="0" smtClean="0"/>
              <a:t>&gt; to complete the style sheet.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Create the Root Template</a:t>
            </a:r>
            <a:endParaRPr lang="en-US" dirty="0"/>
          </a:p>
        </p:txBody>
      </p:sp>
      <p:sp>
        <p:nvSpPr>
          <p:cNvPr id="3" name="Content Placeholder 2"/>
          <p:cNvSpPr>
            <a:spLocks noGrp="1"/>
          </p:cNvSpPr>
          <p:nvPr>
            <p:ph idx="1"/>
          </p:nvPr>
        </p:nvSpPr>
        <p:spPr/>
        <p:txBody>
          <a:bodyPr>
            <a:normAutofit fontScale="92500" lnSpcReduction="20000"/>
          </a:bodyPr>
          <a:lstStyle/>
          <a:p>
            <a:pPr marL="514350" lvl="0" indent="-514350">
              <a:buFont typeface="+mj-lt"/>
              <a:buAutoNum type="arabicParenR"/>
            </a:pPr>
            <a:r>
              <a:rPr lang="en-US" dirty="0" smtClean="0"/>
              <a:t>Type &lt;</a:t>
            </a:r>
            <a:r>
              <a:rPr lang="en-US" dirty="0" err="1" smtClean="0"/>
              <a:t>xsl:template</a:t>
            </a:r>
            <a:r>
              <a:rPr lang="en-US" dirty="0" smtClean="0"/>
              <a:t>.</a:t>
            </a:r>
          </a:p>
          <a:p>
            <a:pPr marL="514350" lvl="0" indent="-514350">
              <a:buFont typeface="+mj-lt"/>
              <a:buAutoNum type="arabicParenR"/>
            </a:pPr>
            <a:r>
              <a:rPr lang="en-US" dirty="0" smtClean="0"/>
              <a:t>Then, type match="/". The forward slash matches the root node of the XML source document.</a:t>
            </a:r>
          </a:p>
          <a:p>
            <a:pPr marL="514350" lvl="0" indent="-514350">
              <a:buFont typeface="+mj-lt"/>
              <a:buAutoNum type="arabicParenR"/>
            </a:pPr>
            <a:r>
              <a:rPr lang="en-US" dirty="0" smtClean="0"/>
              <a:t>Next, type &gt; to close the tag.</a:t>
            </a:r>
          </a:p>
          <a:p>
            <a:pPr marL="514350" lvl="0" indent="-514350">
              <a:buFont typeface="+mj-lt"/>
              <a:buAutoNum type="arabicParenR"/>
            </a:pPr>
            <a:r>
              <a:rPr lang="en-US" dirty="0" smtClean="0"/>
              <a:t>Specifying the rules of the template, that is, what transformation should happen with the XML document.</a:t>
            </a:r>
          </a:p>
          <a:p>
            <a:pPr marL="514350" lvl="0" indent="-514350">
              <a:buFont typeface="+mj-lt"/>
              <a:buAutoNum type="arabicParenR"/>
            </a:pPr>
            <a:r>
              <a:rPr lang="en-US" dirty="0" smtClean="0"/>
              <a:t>Finally, type &lt;/</a:t>
            </a:r>
            <a:r>
              <a:rPr lang="en-US" dirty="0" err="1" smtClean="0"/>
              <a:t>xsl:template</a:t>
            </a:r>
            <a:r>
              <a:rPr lang="en-US" dirty="0" smtClean="0"/>
              <a:t>&gt; to complete the root template.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Set the Processor’s Output Method to HTML</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arenR"/>
            </a:pPr>
            <a:r>
              <a:rPr lang="en-US" dirty="0" smtClean="0"/>
              <a:t>Immediately after the </a:t>
            </a:r>
            <a:r>
              <a:rPr lang="en-US" dirty="0" err="1" smtClean="0"/>
              <a:t>xsl:stylesheet</a:t>
            </a:r>
            <a:r>
              <a:rPr lang="en-US" dirty="0" smtClean="0"/>
              <a:t> element, type &lt;</a:t>
            </a:r>
            <a:r>
              <a:rPr lang="en-US" dirty="0" err="1" smtClean="0"/>
              <a:t>xs:output</a:t>
            </a:r>
            <a:r>
              <a:rPr lang="en-US" dirty="0" smtClean="0"/>
              <a:t>.</a:t>
            </a:r>
          </a:p>
          <a:p>
            <a:pPr marL="514350" lvl="0" indent="-514350">
              <a:buFont typeface="+mj-lt"/>
              <a:buAutoNum type="arabicParenR"/>
            </a:pPr>
            <a:r>
              <a:rPr lang="en-US" dirty="0" smtClean="0"/>
              <a:t>Then, type method="html" /&gt;.</a:t>
            </a:r>
          </a:p>
          <a:p>
            <a:r>
              <a:rPr lang="en-US" b="1" dirty="0" smtClean="0"/>
              <a:t>To add HTML to any template’s output:</a:t>
            </a:r>
            <a:endParaRPr lang="en-US" dirty="0" smtClean="0"/>
          </a:p>
          <a:p>
            <a:pPr marL="971550" lvl="1" indent="-514350">
              <a:buFont typeface="+mj-lt"/>
              <a:buAutoNum type="arabicParenR"/>
            </a:pPr>
            <a:r>
              <a:rPr lang="en-US" dirty="0" smtClean="0"/>
              <a:t>Inside any other template rule, that is, between &lt;</a:t>
            </a:r>
            <a:r>
              <a:rPr lang="en-US" dirty="0" err="1" smtClean="0"/>
              <a:t>xsl:template</a:t>
            </a:r>
            <a:r>
              <a:rPr lang="en-US" dirty="0" smtClean="0"/>
              <a:t> match="…"&gt; and its matching &lt;/</a:t>
            </a:r>
            <a:r>
              <a:rPr lang="en-US" dirty="0" err="1" smtClean="0"/>
              <a:t>xsl:template</a:t>
            </a:r>
            <a:r>
              <a:rPr lang="en-US" dirty="0" smtClean="0"/>
              <a:t>&gt;, add the HTML that you would like to output when this particular template is applied.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Output a Node’s Content</a:t>
            </a:r>
            <a:endParaRPr lang="en-US" dirty="0"/>
          </a:p>
        </p:txBody>
      </p:sp>
      <p:sp>
        <p:nvSpPr>
          <p:cNvPr id="3" name="Content Placeholder 2"/>
          <p:cNvSpPr>
            <a:spLocks noGrp="1"/>
          </p:cNvSpPr>
          <p:nvPr>
            <p:ph idx="1"/>
          </p:nvPr>
        </p:nvSpPr>
        <p:spPr/>
        <p:txBody>
          <a:bodyPr>
            <a:normAutofit fontScale="55000" lnSpcReduction="20000"/>
          </a:bodyPr>
          <a:lstStyle/>
          <a:p>
            <a:pPr marL="514350" lvl="0" indent="-514350">
              <a:buFont typeface="+mj-lt"/>
              <a:buAutoNum type="arabicParenR"/>
            </a:pPr>
            <a:r>
              <a:rPr lang="en-US" dirty="0" smtClean="0"/>
              <a:t>If desired, create the HTML code that will format the content.</a:t>
            </a:r>
          </a:p>
          <a:p>
            <a:pPr marL="514350" lvl="0" indent="-514350">
              <a:buFont typeface="+mj-lt"/>
              <a:buAutoNum type="arabicParenR"/>
            </a:pPr>
            <a:r>
              <a:rPr lang="en-US" dirty="0" smtClean="0"/>
              <a:t>Type &lt;</a:t>
            </a:r>
            <a:r>
              <a:rPr lang="en-US" dirty="0" err="1" smtClean="0"/>
              <a:t>xsl:value</a:t>
            </a:r>
            <a:r>
              <a:rPr lang="en-US" dirty="0" smtClean="0"/>
              <a:t>-of.</a:t>
            </a:r>
          </a:p>
          <a:p>
            <a:pPr marL="514350" lvl="0" indent="-514350">
              <a:buFont typeface="+mj-lt"/>
              <a:buAutoNum type="arabicParenR"/>
            </a:pPr>
            <a:r>
              <a:rPr lang="en-US" dirty="0" smtClean="0"/>
              <a:t>Then, type select="expression", where expression identifies the node set from the XML source document whose content should be output at this point. </a:t>
            </a:r>
          </a:p>
          <a:p>
            <a:pPr marL="514350" lvl="0" indent="-514350">
              <a:buFont typeface="+mj-lt"/>
              <a:buAutoNum type="arabicParenR"/>
            </a:pPr>
            <a:r>
              <a:rPr lang="en-US" dirty="0" smtClean="0"/>
              <a:t>Finally, type /&gt; to close the tag.</a:t>
            </a:r>
          </a:p>
          <a:p>
            <a:r>
              <a:rPr lang="en-US" dirty="0" smtClean="0"/>
              <a:t>NOTE: You can use select="." to output the content of the current node. </a:t>
            </a:r>
          </a:p>
          <a:p>
            <a:r>
              <a:rPr lang="en-US" dirty="0" smtClean="0"/>
              <a:t>If the select expression matches more than one node in the XML document, only the first node’s value is output.</a:t>
            </a:r>
          </a:p>
          <a:p>
            <a:r>
              <a:rPr lang="en-US" dirty="0" smtClean="0"/>
              <a:t>If the select expression matches a node, the string value of that node (the text that node contains) is output. If the node has child elements, the output includes the text contained in those child elements as well.</a:t>
            </a:r>
          </a:p>
          <a:p>
            <a:r>
              <a:rPr lang="en-US" dirty="0" smtClean="0"/>
              <a:t>If the select expression matches a node set that is empty, there is nothing to output.</a:t>
            </a:r>
          </a:p>
          <a:p>
            <a:r>
              <a:rPr lang="en-US" dirty="0" smtClean="0"/>
              <a:t>If the select expression evaluates to a number, the number is converted to a string for output.</a:t>
            </a:r>
          </a:p>
          <a:p>
            <a:r>
              <a:rPr lang="en-US" dirty="0" smtClean="0"/>
              <a:t>If the select expression evaluates to a Boolean expression (evaluates to either true or false), the output will be either the text “true” or the text “false”.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Looping Over Nodes</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xsl:value</a:t>
            </a:r>
            <a:r>
              <a:rPr lang="en-US" dirty="0" smtClean="0"/>
              <a:t>-of element will only act on one node, even if there are many nodes that it matches. The </a:t>
            </a:r>
            <a:r>
              <a:rPr lang="en-US" dirty="0" err="1" smtClean="0"/>
              <a:t>xsl:for</a:t>
            </a:r>
            <a:r>
              <a:rPr lang="en-US" dirty="0" smtClean="0"/>
              <a:t>-each element allows you act on all nodes matched. It processes all the nodes matched by its select attribute, one after the other.</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Process All Matched Nodes</a:t>
            </a:r>
            <a:endParaRPr lang="en-US" dirty="0"/>
          </a:p>
        </p:txBody>
      </p:sp>
      <p:sp>
        <p:nvSpPr>
          <p:cNvPr id="3" name="Content Placeholder 2"/>
          <p:cNvSpPr>
            <a:spLocks noGrp="1"/>
          </p:cNvSpPr>
          <p:nvPr>
            <p:ph idx="1"/>
          </p:nvPr>
        </p:nvSpPr>
        <p:spPr/>
        <p:txBody>
          <a:bodyPr>
            <a:normAutofit fontScale="55000" lnSpcReduction="20000"/>
          </a:bodyPr>
          <a:lstStyle/>
          <a:p>
            <a:pPr marL="514350" lvl="0" indent="-514350">
              <a:buFont typeface="+mj-lt"/>
              <a:buAutoNum type="arabicParenR"/>
            </a:pPr>
            <a:r>
              <a:rPr lang="en-US" dirty="0" smtClean="0"/>
              <a:t>Within a template rule, type &lt;</a:t>
            </a:r>
            <a:r>
              <a:rPr lang="en-US" dirty="0" err="1" smtClean="0"/>
              <a:t>xsl:for</a:t>
            </a:r>
            <a:r>
              <a:rPr lang="en-US" dirty="0" smtClean="0"/>
              <a:t>-each.</a:t>
            </a:r>
          </a:p>
          <a:p>
            <a:pPr marL="514350" lvl="0" indent="-514350">
              <a:buFont typeface="+mj-lt"/>
              <a:buAutoNum type="arabicParenR"/>
            </a:pPr>
            <a:r>
              <a:rPr lang="en-US" dirty="0" smtClean="0"/>
              <a:t>Then, type select="expression", where expression identifies the set of nodes that will be processed.</a:t>
            </a:r>
          </a:p>
          <a:p>
            <a:pPr marL="514350" lvl="0" indent="-514350">
              <a:buFont typeface="+mj-lt"/>
              <a:buAutoNum type="arabicParenR"/>
            </a:pPr>
            <a:r>
              <a:rPr lang="en-US" dirty="0" smtClean="0"/>
              <a:t>Next, type &gt; to close the tag.</a:t>
            </a:r>
          </a:p>
          <a:p>
            <a:pPr marL="514350" lvl="0" indent="-514350">
              <a:buFont typeface="+mj-lt"/>
              <a:buAutoNum type="arabicParenR"/>
            </a:pPr>
            <a:r>
              <a:rPr lang="en-US" dirty="0" smtClean="0"/>
              <a:t>Specify what processing should take place.</a:t>
            </a:r>
          </a:p>
          <a:p>
            <a:pPr marL="514350" lvl="0" indent="-514350">
              <a:buFont typeface="+mj-lt"/>
              <a:buAutoNum type="arabicParenR"/>
            </a:pPr>
            <a:r>
              <a:rPr lang="en-US" dirty="0" smtClean="0"/>
              <a:t>Finally, type &lt;/</a:t>
            </a:r>
            <a:r>
              <a:rPr lang="en-US" dirty="0" err="1" smtClean="0"/>
              <a:t>xsl:for</a:t>
            </a:r>
            <a:r>
              <a:rPr lang="en-US" dirty="0" smtClean="0"/>
              <a:t>-each&gt; to complete the instruction.</a:t>
            </a:r>
          </a:p>
          <a:p>
            <a:r>
              <a:rPr lang="en-US" dirty="0" smtClean="0"/>
              <a:t>NOTE: In general, place the </a:t>
            </a:r>
            <a:r>
              <a:rPr lang="en-US" dirty="0" err="1" smtClean="0"/>
              <a:t>xsl:for</a:t>
            </a:r>
            <a:r>
              <a:rPr lang="en-US" dirty="0" smtClean="0"/>
              <a:t>-each right before the rules that should be repeated for each node found. To add a table or some other container, you would do so before and after the opening and closing tags, respectively.</a:t>
            </a:r>
          </a:p>
          <a:p>
            <a:r>
              <a:rPr lang="en-US" dirty="0" smtClean="0"/>
              <a:t>The </a:t>
            </a:r>
            <a:r>
              <a:rPr lang="en-US" dirty="0" err="1" smtClean="0"/>
              <a:t>xsl:for</a:t>
            </a:r>
            <a:r>
              <a:rPr lang="en-US" dirty="0" smtClean="0"/>
              <a:t>-each element is often used to create HTML tables. Place the opening and closing &lt;table&gt; tags before and after the &lt;</a:t>
            </a:r>
            <a:r>
              <a:rPr lang="en-US" dirty="0" err="1" smtClean="0"/>
              <a:t>xsl:for</a:t>
            </a:r>
            <a:r>
              <a:rPr lang="en-US" dirty="0" smtClean="0"/>
              <a:t>-each&gt;. Then, place the &lt;</a:t>
            </a:r>
            <a:r>
              <a:rPr lang="en-US" dirty="0" err="1" smtClean="0"/>
              <a:t>tr</a:t>
            </a:r>
            <a:r>
              <a:rPr lang="en-US" dirty="0" smtClean="0"/>
              <a:t>&gt; and &lt;td&gt; tags as part of the processing that should take place as described in Step 4 above.</a:t>
            </a:r>
          </a:p>
          <a:p>
            <a:r>
              <a:rPr lang="en-US" dirty="0" smtClean="0"/>
              <a:t>Because an XSLT style sheet is also an XML document itself, when HTML is part of an XSLT file, it must follow XML’s rules. For example, every opening tag must have a matching closing tag and elements may not overlap.</a:t>
            </a:r>
          </a:p>
          <a:p>
            <a:r>
              <a:rPr lang="en-US" dirty="0" smtClean="0"/>
              <a:t>In the select condition of the </a:t>
            </a:r>
            <a:r>
              <a:rPr lang="en-US" dirty="0" err="1" smtClean="0"/>
              <a:t>xsl:for</a:t>
            </a:r>
            <a:r>
              <a:rPr lang="en-US" dirty="0" smtClean="0"/>
              <a:t>-each element, you can require a specific attribute match by using @[attribute='expression'].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XSL – to process all matched nodes</a:t>
            </a:r>
            <a:endParaRPr lang="en-US" dirty="0"/>
          </a:p>
        </p:txBody>
      </p:sp>
      <p:sp>
        <p:nvSpPr>
          <p:cNvPr id="3" name="Content Placeholder 2"/>
          <p:cNvSpPr>
            <a:spLocks noGrp="1"/>
          </p:cNvSpPr>
          <p:nvPr>
            <p:ph idx="1"/>
          </p:nvPr>
        </p:nvSpPr>
        <p:spPr/>
        <p:txBody>
          <a:bodyPr>
            <a:normAutofit fontScale="25000" lnSpcReduction="20000"/>
          </a:bodyPr>
          <a:lstStyle/>
          <a:p>
            <a:pPr>
              <a:buNone/>
            </a:pPr>
            <a:r>
              <a:rPr lang="en-US" sz="7200" dirty="0" smtClean="0"/>
              <a:t>&lt;</a:t>
            </a:r>
            <a:r>
              <a:rPr lang="en-US" sz="7200" dirty="0" err="1" smtClean="0"/>
              <a:t>xsl:stylesheet</a:t>
            </a:r>
            <a:r>
              <a:rPr lang="en-US" sz="7200" dirty="0" smtClean="0"/>
              <a:t> version="1.0" </a:t>
            </a:r>
            <a:r>
              <a:rPr lang="en-US" sz="7200" dirty="0" err="1" smtClean="0"/>
              <a:t>xmlns:xsl</a:t>
            </a:r>
            <a:r>
              <a:rPr lang="en-US" sz="7200" dirty="0" smtClean="0"/>
              <a:t>="http://www.w3.org/1999/XSL/Transform"&gt;</a:t>
            </a:r>
          </a:p>
          <a:p>
            <a:pPr>
              <a:buNone/>
            </a:pPr>
            <a:r>
              <a:rPr lang="en-US" sz="7200" dirty="0" smtClean="0"/>
              <a:t>  &lt;</a:t>
            </a:r>
            <a:r>
              <a:rPr lang="en-US" sz="7200" dirty="0" err="1" smtClean="0"/>
              <a:t>xsl:output</a:t>
            </a:r>
            <a:r>
              <a:rPr lang="en-US" sz="7200" dirty="0" smtClean="0"/>
              <a:t> method="html" /&gt;</a:t>
            </a:r>
          </a:p>
          <a:p>
            <a:pPr>
              <a:buNone/>
            </a:pPr>
            <a:r>
              <a:rPr lang="en-US" sz="7200" dirty="0" smtClean="0"/>
              <a:t>  &lt;</a:t>
            </a:r>
            <a:r>
              <a:rPr lang="en-US" sz="7200" dirty="0" err="1" smtClean="0"/>
              <a:t>xsl:template</a:t>
            </a:r>
            <a:r>
              <a:rPr lang="en-US" sz="7200" dirty="0" smtClean="0"/>
              <a:t> match="/"&gt;</a:t>
            </a:r>
          </a:p>
          <a:p>
            <a:pPr>
              <a:buNone/>
            </a:pPr>
            <a:r>
              <a:rPr lang="en-US" sz="7200" dirty="0" smtClean="0"/>
              <a:t>    &lt;html&gt;&lt;head&gt;&lt;title&gt;XSLT Loop Over Nodes&lt;/title&gt;&lt;/head&gt;</a:t>
            </a:r>
          </a:p>
          <a:p>
            <a:pPr>
              <a:buNone/>
            </a:pPr>
            <a:r>
              <a:rPr lang="en-US" sz="7200" dirty="0" smtClean="0"/>
              <a:t>          &lt;body&gt;&lt;h1&gt;XSLT Loop Over Nodes&lt;/h1&gt;</a:t>
            </a:r>
          </a:p>
          <a:p>
            <a:pPr>
              <a:buNone/>
            </a:pPr>
            <a:r>
              <a:rPr lang="en-US" sz="7200" dirty="0" smtClean="0"/>
              <a:t>	  &lt;table border="1"&gt;&lt;</a:t>
            </a:r>
            <a:r>
              <a:rPr lang="en-US" sz="7200" dirty="0" err="1" smtClean="0"/>
              <a:t>tr</a:t>
            </a:r>
            <a:r>
              <a:rPr lang="en-US" sz="7200" dirty="0" smtClean="0"/>
              <a:t>&gt;&lt;</a:t>
            </a:r>
            <a:r>
              <a:rPr lang="en-US" sz="7200" dirty="0" err="1" smtClean="0"/>
              <a:t>th</a:t>
            </a:r>
            <a:r>
              <a:rPr lang="en-US" sz="7200" dirty="0" smtClean="0"/>
              <a:t>&gt;Name&lt;/</a:t>
            </a:r>
            <a:r>
              <a:rPr lang="en-US" sz="7200" dirty="0" err="1" smtClean="0"/>
              <a:t>th</a:t>
            </a:r>
            <a:r>
              <a:rPr lang="en-US" sz="7200" dirty="0" smtClean="0"/>
              <a:t>&gt;&lt;</a:t>
            </a:r>
            <a:r>
              <a:rPr lang="en-US" sz="7200" dirty="0" err="1" smtClean="0"/>
              <a:t>th</a:t>
            </a:r>
            <a:r>
              <a:rPr lang="en-US" sz="7200" dirty="0" smtClean="0"/>
              <a:t>&gt;Phone&lt;/</a:t>
            </a:r>
            <a:r>
              <a:rPr lang="en-US" sz="7200" dirty="0" err="1" smtClean="0"/>
              <a:t>th</a:t>
            </a:r>
            <a:r>
              <a:rPr lang="en-US" sz="7200" dirty="0" smtClean="0"/>
              <a:t>&gt;&lt;/</a:t>
            </a:r>
            <a:r>
              <a:rPr lang="en-US" sz="7200" dirty="0" err="1" smtClean="0"/>
              <a:t>tr</a:t>
            </a:r>
            <a:r>
              <a:rPr lang="en-US" sz="7200" dirty="0" smtClean="0"/>
              <a:t>&gt;</a:t>
            </a:r>
          </a:p>
          <a:p>
            <a:pPr>
              <a:buNone/>
            </a:pPr>
            <a:r>
              <a:rPr lang="en-US" sz="7200" dirty="0" smtClean="0"/>
              <a:t>	    &lt;</a:t>
            </a:r>
            <a:r>
              <a:rPr lang="en-US" sz="7200" dirty="0" err="1" smtClean="0"/>
              <a:t>xsl:for</a:t>
            </a:r>
            <a:r>
              <a:rPr lang="en-US" sz="7200" dirty="0" smtClean="0"/>
              <a:t>-each select="contact/friend"&gt;</a:t>
            </a:r>
          </a:p>
          <a:p>
            <a:pPr>
              <a:buNone/>
            </a:pPr>
            <a:r>
              <a:rPr lang="en-US" sz="7200" dirty="0" smtClean="0"/>
              <a:t> </a:t>
            </a:r>
          </a:p>
          <a:p>
            <a:pPr>
              <a:buNone/>
            </a:pPr>
            <a:r>
              <a:rPr lang="en-US" sz="7200" dirty="0" smtClean="0"/>
              <a:t>	      &lt;</a:t>
            </a:r>
            <a:r>
              <a:rPr lang="en-US" sz="7200" dirty="0" err="1" smtClean="0"/>
              <a:t>tr</a:t>
            </a:r>
            <a:r>
              <a:rPr lang="en-US" sz="7200" dirty="0" smtClean="0"/>
              <a:t>&gt;&lt;td&gt;&lt;</a:t>
            </a:r>
            <a:r>
              <a:rPr lang="en-US" sz="7200" dirty="0" err="1" smtClean="0"/>
              <a:t>xsl:value</a:t>
            </a:r>
            <a:r>
              <a:rPr lang="en-US" sz="7200" dirty="0" smtClean="0"/>
              <a:t>-of select="name" /&gt;&lt;/td&gt;</a:t>
            </a:r>
          </a:p>
          <a:p>
            <a:pPr>
              <a:buNone/>
            </a:pPr>
            <a:r>
              <a:rPr lang="en-US" sz="7200" dirty="0" smtClean="0"/>
              <a:t>	      &lt;td&gt;&lt;</a:t>
            </a:r>
            <a:r>
              <a:rPr lang="en-US" sz="7200" dirty="0" err="1" smtClean="0"/>
              <a:t>xsl:value</a:t>
            </a:r>
            <a:r>
              <a:rPr lang="en-US" sz="7200" dirty="0" smtClean="0"/>
              <a:t>-of select="phone" /&gt;&lt;/td&gt;&lt;/</a:t>
            </a:r>
            <a:r>
              <a:rPr lang="en-US" sz="7200" dirty="0" err="1" smtClean="0"/>
              <a:t>tr</a:t>
            </a:r>
            <a:r>
              <a:rPr lang="en-US" sz="7200" dirty="0" smtClean="0"/>
              <a:t>&gt;</a:t>
            </a:r>
          </a:p>
          <a:p>
            <a:pPr>
              <a:buNone/>
            </a:pPr>
            <a:r>
              <a:rPr lang="en-US" sz="7200" dirty="0" smtClean="0"/>
              <a:t> </a:t>
            </a:r>
          </a:p>
          <a:p>
            <a:pPr>
              <a:buNone/>
            </a:pPr>
            <a:r>
              <a:rPr lang="en-US" sz="7200" dirty="0" smtClean="0"/>
              <a:t>	    &lt;/</a:t>
            </a:r>
            <a:r>
              <a:rPr lang="en-US" sz="7200" dirty="0" err="1" smtClean="0"/>
              <a:t>xsl:for</a:t>
            </a:r>
            <a:r>
              <a:rPr lang="en-US" sz="7200" dirty="0" smtClean="0"/>
              <a:t>-each&gt;</a:t>
            </a:r>
          </a:p>
          <a:p>
            <a:pPr>
              <a:buNone/>
            </a:pPr>
            <a:r>
              <a:rPr lang="en-US" sz="7200" dirty="0" smtClean="0"/>
              <a:t>	  &lt;/table&gt;</a:t>
            </a:r>
          </a:p>
          <a:p>
            <a:pPr>
              <a:buNone/>
            </a:pPr>
            <a:r>
              <a:rPr lang="en-US" sz="7200" dirty="0" smtClean="0"/>
              <a:t>	  &lt;/body&gt;</a:t>
            </a:r>
          </a:p>
          <a:p>
            <a:pPr>
              <a:buNone/>
            </a:pPr>
            <a:r>
              <a:rPr lang="en-US" sz="7200" dirty="0" smtClean="0"/>
              <a:t>    &lt;/html&gt;</a:t>
            </a:r>
          </a:p>
          <a:p>
            <a:pPr>
              <a:buNone/>
            </a:pPr>
            <a:r>
              <a:rPr lang="en-US" sz="7200" dirty="0" smtClean="0"/>
              <a:t>  &lt;/</a:t>
            </a:r>
            <a:r>
              <a:rPr lang="en-US" sz="7200" dirty="0" err="1" smtClean="0"/>
              <a:t>xsl:template</a:t>
            </a:r>
            <a:r>
              <a:rPr lang="en-US" sz="7200" dirty="0" smtClean="0"/>
              <a:t>&gt;</a:t>
            </a:r>
          </a:p>
          <a:p>
            <a:pPr>
              <a:buNone/>
            </a:pPr>
            <a:r>
              <a:rPr lang="en-US" sz="7200" dirty="0" smtClean="0"/>
              <a:t>&lt;/</a:t>
            </a:r>
            <a:r>
              <a:rPr lang="en-US" sz="7200" dirty="0" err="1" smtClean="0"/>
              <a:t>xsl:stylesheet</a:t>
            </a:r>
            <a:r>
              <a:rPr lang="en-US" sz="7200" dirty="0" smtClean="0"/>
              <a:t>&gt;</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Process All Matched Nodes</a:t>
            </a:r>
            <a:endParaRPr lang="en-US" dirty="0"/>
          </a:p>
        </p:txBody>
      </p:sp>
      <p:sp>
        <p:nvSpPr>
          <p:cNvPr id="3" name="Content Placeholder 2"/>
          <p:cNvSpPr>
            <a:spLocks noGrp="1"/>
          </p:cNvSpPr>
          <p:nvPr>
            <p:ph idx="1"/>
          </p:nvPr>
        </p:nvSpPr>
        <p:spPr/>
        <p:txBody>
          <a:bodyPr/>
          <a:lstStyle/>
          <a:p>
            <a:pPr>
              <a:buNone/>
            </a:pPr>
            <a:r>
              <a:rPr lang="en-US" dirty="0" smtClean="0">
                <a:hlinkClick r:id="rId2"/>
              </a:rPr>
              <a:t>http://fog.ccsf.edu/~hyip/cnit131a/08/samples/02_xslt_loop.xml</a:t>
            </a:r>
            <a:endParaRPr lang="en-US" dirty="0" smtClean="0"/>
          </a:p>
          <a:p>
            <a:pPr>
              <a:buNone/>
            </a:pPr>
            <a:r>
              <a:rPr lang="en-US" dirty="0" smtClean="0">
                <a:hlinkClick r:id="rId3"/>
              </a:rPr>
              <a:t>http://fog.ccsf.edu/~hyip/cnit131a/08/samples/02_xslt_loop.xsl</a:t>
            </a:r>
            <a:endParaRPr lang="en-US" dirty="0" smtClean="0"/>
          </a:p>
          <a:p>
            <a:pPr>
              <a:buNone/>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Nodes Conditionally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It is not common to want to process a node or a set of nodes only if a certain condition is met. The condition is written as an expression.</a:t>
            </a:r>
          </a:p>
          <a:p>
            <a:pPr>
              <a:buNone/>
            </a:pPr>
            <a:endParaRPr lang="en-US" dirty="0" smtClean="0"/>
          </a:p>
          <a:p>
            <a:r>
              <a:rPr lang="en-US" b="1" dirty="0" smtClean="0"/>
              <a:t>To process nodes conditionally:</a:t>
            </a:r>
            <a:endParaRPr lang="en-US" dirty="0" smtClean="0"/>
          </a:p>
          <a:p>
            <a:pPr marL="914400" lvl="1" indent="-514350">
              <a:buFont typeface="+mj-lt"/>
              <a:buAutoNum type="arabicParenR"/>
            </a:pPr>
            <a:r>
              <a:rPr lang="en-US" dirty="0" smtClean="0"/>
              <a:t>Within a template rule, type &lt;</a:t>
            </a:r>
            <a:r>
              <a:rPr lang="en-US" dirty="0" err="1" smtClean="0"/>
              <a:t>xsl:if</a:t>
            </a:r>
            <a:r>
              <a:rPr lang="en-US" dirty="0" smtClean="0"/>
              <a:t>.</a:t>
            </a:r>
          </a:p>
          <a:p>
            <a:pPr marL="914400" lvl="1" indent="-514350">
              <a:buFont typeface="+mj-lt"/>
              <a:buAutoNum type="arabicParenR"/>
            </a:pPr>
            <a:r>
              <a:rPr lang="en-US" dirty="0" smtClean="0"/>
              <a:t>Then, type test="expression", where expression specifies a node set, a string, or a number. </a:t>
            </a:r>
          </a:p>
          <a:p>
            <a:pPr marL="914400" lvl="1" indent="-514350">
              <a:buFont typeface="+mj-lt"/>
              <a:buAutoNum type="arabicParenR"/>
            </a:pPr>
            <a:r>
              <a:rPr lang="en-US" dirty="0" smtClean="0"/>
              <a:t>Next, type &gt; to close the tag.</a:t>
            </a:r>
          </a:p>
          <a:p>
            <a:pPr marL="914400" lvl="1" indent="-514350">
              <a:buFont typeface="+mj-lt"/>
              <a:buAutoNum type="arabicParenR"/>
            </a:pPr>
            <a:r>
              <a:rPr lang="en-US" dirty="0" smtClean="0"/>
              <a:t>Specify what should happen if the node set, string, or number specified in Step 2 is not empty (or not equal to zero, in the case of a number).</a:t>
            </a:r>
          </a:p>
          <a:p>
            <a:pPr marL="914400" lvl="1" indent="-514350">
              <a:buFont typeface="+mj-lt"/>
              <a:buAutoNum type="arabicParenR"/>
            </a:pPr>
            <a:r>
              <a:rPr lang="en-US" dirty="0" smtClean="0"/>
              <a:t>Finally, type &lt;/</a:t>
            </a:r>
            <a:r>
              <a:rPr lang="en-US" dirty="0" err="1" smtClean="0"/>
              <a:t>xsl:if</a:t>
            </a:r>
            <a:r>
              <a:rPr lang="en-US" dirty="0" smtClean="0"/>
              <a:t>&gt; to complete the instruction.</a:t>
            </a:r>
          </a:p>
          <a:p>
            <a:r>
              <a:rPr lang="en-US" dirty="0" smtClean="0"/>
              <a:t>NOTE: When referring to a node set in the expression. The test returns true if the node set is not empty; that is, if it contains at least one node.</a:t>
            </a:r>
          </a:p>
          <a:p>
            <a:r>
              <a:rPr lang="en-US" dirty="0" smtClean="0"/>
              <a:t>If you want to be able to specify an alternate result when the expression is false, e.g. an else condition, use </a:t>
            </a:r>
            <a:r>
              <a:rPr lang="en-US" dirty="0" err="1" smtClean="0"/>
              <a:t>xsl:choose</a:t>
            </a:r>
            <a:r>
              <a:rPr lang="en-US" dirty="0" smtClean="0"/>
              <a: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Operators supported by </a:t>
            </a:r>
            <a:r>
              <a:rPr lang="en-US" dirty="0" err="1" smtClean="0"/>
              <a:t>XPath</a:t>
            </a:r>
            <a:endParaRPr lang="en-US" dirty="0"/>
          </a:p>
        </p:txBody>
      </p:sp>
      <p:graphicFrame>
        <p:nvGraphicFramePr>
          <p:cNvPr id="4" name="Content Placeholder 3"/>
          <p:cNvGraphicFramePr>
            <a:graphicFrameLocks noGrp="1"/>
          </p:cNvGraphicFramePr>
          <p:nvPr>
            <p:ph idx="1"/>
          </p:nvPr>
        </p:nvGraphicFramePr>
        <p:xfrm>
          <a:off x="533400" y="1524000"/>
          <a:ext cx="8153400" cy="4525963"/>
        </p:xfrm>
        <a:graphic>
          <a:graphicData uri="http://schemas.openxmlformats.org/drawingml/2006/table">
            <a:tbl>
              <a:tblPr/>
              <a:tblGrid>
                <a:gridCol w="2717800"/>
                <a:gridCol w="2717800"/>
                <a:gridCol w="2717800"/>
              </a:tblGrid>
              <a:tr h="196781">
                <a:tc>
                  <a:txBody>
                    <a:bodyPr/>
                    <a:lstStyle/>
                    <a:p>
                      <a:pPr marL="0" marR="0">
                        <a:lnSpc>
                          <a:spcPct val="115000"/>
                        </a:lnSpc>
                        <a:spcBef>
                          <a:spcPts val="0"/>
                        </a:spcBef>
                        <a:spcAft>
                          <a:spcPts val="1000"/>
                        </a:spcAft>
                      </a:pPr>
                      <a:r>
                        <a:rPr lang="en-US" sz="1100" b="1">
                          <a:latin typeface="Times New Roman"/>
                          <a:ea typeface="Calibri"/>
                          <a:cs typeface="Times New Roman"/>
                        </a:rPr>
                        <a:t>Operator</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b="1">
                          <a:latin typeface="Times New Roman"/>
                          <a:ea typeface="Calibri"/>
                          <a:cs typeface="Times New Roman"/>
                        </a:rPr>
                        <a:t>Description</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b="1">
                          <a:latin typeface="Times New Roman"/>
                          <a:ea typeface="Calibri"/>
                          <a:cs typeface="Times New Roman"/>
                        </a:rPr>
                        <a:t>Example</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2">
                <a:tc>
                  <a:txBody>
                    <a:bodyPr/>
                    <a:lstStyle/>
                    <a:p>
                      <a:pPr marL="0" marR="0">
                        <a:lnSpc>
                          <a:spcPct val="115000"/>
                        </a:lnSpc>
                        <a:spcBef>
                          <a:spcPts val="0"/>
                        </a:spcBef>
                        <a:spcAft>
                          <a:spcPts val="1000"/>
                        </a:spcAft>
                      </a:pPr>
                      <a:r>
                        <a:rPr lang="en-US" sz="1100">
                          <a:latin typeface="Times New Roman"/>
                          <a:ea typeface="Calibri"/>
                          <a:cs typeface="Times New Roman"/>
                        </a:rPr>
                        <a:t>=</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Tests whether two values are equal to each other</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@symbol ='abc'</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2">
                <a:tc>
                  <a:txBody>
                    <a:bodyPr/>
                    <a:lstStyle/>
                    <a:p>
                      <a:pPr marL="0" marR="0">
                        <a:lnSpc>
                          <a:spcPct val="115000"/>
                        </a:lnSpc>
                        <a:spcBef>
                          <a:spcPts val="0"/>
                        </a:spcBef>
                        <a:spcAft>
                          <a:spcPts val="1000"/>
                        </a:spcAft>
                      </a:pPr>
                      <a:r>
                        <a:rPr lang="en-US" sz="1100">
                          <a:latin typeface="Times New Roman"/>
                          <a:ea typeface="Calibri"/>
                          <a:cs typeface="Times New Roman"/>
                        </a:rPr>
                        <a:t>!=</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Tests whether two values are unequal</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@symbol !='abc'</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2">
                <a:tc>
                  <a:txBody>
                    <a:bodyPr/>
                    <a:lstStyle/>
                    <a:p>
                      <a:pPr marL="0" marR="0">
                        <a:lnSpc>
                          <a:spcPct val="115000"/>
                        </a:lnSpc>
                        <a:spcBef>
                          <a:spcPts val="0"/>
                        </a:spcBef>
                        <a:spcAft>
                          <a:spcPts val="1000"/>
                        </a:spcAft>
                      </a:pPr>
                      <a:r>
                        <a:rPr lang="en-US" sz="1100">
                          <a:latin typeface="Times New Roman"/>
                          <a:ea typeface="Calibri"/>
                          <a:cs typeface="Times New Roman"/>
                        </a:rPr>
                        <a:t>&amp;lt;</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Tests whether one value is less than another</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@symbol &amp;lt; 'abc'</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2">
                <a:tc>
                  <a:txBody>
                    <a:bodyPr/>
                    <a:lstStyle/>
                    <a:p>
                      <a:pPr marL="0" marR="0">
                        <a:lnSpc>
                          <a:spcPct val="115000"/>
                        </a:lnSpc>
                        <a:spcBef>
                          <a:spcPts val="0"/>
                        </a:spcBef>
                        <a:spcAft>
                          <a:spcPts val="1000"/>
                        </a:spcAft>
                      </a:pPr>
                      <a:r>
                        <a:rPr lang="en-US" sz="1100">
                          <a:latin typeface="Times New Roman"/>
                          <a:ea typeface="Calibri"/>
                          <a:cs typeface="Times New Roman"/>
                        </a:rPr>
                        <a:t>&amp;lt;=</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Tests whether one value is less than or equal to another</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@symbol &amp;lt;= 'abc'</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562">
                <a:tc>
                  <a:txBody>
                    <a:bodyPr/>
                    <a:lstStyle/>
                    <a:p>
                      <a:pPr marL="0" marR="0">
                        <a:lnSpc>
                          <a:spcPct val="115000"/>
                        </a:lnSpc>
                        <a:spcBef>
                          <a:spcPts val="0"/>
                        </a:spcBef>
                        <a:spcAft>
                          <a:spcPts val="1000"/>
                        </a:spcAft>
                      </a:pPr>
                      <a:r>
                        <a:rPr lang="en-US" sz="1100">
                          <a:latin typeface="Times New Roman"/>
                          <a:ea typeface="Calibri"/>
                          <a:cs typeface="Times New Roman"/>
                        </a:rPr>
                        <a:t>&gt; or &amp;gt;</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Tests whether one value is greater than another</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@symbol &gt; 'abc'</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343">
                <a:tc>
                  <a:txBody>
                    <a:bodyPr/>
                    <a:lstStyle/>
                    <a:p>
                      <a:pPr marL="0" marR="0">
                        <a:lnSpc>
                          <a:spcPct val="115000"/>
                        </a:lnSpc>
                        <a:spcBef>
                          <a:spcPts val="0"/>
                        </a:spcBef>
                        <a:spcAft>
                          <a:spcPts val="1000"/>
                        </a:spcAft>
                      </a:pPr>
                      <a:r>
                        <a:rPr lang="en-US" sz="1100">
                          <a:latin typeface="Times New Roman"/>
                          <a:ea typeface="Calibri"/>
                          <a:cs typeface="Times New Roman"/>
                        </a:rPr>
                        <a:t>&gt;= or &amp;gt;=</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Tests whether one value is greater than or equal to another</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@symbol &gt;= 'abc'</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343">
                <a:tc>
                  <a:txBody>
                    <a:bodyPr/>
                    <a:lstStyle/>
                    <a:p>
                      <a:pPr marL="0" marR="0">
                        <a:lnSpc>
                          <a:spcPct val="115000"/>
                        </a:lnSpc>
                        <a:spcBef>
                          <a:spcPts val="0"/>
                        </a:spcBef>
                        <a:spcAft>
                          <a:spcPts val="1000"/>
                        </a:spcAft>
                      </a:pPr>
                      <a:r>
                        <a:rPr lang="en-US" sz="1100">
                          <a:latin typeface="Times New Roman"/>
                          <a:ea typeface="Calibri"/>
                          <a:cs typeface="Times New Roman"/>
                        </a:rPr>
                        <a:t>and </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Combines two expressions, returning a value of true only if both expression are true</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@symbol = 'abc' and @current = 'xyz'</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343">
                <a:tc>
                  <a:txBody>
                    <a:bodyPr/>
                    <a:lstStyle/>
                    <a:p>
                      <a:pPr marL="0" marR="0">
                        <a:lnSpc>
                          <a:spcPct val="115000"/>
                        </a:lnSpc>
                        <a:spcBef>
                          <a:spcPts val="0"/>
                        </a:spcBef>
                        <a:spcAft>
                          <a:spcPts val="1000"/>
                        </a:spcAft>
                      </a:pPr>
                      <a:r>
                        <a:rPr lang="en-US" sz="1100">
                          <a:latin typeface="Times New Roman"/>
                          <a:ea typeface="Calibri"/>
                          <a:cs typeface="Times New Roman"/>
                        </a:rPr>
                        <a:t>or </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Combines two expressions, returning a value of true if either expression is true</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@symbol = 'abc' or @current = 'xyz'</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343">
                <a:tc>
                  <a:txBody>
                    <a:bodyPr/>
                    <a:lstStyle/>
                    <a:p>
                      <a:pPr marL="0" marR="0">
                        <a:lnSpc>
                          <a:spcPct val="115000"/>
                        </a:lnSpc>
                        <a:spcBef>
                          <a:spcPts val="0"/>
                        </a:spcBef>
                        <a:spcAft>
                          <a:spcPts val="1000"/>
                        </a:spcAft>
                      </a:pPr>
                      <a:r>
                        <a:rPr lang="en-US" sz="1100">
                          <a:latin typeface="Times New Roman"/>
                          <a:ea typeface="Calibri"/>
                          <a:cs typeface="Times New Roman"/>
                        </a:rPr>
                        <a:t>not</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latin typeface="Times New Roman"/>
                          <a:ea typeface="Calibri"/>
                          <a:cs typeface="Times New Roman"/>
                        </a:rPr>
                        <a:t>Negates the value of the expression, changing true to false or false to true</a:t>
                      </a:r>
                      <a:endParaRPr lang="en-US" sz="100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dirty="0">
                          <a:latin typeface="Times New Roman"/>
                          <a:ea typeface="Calibri"/>
                          <a:cs typeface="Times New Roman"/>
                        </a:rPr>
                        <a:t>not(@symbol &gt;= '</a:t>
                      </a:r>
                      <a:r>
                        <a:rPr lang="en-US" sz="1100" dirty="0" err="1">
                          <a:latin typeface="Times New Roman"/>
                          <a:ea typeface="Calibri"/>
                          <a:cs typeface="Times New Roman"/>
                        </a:rPr>
                        <a:t>abc</a:t>
                      </a:r>
                      <a:r>
                        <a:rPr lang="en-US" sz="1100" dirty="0">
                          <a:latin typeface="Times New Roman"/>
                          <a:ea typeface="Calibri"/>
                          <a:cs typeface="Times New Roman"/>
                        </a:rPr>
                        <a:t>')</a:t>
                      </a:r>
                      <a:endParaRPr lang="en-US" sz="1000" dirty="0">
                        <a:latin typeface="Calibri"/>
                        <a:ea typeface="Calibri"/>
                        <a:cs typeface="Times New Roman"/>
                      </a:endParaRPr>
                    </a:p>
                  </a:txBody>
                  <a:tcPr marL="64168" marR="641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457200" y="6172200"/>
            <a:ext cx="830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NOTE: Because XML treats the left angle bracket character (&lt;) as the opening character for an element tag, you must use the text string &amp;lt; for less than comparisons. XML does not have a problem with the right angle bracket character (&gt;).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XSLT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details for formatting XML documents was originally in a specification called XSL, which stands for </a:t>
            </a:r>
            <a:r>
              <a:rPr lang="en-US" dirty="0" err="1" smtClean="0"/>
              <a:t>eXtensible</a:t>
            </a:r>
            <a:r>
              <a:rPr lang="en-US" dirty="0" smtClean="0"/>
              <a:t> Style Language. However, because it was taking so long to finish, the W3C divided XSL into two pieces: XSLT (for Transformations) and XSL-FO (for Formatting Objects).</a:t>
            </a:r>
          </a:p>
          <a:p>
            <a:r>
              <a:rPr lang="en-US" dirty="0" smtClean="0"/>
              <a:t>XSLT is used to transform XML documents. The end result might be another XML document or an HTML document. In reality, you can transform an XML document into practically any document type you like. Transforming an XML document means using XSLT to analyze its contents and then take certain actions depending on what elements are found. You can use XSLT to reorder the output according to specific criteria, display only certain pieces of information, and much more.</a:t>
            </a:r>
          </a:p>
          <a:p>
            <a:r>
              <a:rPr lang="en-US" dirty="0" smtClean="0"/>
              <a:t>XSL-FO is typically used to format XML for print output, such as going directly to a PDF. It is not supported by any browsers, and requires specific parsing software to use.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XSLT - test</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&lt;</a:t>
            </a:r>
            <a:r>
              <a:rPr lang="en-US" dirty="0" err="1"/>
              <a:t>xsl:template</a:t>
            </a:r>
            <a:r>
              <a:rPr lang="en-US" dirty="0"/>
              <a:t> match="/"&gt;</a:t>
            </a:r>
          </a:p>
          <a:p>
            <a:pPr marL="0" indent="0">
              <a:buNone/>
            </a:pPr>
            <a:r>
              <a:rPr lang="en-US" dirty="0"/>
              <a:t>    &lt;html&gt;&lt;head&gt;&lt;title&gt;XSLT Conditional&lt;/title&gt;&lt;/head&gt;</a:t>
            </a:r>
          </a:p>
          <a:p>
            <a:pPr marL="0" indent="0">
              <a:buNone/>
            </a:pPr>
            <a:r>
              <a:rPr lang="en-US" dirty="0"/>
              <a:t>    </a:t>
            </a:r>
            <a:r>
              <a:rPr lang="en-US" dirty="0" smtClean="0"/>
              <a:t> </a:t>
            </a:r>
            <a:r>
              <a:rPr lang="en-US" dirty="0"/>
              <a:t>&lt;body&gt;&lt;h1&gt;XSLT Conditional&lt;/h1&gt;</a:t>
            </a:r>
          </a:p>
          <a:p>
            <a:pPr marL="0" indent="0">
              <a:buNone/>
            </a:pPr>
            <a:r>
              <a:rPr lang="en-US" dirty="0" smtClean="0"/>
              <a:t>     </a:t>
            </a:r>
            <a:r>
              <a:rPr lang="en-US" dirty="0"/>
              <a:t>&lt;table border="1"&gt;&lt;</a:t>
            </a:r>
            <a:r>
              <a:rPr lang="en-US" dirty="0" err="1"/>
              <a:t>tr</a:t>
            </a:r>
            <a:r>
              <a:rPr lang="en-US" dirty="0"/>
              <a:t>&gt;&lt;</a:t>
            </a:r>
            <a:r>
              <a:rPr lang="en-US" dirty="0" err="1"/>
              <a:t>th</a:t>
            </a:r>
            <a:r>
              <a:rPr lang="en-US" dirty="0"/>
              <a:t>&gt;Name&lt;/</a:t>
            </a:r>
            <a:r>
              <a:rPr lang="en-US" dirty="0" err="1"/>
              <a:t>th</a:t>
            </a:r>
            <a:r>
              <a:rPr lang="en-US" dirty="0"/>
              <a:t>&gt;&lt;</a:t>
            </a:r>
            <a:r>
              <a:rPr lang="en-US" dirty="0" err="1"/>
              <a:t>th</a:t>
            </a:r>
            <a:r>
              <a:rPr lang="en-US" dirty="0"/>
              <a:t>&gt;Phone&lt;/</a:t>
            </a:r>
            <a:r>
              <a:rPr lang="en-US" dirty="0" err="1"/>
              <a:t>th</a:t>
            </a:r>
            <a:r>
              <a:rPr lang="en-US" dirty="0"/>
              <a:t>&gt;&lt;/</a:t>
            </a:r>
            <a:r>
              <a:rPr lang="en-US" dirty="0" err="1"/>
              <a:t>tr</a:t>
            </a:r>
            <a:r>
              <a:rPr lang="en-US" dirty="0"/>
              <a:t>&gt;</a:t>
            </a:r>
          </a:p>
          <a:p>
            <a:pPr marL="0" indent="0">
              <a:buNone/>
            </a:pPr>
            <a:r>
              <a:rPr lang="en-US" dirty="0" smtClean="0"/>
              <a:t>          &lt;</a:t>
            </a:r>
            <a:r>
              <a:rPr lang="en-US" dirty="0" err="1"/>
              <a:t>xsl:for-each</a:t>
            </a:r>
            <a:r>
              <a:rPr lang="en-US" dirty="0"/>
              <a:t> select="contact/friend"&gt;</a:t>
            </a:r>
          </a:p>
          <a:p>
            <a:pPr marL="0" indent="0">
              <a:buNone/>
            </a:pPr>
            <a:r>
              <a:rPr lang="en-US" dirty="0"/>
              <a:t>	</a:t>
            </a:r>
            <a:r>
              <a:rPr lang="en-US" dirty="0" smtClean="0"/>
              <a:t>&lt;</a:t>
            </a:r>
            <a:r>
              <a:rPr lang="en-US" dirty="0" err="1"/>
              <a:t>tr</a:t>
            </a:r>
            <a:r>
              <a:rPr lang="en-US" dirty="0"/>
              <a:t>&gt;&lt;td&gt;&lt;</a:t>
            </a:r>
            <a:r>
              <a:rPr lang="en-US" dirty="0" err="1"/>
              <a:t>xsl:value-of</a:t>
            </a:r>
            <a:r>
              <a:rPr lang="en-US" dirty="0"/>
              <a:t> select="name" /&gt;&lt;/td&gt;</a:t>
            </a:r>
          </a:p>
          <a:p>
            <a:pPr marL="0" indent="0">
              <a:buNone/>
            </a:pPr>
            <a:r>
              <a:rPr lang="en-US" dirty="0"/>
              <a:t> </a:t>
            </a:r>
            <a:r>
              <a:rPr lang="en-US" dirty="0" smtClean="0"/>
              <a:t>                       &lt;</a:t>
            </a:r>
            <a:r>
              <a:rPr lang="en-US" dirty="0"/>
              <a:t>td&gt;&lt;</a:t>
            </a:r>
            <a:r>
              <a:rPr lang="en-US" dirty="0" err="1"/>
              <a:t>xsl:value-of</a:t>
            </a:r>
            <a:r>
              <a:rPr lang="en-US" dirty="0"/>
              <a:t> select="phone[@format='dash']" /&gt;</a:t>
            </a:r>
          </a:p>
          <a:p>
            <a:pPr marL="0" indent="0">
              <a:buNone/>
            </a:pPr>
            <a:r>
              <a:rPr lang="en-US" dirty="0"/>
              <a:t>	  </a:t>
            </a:r>
            <a:r>
              <a:rPr lang="en-US" dirty="0" smtClean="0"/>
              <a:t>      &lt;</a:t>
            </a:r>
            <a:r>
              <a:rPr lang="en-US" dirty="0" err="1" smtClean="0"/>
              <a:t>xsl:if</a:t>
            </a:r>
            <a:r>
              <a:rPr lang="en-US" dirty="0"/>
              <a:t> </a:t>
            </a:r>
            <a:r>
              <a:rPr lang="en-US" dirty="0" smtClean="0"/>
              <a:t> test</a:t>
            </a:r>
            <a:r>
              <a:rPr lang="en-US" dirty="0"/>
              <a:t>="phone[@format='</a:t>
            </a:r>
            <a:r>
              <a:rPr lang="en-US" dirty="0" err="1"/>
              <a:t>no_dash</a:t>
            </a:r>
            <a:r>
              <a:rPr lang="en-US" dirty="0"/>
              <a:t>']"&gt;</a:t>
            </a:r>
          </a:p>
          <a:p>
            <a:pPr marL="0" indent="0">
              <a:buNone/>
            </a:pPr>
            <a:r>
              <a:rPr lang="en-US" dirty="0"/>
              <a:t>	</a:t>
            </a:r>
            <a:r>
              <a:rPr lang="en-US" dirty="0" smtClean="0"/>
              <a:t>            (&lt;</a:t>
            </a:r>
            <a:r>
              <a:rPr lang="en-US" dirty="0"/>
              <a:t>span style="background-color: yellow</a:t>
            </a:r>
            <a:r>
              <a:rPr lang="en-US" dirty="0" smtClean="0"/>
              <a:t>"&gt;</a:t>
            </a:r>
          </a:p>
          <a:p>
            <a:pPr marL="0" indent="0">
              <a:buNone/>
            </a:pPr>
            <a:r>
              <a:rPr lang="en-US" dirty="0"/>
              <a:t> </a:t>
            </a:r>
            <a:r>
              <a:rPr lang="en-US" dirty="0" smtClean="0"/>
              <a:t>                                &lt;</a:t>
            </a:r>
            <a:r>
              <a:rPr lang="en-US" dirty="0" err="1"/>
              <a:t>xsl:value-of</a:t>
            </a:r>
            <a:r>
              <a:rPr lang="en-US" dirty="0"/>
              <a:t> select="phone[@format='</a:t>
            </a:r>
            <a:r>
              <a:rPr lang="en-US" dirty="0" err="1"/>
              <a:t>no_dash</a:t>
            </a:r>
            <a:r>
              <a:rPr lang="en-US" dirty="0"/>
              <a:t>']" /&gt;</a:t>
            </a:r>
          </a:p>
          <a:p>
            <a:pPr marL="0" indent="0">
              <a:buNone/>
            </a:pPr>
            <a:r>
              <a:rPr lang="en-US" dirty="0"/>
              <a:t>	</a:t>
            </a:r>
            <a:r>
              <a:rPr lang="en-US" dirty="0" smtClean="0"/>
              <a:t>            &lt;/</a:t>
            </a:r>
            <a:r>
              <a:rPr lang="en-US" dirty="0"/>
              <a:t>span</a:t>
            </a:r>
            <a:r>
              <a:rPr lang="en-US" dirty="0" smtClean="0"/>
              <a:t>&gt;)</a:t>
            </a:r>
          </a:p>
          <a:p>
            <a:pPr marL="0" indent="0">
              <a:buNone/>
            </a:pPr>
            <a:r>
              <a:rPr lang="en-US" dirty="0"/>
              <a:t> </a:t>
            </a:r>
            <a:r>
              <a:rPr lang="en-US" dirty="0" smtClean="0"/>
              <a:t>                             &lt;/</a:t>
            </a:r>
            <a:r>
              <a:rPr lang="en-US" dirty="0" err="1"/>
              <a:t>xsl:if</a:t>
            </a:r>
            <a:r>
              <a:rPr lang="en-US" dirty="0"/>
              <a:t>&gt;</a:t>
            </a:r>
          </a:p>
          <a:p>
            <a:pPr marL="0" indent="0">
              <a:buNone/>
            </a:pPr>
            <a:r>
              <a:rPr lang="en-US" dirty="0"/>
              <a:t>	   </a:t>
            </a:r>
            <a:r>
              <a:rPr lang="en-US" dirty="0" smtClean="0"/>
              <a:t>&lt;/</a:t>
            </a:r>
            <a:r>
              <a:rPr lang="en-US" dirty="0"/>
              <a:t>td&gt;&lt;/</a:t>
            </a:r>
            <a:r>
              <a:rPr lang="en-US" dirty="0" err="1" smtClean="0"/>
              <a:t>tr</a:t>
            </a:r>
            <a:r>
              <a:rPr lang="en-US" dirty="0" smtClean="0"/>
              <a:t>&gt;</a:t>
            </a:r>
          </a:p>
          <a:p>
            <a:pPr marL="0" indent="0">
              <a:buNone/>
            </a:pPr>
            <a:r>
              <a:rPr lang="en-US" dirty="0"/>
              <a:t> </a:t>
            </a:r>
            <a:r>
              <a:rPr lang="en-US" dirty="0" smtClean="0"/>
              <a:t>         &lt;/</a:t>
            </a:r>
            <a:r>
              <a:rPr lang="en-US" dirty="0" err="1" smtClean="0"/>
              <a:t>xsl:for-each</a:t>
            </a:r>
            <a:r>
              <a:rPr lang="en-US" dirty="0" smtClean="0"/>
              <a:t>&gt;</a:t>
            </a:r>
          </a:p>
          <a:p>
            <a:pPr marL="0" indent="0">
              <a:buNone/>
            </a:pPr>
            <a:r>
              <a:rPr lang="en-US" dirty="0" smtClean="0"/>
              <a:t>     &lt;/</a:t>
            </a:r>
            <a:r>
              <a:rPr lang="en-US" dirty="0"/>
              <a:t>table&gt;</a:t>
            </a:r>
          </a:p>
          <a:p>
            <a:pPr marL="0" indent="0">
              <a:buNone/>
            </a:pPr>
            <a:r>
              <a:rPr lang="en-US" dirty="0" smtClean="0"/>
              <a:t>     &lt;/</a:t>
            </a:r>
            <a:r>
              <a:rPr lang="en-US" dirty="0"/>
              <a:t>body&gt;</a:t>
            </a:r>
          </a:p>
          <a:p>
            <a:pPr marL="0" indent="0">
              <a:buNone/>
            </a:pPr>
            <a:r>
              <a:rPr lang="en-US" dirty="0"/>
              <a:t>    </a:t>
            </a:r>
            <a:r>
              <a:rPr lang="en-US" dirty="0" smtClean="0"/>
              <a:t> &lt;/</a:t>
            </a:r>
            <a:r>
              <a:rPr lang="en-US" dirty="0"/>
              <a:t>html&gt;</a:t>
            </a:r>
          </a:p>
          <a:p>
            <a:pPr marL="0" indent="0">
              <a:buNone/>
            </a:pPr>
            <a:r>
              <a:rPr lang="en-US" dirty="0" smtClean="0"/>
              <a:t>&lt;/</a:t>
            </a:r>
            <a:r>
              <a:rPr lang="en-US" dirty="0" err="1" smtClean="0"/>
              <a:t>xsl:template</a:t>
            </a:r>
            <a:r>
              <a:rPr lang="en-US" dirty="0" smtClean="0"/>
              <a:t>&gt;</a:t>
            </a:r>
            <a:endParaRPr lang="en-US" dirty="0"/>
          </a:p>
        </p:txBody>
      </p:sp>
    </p:spTree>
    <p:extLst>
      <p:ext uri="{BB962C8B-B14F-4D97-AF65-F5344CB8AC3E}">
        <p14:creationId xmlns:p14="http://schemas.microsoft.com/office/powerpoint/2010/main" val="640178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XSLT - Test</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2"/>
              </a:rPr>
              <a:t>http://fog.ccsf.edu/~hyip/cnit131a/08/samples/03_xslt_test.xml</a:t>
            </a:r>
            <a:endParaRPr lang="en-US" dirty="0" smtClean="0"/>
          </a:p>
          <a:p>
            <a:pPr marL="0" indent="0">
              <a:buNone/>
            </a:pPr>
            <a:r>
              <a:rPr lang="en-US" dirty="0">
                <a:hlinkClick r:id="rId3"/>
              </a:rPr>
              <a:t>http://fog.ccsf.edu/~</a:t>
            </a:r>
            <a:r>
              <a:rPr lang="en-US" dirty="0" smtClean="0">
                <a:hlinkClick r:id="rId3"/>
              </a:rPr>
              <a:t>hyip/cnit131a/08/samples/03_xslt_test.xsl</a:t>
            </a:r>
            <a:endParaRPr lang="en-US" dirty="0" smtClean="0"/>
          </a:p>
          <a:p>
            <a:pPr marL="0" indent="0">
              <a:buNone/>
            </a:pPr>
            <a:endParaRPr lang="en-US" dirty="0"/>
          </a:p>
        </p:txBody>
      </p:sp>
    </p:spTree>
    <p:extLst>
      <p:ext uri="{BB962C8B-B14F-4D97-AF65-F5344CB8AC3E}">
        <p14:creationId xmlns:p14="http://schemas.microsoft.com/office/powerpoint/2010/main" val="3924003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Adding Conditional </a:t>
            </a:r>
            <a:r>
              <a:rPr lang="en-US" dirty="0" smtClean="0"/>
              <a:t>Choices</a:t>
            </a:r>
            <a:endParaRPr lang="en-US" dirty="0"/>
          </a:p>
        </p:txBody>
      </p:sp>
      <p:sp>
        <p:nvSpPr>
          <p:cNvPr id="3" name="Content Placeholder 2"/>
          <p:cNvSpPr>
            <a:spLocks noGrp="1"/>
          </p:cNvSpPr>
          <p:nvPr>
            <p:ph idx="1"/>
          </p:nvPr>
        </p:nvSpPr>
        <p:spPr/>
        <p:txBody>
          <a:bodyPr/>
          <a:lstStyle/>
          <a:p>
            <a:r>
              <a:rPr lang="en-US" dirty="0"/>
              <a:t>The </a:t>
            </a:r>
            <a:r>
              <a:rPr lang="en-US" dirty="0" err="1"/>
              <a:t>xsl:if</a:t>
            </a:r>
            <a:r>
              <a:rPr lang="en-US" dirty="0"/>
              <a:t> instruction only allows for one condition and one resulting action. You can use </a:t>
            </a:r>
            <a:r>
              <a:rPr lang="en-US" dirty="0" err="1"/>
              <a:t>xsl:choose</a:t>
            </a:r>
            <a:r>
              <a:rPr lang="en-US" dirty="0"/>
              <a:t> when you want to </a:t>
            </a:r>
            <a:r>
              <a:rPr lang="en-US" dirty="0" smtClean="0"/>
              <a:t>test </a:t>
            </a:r>
            <a:r>
              <a:rPr lang="en-US" dirty="0"/>
              <a:t>for several different conditions, and react accordingly to each one. </a:t>
            </a:r>
          </a:p>
          <a:p>
            <a:endParaRPr lang="en-US" dirty="0"/>
          </a:p>
        </p:txBody>
      </p:sp>
    </p:spTree>
    <p:extLst>
      <p:ext uri="{BB962C8B-B14F-4D97-AF65-F5344CB8AC3E}">
        <p14:creationId xmlns:p14="http://schemas.microsoft.com/office/powerpoint/2010/main" val="845392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add conditional choices</a:t>
            </a:r>
            <a:endParaRPr lang="en-US" dirty="0"/>
          </a:p>
        </p:txBody>
      </p:sp>
      <p:sp>
        <p:nvSpPr>
          <p:cNvPr id="3" name="Content Placeholder 2"/>
          <p:cNvSpPr>
            <a:spLocks noGrp="1"/>
          </p:cNvSpPr>
          <p:nvPr>
            <p:ph idx="1"/>
          </p:nvPr>
        </p:nvSpPr>
        <p:spPr/>
        <p:txBody>
          <a:bodyPr>
            <a:normAutofit fontScale="55000" lnSpcReduction="20000"/>
          </a:bodyPr>
          <a:lstStyle/>
          <a:p>
            <a:pPr marL="514350" lvl="0" indent="-514350">
              <a:buFont typeface="+mj-lt"/>
              <a:buAutoNum type="arabicParenR"/>
            </a:pPr>
            <a:r>
              <a:rPr lang="en-US" dirty="0"/>
              <a:t>Within a template rule, type &lt;</a:t>
            </a:r>
            <a:r>
              <a:rPr lang="en-US" dirty="0" err="1"/>
              <a:t>xsl:choose</a:t>
            </a:r>
            <a:r>
              <a:rPr lang="en-US" dirty="0"/>
              <a:t>&gt;.</a:t>
            </a:r>
          </a:p>
          <a:p>
            <a:pPr marL="514350" lvl="0" indent="-514350">
              <a:buFont typeface="+mj-lt"/>
              <a:buAutoNum type="arabicParenR"/>
            </a:pPr>
            <a:r>
              <a:rPr lang="en-US" dirty="0"/>
              <a:t>Type &lt;</a:t>
            </a:r>
            <a:r>
              <a:rPr lang="en-US" dirty="0" err="1"/>
              <a:t>xsl:when</a:t>
            </a:r>
            <a:r>
              <a:rPr lang="en-US" dirty="0"/>
              <a:t> to begin the condition.</a:t>
            </a:r>
          </a:p>
          <a:p>
            <a:pPr marL="514350" lvl="0" indent="-514350">
              <a:buFont typeface="+mj-lt"/>
              <a:buAutoNum type="arabicParenR"/>
            </a:pPr>
            <a:r>
              <a:rPr lang="en-US" dirty="0"/>
              <a:t>Then, type test="expression", where expression specifies node set, a string, or a number.</a:t>
            </a:r>
          </a:p>
          <a:p>
            <a:pPr marL="514350" lvl="0" indent="-514350">
              <a:buFont typeface="+mj-lt"/>
              <a:buAutoNum type="arabicParenR"/>
            </a:pPr>
            <a:r>
              <a:rPr lang="en-US" dirty="0"/>
              <a:t>Next, type &gt; to close the tag.</a:t>
            </a:r>
          </a:p>
          <a:p>
            <a:pPr marL="514350" lvl="0" indent="-514350">
              <a:buFont typeface="+mj-lt"/>
              <a:buAutoNum type="arabicParenR"/>
            </a:pPr>
            <a:r>
              <a:rPr lang="en-US" dirty="0"/>
              <a:t>Specify the processing that should take place if the node set, string, or number tested in Step 3 is not empty (or equal to zero, in the case of numbers).</a:t>
            </a:r>
          </a:p>
          <a:p>
            <a:pPr marL="514350" lvl="0" indent="-514350">
              <a:buFont typeface="+mj-lt"/>
              <a:buAutoNum type="arabicParenR"/>
            </a:pPr>
            <a:r>
              <a:rPr lang="en-US" dirty="0"/>
              <a:t>Type &lt;</a:t>
            </a:r>
            <a:r>
              <a:rPr lang="en-US" dirty="0" err="1"/>
              <a:t>xsl:when</a:t>
            </a:r>
            <a:r>
              <a:rPr lang="en-US" dirty="0"/>
              <a:t>&gt; to complete the condition.</a:t>
            </a:r>
          </a:p>
          <a:p>
            <a:pPr marL="514350" lvl="0" indent="-514350">
              <a:buFont typeface="+mj-lt"/>
              <a:buAutoNum type="arabicParenR"/>
            </a:pPr>
            <a:r>
              <a:rPr lang="en-US" dirty="0"/>
              <a:t>Repeat Steps 2-6 for each condition.</a:t>
            </a:r>
          </a:p>
          <a:p>
            <a:pPr marL="514350" lvl="0" indent="-514350">
              <a:buFont typeface="+mj-lt"/>
              <a:buAutoNum type="arabicParenR"/>
            </a:pPr>
            <a:r>
              <a:rPr lang="en-US" dirty="0"/>
              <a:t>If desired, type &lt;</a:t>
            </a:r>
            <a:r>
              <a:rPr lang="en-US" dirty="0" err="1"/>
              <a:t>xsl:otherwise</a:t>
            </a:r>
            <a:r>
              <a:rPr lang="en-US" dirty="0"/>
              <a:t>&gt;. Specify what should happen if none of the conditions specified by the </a:t>
            </a:r>
            <a:r>
              <a:rPr lang="en-US" dirty="0" err="1"/>
              <a:t>xsl:when</a:t>
            </a:r>
            <a:r>
              <a:rPr lang="en-US" dirty="0"/>
              <a:t> elements are true. Then, type &lt;/</a:t>
            </a:r>
            <a:r>
              <a:rPr lang="en-US" dirty="0" err="1"/>
              <a:t>xsl:otherwise</a:t>
            </a:r>
            <a:r>
              <a:rPr lang="en-US" dirty="0"/>
              <a:t>&gt;,</a:t>
            </a:r>
          </a:p>
          <a:p>
            <a:pPr marL="514350" lvl="0" indent="-514350">
              <a:buFont typeface="+mj-lt"/>
              <a:buAutoNum type="arabicParenR"/>
            </a:pPr>
            <a:r>
              <a:rPr lang="en-US" dirty="0"/>
              <a:t>Finally, type &lt;/</a:t>
            </a:r>
            <a:r>
              <a:rPr lang="en-US" dirty="0" err="1"/>
              <a:t>xsl:choose</a:t>
            </a:r>
            <a:r>
              <a:rPr lang="en-US" dirty="0"/>
              <a:t>&gt; to complete the instruction</a:t>
            </a:r>
            <a:r>
              <a:rPr lang="en-US" dirty="0" smtClean="0"/>
              <a:t>.</a:t>
            </a:r>
          </a:p>
          <a:p>
            <a:pPr marL="0" lvl="0" indent="0">
              <a:buNone/>
            </a:pPr>
            <a:endParaRPr lang="en-US" dirty="0"/>
          </a:p>
          <a:p>
            <a:r>
              <a:rPr lang="en-US" dirty="0"/>
              <a:t>NOTE: In the case of multiple conditions, once a condition is found to be true, all the remaining conditions are ignored (even if there is another true condition). The action contained in this first true condition is the only one performed.</a:t>
            </a:r>
          </a:p>
          <a:p>
            <a:endParaRPr lang="en-US" dirty="0"/>
          </a:p>
        </p:txBody>
      </p:sp>
    </p:spTree>
    <p:extLst>
      <p:ext uri="{BB962C8B-B14F-4D97-AF65-F5344CB8AC3E}">
        <p14:creationId xmlns:p14="http://schemas.microsoft.com/office/powerpoint/2010/main" val="332640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 to add conditional choices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&lt;</a:t>
            </a:r>
            <a:r>
              <a:rPr lang="en-US" dirty="0" err="1"/>
              <a:t>xsl:choose</a:t>
            </a:r>
            <a:r>
              <a:rPr lang="en-US" dirty="0"/>
              <a:t>&gt;</a:t>
            </a:r>
          </a:p>
          <a:p>
            <a:pPr marL="0" indent="0">
              <a:buNone/>
            </a:pPr>
            <a:r>
              <a:rPr lang="en-US" dirty="0"/>
              <a:t>  &lt;</a:t>
            </a:r>
            <a:r>
              <a:rPr lang="en-US" dirty="0" err="1"/>
              <a:t>xsl:when</a:t>
            </a:r>
            <a:r>
              <a:rPr lang="en-US" dirty="0"/>
              <a:t> test="name = 'Name 1'"&gt;</a:t>
            </a:r>
          </a:p>
          <a:p>
            <a:pPr marL="0" indent="0">
              <a:buNone/>
            </a:pPr>
            <a:r>
              <a:rPr lang="en-US" dirty="0"/>
              <a:t>    &lt;span style="background-color: yellow"&gt;NAME 1&lt;/span&gt;</a:t>
            </a:r>
          </a:p>
          <a:p>
            <a:pPr marL="0" indent="0">
              <a:buNone/>
            </a:pPr>
            <a:r>
              <a:rPr lang="en-US" dirty="0"/>
              <a:t>  &lt;/</a:t>
            </a:r>
            <a:r>
              <a:rPr lang="en-US" dirty="0" err="1"/>
              <a:t>xsl:when</a:t>
            </a:r>
            <a:r>
              <a:rPr lang="en-US" dirty="0"/>
              <a:t>&gt;</a:t>
            </a:r>
          </a:p>
          <a:p>
            <a:pPr marL="0" indent="0">
              <a:buNone/>
            </a:pPr>
            <a:r>
              <a:rPr lang="en-US" dirty="0"/>
              <a:t> </a:t>
            </a:r>
          </a:p>
          <a:p>
            <a:pPr marL="0" indent="0">
              <a:buNone/>
            </a:pPr>
            <a:r>
              <a:rPr lang="en-US" dirty="0"/>
              <a:t>  &lt;</a:t>
            </a:r>
            <a:r>
              <a:rPr lang="en-US" dirty="0" err="1"/>
              <a:t>xsl:when</a:t>
            </a:r>
            <a:r>
              <a:rPr lang="en-US" dirty="0"/>
              <a:t> test="name = 'Name 3'"&gt;</a:t>
            </a:r>
          </a:p>
          <a:p>
            <a:pPr marL="0" indent="0">
              <a:buNone/>
            </a:pPr>
            <a:r>
              <a:rPr lang="en-US" dirty="0"/>
              <a:t>    &lt;span style="background-color</a:t>
            </a:r>
            <a:r>
              <a:rPr lang="en-US"/>
              <a:t>: </a:t>
            </a:r>
            <a:r>
              <a:rPr lang="en-US" smtClean="0"/>
              <a:t>green"&gt;</a:t>
            </a:r>
            <a:r>
              <a:rPr lang="en-US" dirty="0"/>
              <a:t>NAME 3&lt;/span&gt;</a:t>
            </a:r>
          </a:p>
          <a:p>
            <a:pPr marL="0" indent="0">
              <a:buNone/>
            </a:pPr>
            <a:r>
              <a:rPr lang="en-US" dirty="0"/>
              <a:t>  &lt;/</a:t>
            </a:r>
            <a:r>
              <a:rPr lang="en-US" dirty="0" err="1"/>
              <a:t>xsl:when</a:t>
            </a:r>
            <a:r>
              <a:rPr lang="en-US" dirty="0"/>
              <a:t>&gt;</a:t>
            </a:r>
          </a:p>
          <a:p>
            <a:pPr marL="0" indent="0">
              <a:buNone/>
            </a:pPr>
            <a:r>
              <a:rPr lang="en-US" dirty="0"/>
              <a:t> </a:t>
            </a:r>
          </a:p>
          <a:p>
            <a:pPr marL="0" indent="0">
              <a:buNone/>
            </a:pPr>
            <a:r>
              <a:rPr lang="en-US" dirty="0"/>
              <a:t>  &lt;</a:t>
            </a:r>
            <a:r>
              <a:rPr lang="en-US" dirty="0" err="1"/>
              <a:t>xsl:otherwise</a:t>
            </a:r>
            <a:r>
              <a:rPr lang="en-US" dirty="0"/>
              <a:t>&gt;</a:t>
            </a:r>
          </a:p>
          <a:p>
            <a:pPr marL="0" indent="0">
              <a:buNone/>
            </a:pPr>
            <a:r>
              <a:rPr lang="en-US" dirty="0"/>
              <a:t>    &lt;</a:t>
            </a:r>
            <a:r>
              <a:rPr lang="en-US" dirty="0" err="1"/>
              <a:t>xsl:value-of</a:t>
            </a:r>
            <a:r>
              <a:rPr lang="en-US" dirty="0"/>
              <a:t> select="name" /&gt;		    </a:t>
            </a:r>
          </a:p>
          <a:p>
            <a:pPr marL="0" indent="0">
              <a:buNone/>
            </a:pPr>
            <a:r>
              <a:rPr lang="en-US" dirty="0"/>
              <a:t>  &lt;/</a:t>
            </a:r>
            <a:r>
              <a:rPr lang="en-US" dirty="0" err="1"/>
              <a:t>xsl:otherwise</a:t>
            </a:r>
            <a:r>
              <a:rPr lang="en-US" dirty="0"/>
              <a:t>&gt;</a:t>
            </a:r>
          </a:p>
          <a:p>
            <a:pPr marL="0" indent="0">
              <a:buNone/>
            </a:pPr>
            <a:r>
              <a:rPr lang="en-US" dirty="0"/>
              <a:t> </a:t>
            </a:r>
          </a:p>
          <a:p>
            <a:pPr marL="0" indent="0">
              <a:buNone/>
            </a:pPr>
            <a:r>
              <a:rPr lang="en-US" dirty="0"/>
              <a:t>&lt;/</a:t>
            </a:r>
            <a:r>
              <a:rPr lang="en-US" dirty="0" err="1"/>
              <a:t>xsl:choose</a:t>
            </a:r>
            <a:r>
              <a:rPr lang="en-US" dirty="0"/>
              <a:t>&gt;</a:t>
            </a:r>
          </a:p>
          <a:p>
            <a:pPr marL="0" indent="0">
              <a:buNone/>
            </a:pPr>
            <a:endParaRPr lang="en-US" dirty="0"/>
          </a:p>
        </p:txBody>
      </p:sp>
    </p:spTree>
    <p:extLst>
      <p:ext uri="{BB962C8B-B14F-4D97-AF65-F5344CB8AC3E}">
        <p14:creationId xmlns:p14="http://schemas.microsoft.com/office/powerpoint/2010/main" val="154704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XSLT Choose</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2"/>
              </a:rPr>
              <a:t>http://fog.ccsf.edu/~hyip/cnit131a/08/samples/04_xslt_choose.xml</a:t>
            </a:r>
            <a:endParaRPr lang="en-US" dirty="0" smtClean="0"/>
          </a:p>
          <a:p>
            <a:pPr marL="0" indent="0">
              <a:buNone/>
            </a:pPr>
            <a:r>
              <a:rPr lang="en-US" dirty="0">
                <a:hlinkClick r:id="rId3"/>
              </a:rPr>
              <a:t>http://fog.ccsf.edu/~</a:t>
            </a:r>
            <a:r>
              <a:rPr lang="en-US" dirty="0" smtClean="0">
                <a:hlinkClick r:id="rId3"/>
              </a:rPr>
              <a:t>hyip/cnit131a/08/samples/04_xslt_choose.xsl</a:t>
            </a: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69075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Sorting Nodes before Processing</a:t>
            </a:r>
            <a:endParaRPr lang="en-US" dirty="0"/>
          </a:p>
        </p:txBody>
      </p:sp>
      <p:sp>
        <p:nvSpPr>
          <p:cNvPr id="3" name="Content Placeholder 2"/>
          <p:cNvSpPr>
            <a:spLocks noGrp="1"/>
          </p:cNvSpPr>
          <p:nvPr>
            <p:ph idx="1"/>
          </p:nvPr>
        </p:nvSpPr>
        <p:spPr/>
        <p:txBody>
          <a:bodyPr/>
          <a:lstStyle/>
          <a:p>
            <a:r>
              <a:rPr lang="en-US" dirty="0"/>
              <a:t>By default, nodes are processed in the order in which they appear in the XML source document. If you would like to process them in some other order, you can add an </a:t>
            </a:r>
            <a:r>
              <a:rPr lang="en-US" dirty="0" err="1"/>
              <a:t>xsl:sort</a:t>
            </a:r>
            <a:r>
              <a:rPr lang="en-US" dirty="0"/>
              <a:t> element when you use </a:t>
            </a:r>
            <a:r>
              <a:rPr lang="en-US" dirty="0" err="1"/>
              <a:t>xsl:for-each</a:t>
            </a:r>
            <a:r>
              <a:rPr lang="en-US" dirty="0"/>
              <a: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sort nodes before processing</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arenR"/>
            </a:pPr>
            <a:r>
              <a:rPr lang="en-US" dirty="0"/>
              <a:t>Directly after an </a:t>
            </a:r>
            <a:r>
              <a:rPr lang="en-US" dirty="0" err="1"/>
              <a:t>xsl:for-each</a:t>
            </a:r>
            <a:r>
              <a:rPr lang="en-US" dirty="0"/>
              <a:t> element type &lt;</a:t>
            </a:r>
            <a:r>
              <a:rPr lang="en-US" dirty="0" err="1"/>
              <a:t>xsl:sort</a:t>
            </a:r>
            <a:r>
              <a:rPr lang="en-US" dirty="0"/>
              <a:t>.</a:t>
            </a:r>
          </a:p>
          <a:p>
            <a:pPr marL="514350" lvl="0" indent="-514350">
              <a:buFont typeface="+mj-lt"/>
              <a:buAutoNum type="arabicParenR"/>
            </a:pPr>
            <a:r>
              <a:rPr lang="en-US" dirty="0"/>
              <a:t>Then, type select="criteria", where criteria is an expression that specifies the node (key) on which the source nodes should be sorted.</a:t>
            </a:r>
          </a:p>
          <a:p>
            <a:pPr marL="514350" lvl="0" indent="-514350">
              <a:buFont typeface="+mj-lt"/>
              <a:buAutoNum type="arabicParenR"/>
            </a:pPr>
            <a:r>
              <a:rPr lang="en-US" dirty="0"/>
              <a:t>If desired, type order="descending". The default is for nodes to be sorted in ascending order.</a:t>
            </a:r>
          </a:p>
          <a:p>
            <a:pPr marL="514350" lvl="0" indent="-514350">
              <a:buFont typeface="+mj-lt"/>
              <a:buAutoNum type="arabicParenR"/>
            </a:pPr>
            <a:r>
              <a:rPr lang="en-US" dirty="0"/>
              <a:t>If desired, then type data-type="text" or data-type="number" depending on what you are sorting. The default is text.</a:t>
            </a:r>
          </a:p>
          <a:p>
            <a:pPr marL="514350" lvl="0" indent="-514350">
              <a:buFont typeface="+mj-lt"/>
              <a:buAutoNum type="arabicParenR"/>
            </a:pPr>
            <a:r>
              <a:rPr lang="en-US" dirty="0"/>
              <a:t>Finally, type /&gt; to close the instruction.</a:t>
            </a:r>
          </a:p>
          <a:p>
            <a:pPr marL="514350" lvl="0" indent="-514350">
              <a:buFont typeface="+mj-lt"/>
              <a:buAutoNum type="arabicParenR"/>
            </a:pPr>
            <a:r>
              <a:rPr lang="en-US" dirty="0"/>
              <a:t>Repeat Step 1 – 5 to define as many sorting parameters as desired</a:t>
            </a:r>
            <a:r>
              <a:rPr lang="en-US" dirty="0" smtClean="0"/>
              <a:t>.</a:t>
            </a:r>
          </a:p>
          <a:p>
            <a:pPr marL="0" lvl="0" indent="0">
              <a:buNone/>
            </a:pPr>
            <a:endParaRPr lang="en-US" dirty="0"/>
          </a:p>
          <a:p>
            <a:r>
              <a:rPr lang="en-US" dirty="0"/>
              <a:t>NOTE: Be sure to specify the correct data-type in Step 4</a:t>
            </a:r>
          </a:p>
          <a:p>
            <a:endParaRPr lang="en-US" dirty="0"/>
          </a:p>
        </p:txBody>
      </p:sp>
    </p:spTree>
    <p:extLst>
      <p:ext uri="{BB962C8B-B14F-4D97-AF65-F5344CB8AC3E}">
        <p14:creationId xmlns:p14="http://schemas.microsoft.com/office/powerpoint/2010/main" val="717009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XSLT - sort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&lt;</a:t>
            </a:r>
            <a:r>
              <a:rPr lang="en-US" dirty="0" err="1"/>
              <a:t>xsl:for-each</a:t>
            </a:r>
            <a:r>
              <a:rPr lang="en-US" dirty="0"/>
              <a:t> select="contact/friend"&gt;</a:t>
            </a:r>
          </a:p>
          <a:p>
            <a:pPr marL="0" indent="0">
              <a:buNone/>
            </a:pPr>
            <a:r>
              <a:rPr lang="en-US" dirty="0" smtClean="0"/>
              <a:t>     &lt;</a:t>
            </a:r>
            <a:r>
              <a:rPr lang="en-US" dirty="0" err="1"/>
              <a:t>xsl:sort</a:t>
            </a:r>
            <a:r>
              <a:rPr lang="en-US" dirty="0"/>
              <a:t> select="name" order="descending" data-type="text" </a:t>
            </a:r>
            <a:r>
              <a:rPr lang="en-US" dirty="0" smtClean="0"/>
              <a:t>/&gt;</a:t>
            </a:r>
          </a:p>
          <a:p>
            <a:pPr marL="0" indent="0">
              <a:buNone/>
            </a:pPr>
            <a:endParaRPr lang="en-US" dirty="0" smtClean="0"/>
          </a:p>
          <a:p>
            <a:pPr marL="0" indent="0">
              <a:buNone/>
            </a:pPr>
            <a:r>
              <a:rPr lang="en-US" dirty="0" smtClean="0"/>
              <a:t>     &lt;</a:t>
            </a:r>
            <a:r>
              <a:rPr lang="en-US" dirty="0" err="1" smtClean="0"/>
              <a:t>xsl:sort</a:t>
            </a:r>
            <a:r>
              <a:rPr lang="en-US" dirty="0" smtClean="0"/>
              <a:t> select="phone" order="ascending" data-type="text" /&gt;</a:t>
            </a:r>
          </a:p>
          <a:p>
            <a:pPr marL="0" indent="0">
              <a:buNone/>
            </a:pPr>
            <a:endParaRPr lang="en-US" dirty="0"/>
          </a:p>
          <a:p>
            <a:pPr marL="0" indent="0">
              <a:buNone/>
            </a:pPr>
            <a:r>
              <a:rPr lang="en-US" dirty="0" smtClean="0"/>
              <a:t>     &lt;</a:t>
            </a:r>
            <a:r>
              <a:rPr lang="en-US" dirty="0" err="1"/>
              <a:t>tr</a:t>
            </a:r>
            <a:r>
              <a:rPr lang="en-US" dirty="0"/>
              <a:t>&gt;&lt;td&gt;&lt;</a:t>
            </a:r>
            <a:r>
              <a:rPr lang="en-US" dirty="0" err="1"/>
              <a:t>xsl:value-of</a:t>
            </a:r>
            <a:r>
              <a:rPr lang="en-US" dirty="0"/>
              <a:t> select="name" /&gt;&lt;/td&gt;</a:t>
            </a:r>
          </a:p>
          <a:p>
            <a:pPr marL="0" indent="0">
              <a:buNone/>
            </a:pPr>
            <a:r>
              <a:rPr lang="en-US" dirty="0" smtClean="0"/>
              <a:t>      </a:t>
            </a:r>
            <a:r>
              <a:rPr lang="en-US" dirty="0"/>
              <a:t>&lt;td&gt;&lt;</a:t>
            </a:r>
            <a:r>
              <a:rPr lang="en-US" dirty="0" err="1"/>
              <a:t>xsl:value-of</a:t>
            </a:r>
            <a:r>
              <a:rPr lang="en-US" dirty="0"/>
              <a:t> select="phone" /&gt;&lt;/td&gt;&lt;/</a:t>
            </a:r>
            <a:r>
              <a:rPr lang="en-US" dirty="0" err="1"/>
              <a:t>tr</a:t>
            </a:r>
            <a:r>
              <a:rPr lang="en-US" dirty="0"/>
              <a:t>&gt;</a:t>
            </a:r>
          </a:p>
          <a:p>
            <a:pPr marL="0" indent="0">
              <a:buNone/>
            </a:pPr>
            <a:r>
              <a:rPr lang="en-US" dirty="0"/>
              <a:t> </a:t>
            </a:r>
          </a:p>
          <a:p>
            <a:pPr marL="0" indent="0">
              <a:buNone/>
            </a:pPr>
            <a:r>
              <a:rPr lang="en-US" dirty="0" smtClean="0"/>
              <a:t>&lt;/</a:t>
            </a:r>
            <a:r>
              <a:rPr lang="en-US" dirty="0" err="1"/>
              <a:t>xsl:for-each</a:t>
            </a:r>
            <a:r>
              <a:rPr lang="en-US" dirty="0"/>
              <a:t>&gt;</a:t>
            </a:r>
          </a:p>
        </p:txBody>
      </p:sp>
    </p:spTree>
    <p:extLst>
      <p:ext uri="{BB962C8B-B14F-4D97-AF65-F5344CB8AC3E}">
        <p14:creationId xmlns:p14="http://schemas.microsoft.com/office/powerpoint/2010/main" val="2464500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XSLT - Sort</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2"/>
              </a:rPr>
              <a:t>http://fog.ccsf.edu/~hyip/cnit131a/08/samples/05_xslt_sort.xml</a:t>
            </a:r>
            <a:endParaRPr lang="en-US" dirty="0" smtClean="0"/>
          </a:p>
          <a:p>
            <a:pPr marL="0" indent="0">
              <a:buNone/>
            </a:pPr>
            <a:r>
              <a:rPr lang="en-US" dirty="0">
                <a:hlinkClick r:id="rId3"/>
              </a:rPr>
              <a:t>http://fog.ccsf.edu/~</a:t>
            </a:r>
            <a:r>
              <a:rPr lang="en-US" dirty="0" smtClean="0">
                <a:hlinkClick r:id="rId3"/>
              </a:rPr>
              <a:t>hyip/cnit131a/08/samples/05_xslt_sort.xsl</a:t>
            </a:r>
            <a:endParaRPr lang="en-US" dirty="0" smtClean="0"/>
          </a:p>
          <a:p>
            <a:pPr marL="0" indent="0">
              <a:buNone/>
            </a:pPr>
            <a:endParaRPr lang="en-US" dirty="0"/>
          </a:p>
        </p:txBody>
      </p:sp>
    </p:spTree>
    <p:extLst>
      <p:ext uri="{BB962C8B-B14F-4D97-AF65-F5344CB8AC3E}">
        <p14:creationId xmlns:p14="http://schemas.microsoft.com/office/powerpoint/2010/main" val="223352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Transforming XML with XSLT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Let’s start with an overview of the transformation process. The process starts with two documents, the XML document which contains the source data to be transformed, and the XSLT style sheet document which describes the rules of the transformation. While you can transform XML into nearly any format, we are going to use examples that return HTML.</a:t>
            </a:r>
          </a:p>
          <a:p>
            <a:r>
              <a:rPr lang="en-US" dirty="0" smtClean="0"/>
              <a:t>To perform the actual transformation, you will need an XSLT processor, or a browser that supports XSLT. Most current XML Editor have built-in XSLT support, as do most current Web browsers.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Generating Output Attributes	</a:t>
            </a:r>
            <a:endParaRPr lang="en-US" dirty="0"/>
          </a:p>
        </p:txBody>
      </p:sp>
      <p:sp>
        <p:nvSpPr>
          <p:cNvPr id="3" name="Content Placeholder 2"/>
          <p:cNvSpPr>
            <a:spLocks noGrp="1"/>
          </p:cNvSpPr>
          <p:nvPr>
            <p:ph idx="1"/>
          </p:nvPr>
        </p:nvSpPr>
        <p:spPr/>
        <p:txBody>
          <a:bodyPr/>
          <a:lstStyle/>
          <a:p>
            <a:r>
              <a:rPr lang="en-US" dirty="0"/>
              <a:t>When you are transforming your XML source document to an HTML, it is often useful to be able to add attributes and values to a given output element. </a:t>
            </a:r>
          </a:p>
          <a:p>
            <a:endParaRPr lang="en-US" dirty="0"/>
          </a:p>
        </p:txBody>
      </p:sp>
    </p:spTree>
    <p:extLst>
      <p:ext uri="{BB962C8B-B14F-4D97-AF65-F5344CB8AC3E}">
        <p14:creationId xmlns:p14="http://schemas.microsoft.com/office/powerpoint/2010/main" val="1662113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generate output attributes</a:t>
            </a:r>
            <a:endParaRPr lang="en-US" dirty="0"/>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arenR"/>
            </a:pPr>
            <a:r>
              <a:rPr lang="en-US" dirty="0"/>
              <a:t>Directly after the opening tag of the element in which this new attribute should appear, type &lt;</a:t>
            </a:r>
            <a:r>
              <a:rPr lang="en-US" dirty="0" err="1"/>
              <a:t>xsl:attribute</a:t>
            </a:r>
            <a:r>
              <a:rPr lang="en-US" dirty="0"/>
              <a:t>.</a:t>
            </a:r>
          </a:p>
          <a:p>
            <a:pPr marL="514350" lvl="0" indent="-514350">
              <a:buFont typeface="+mj-lt"/>
              <a:buAutoNum type="arabicParenR"/>
            </a:pPr>
            <a:r>
              <a:rPr lang="en-US" dirty="0"/>
              <a:t>Then, type name="</a:t>
            </a:r>
            <a:r>
              <a:rPr lang="en-US" dirty="0" err="1"/>
              <a:t>att_name</a:t>
            </a:r>
            <a:r>
              <a:rPr lang="en-US" dirty="0"/>
              <a:t>", where </a:t>
            </a:r>
            <a:r>
              <a:rPr lang="en-US" dirty="0" err="1"/>
              <a:t>att_name</a:t>
            </a:r>
            <a:r>
              <a:rPr lang="en-US" dirty="0"/>
              <a:t> is the name that the </a:t>
            </a:r>
            <a:r>
              <a:rPr lang="en-US" dirty="0" err="1"/>
              <a:t>attribure</a:t>
            </a:r>
            <a:r>
              <a:rPr lang="en-US" dirty="0"/>
              <a:t> should have in the element.</a:t>
            </a:r>
          </a:p>
          <a:p>
            <a:pPr marL="514350" lvl="0" indent="-514350">
              <a:buFont typeface="+mj-lt"/>
              <a:buAutoNum type="arabicParenR"/>
            </a:pPr>
            <a:r>
              <a:rPr lang="en-US" dirty="0"/>
              <a:t>Next, type &gt; to close the tag.</a:t>
            </a:r>
          </a:p>
          <a:p>
            <a:pPr marL="514350" lvl="0" indent="-514350">
              <a:buFont typeface="+mj-lt"/>
              <a:buAutoNum type="arabicParenR"/>
            </a:pPr>
            <a:r>
              <a:rPr lang="en-US" dirty="0"/>
              <a:t>Specify the value of the new attribute using XSLT instructions or literals.</a:t>
            </a:r>
          </a:p>
          <a:p>
            <a:pPr marL="514350" lvl="0" indent="-514350">
              <a:buFont typeface="+mj-lt"/>
              <a:buAutoNum type="arabicParenR"/>
            </a:pPr>
            <a:r>
              <a:rPr lang="en-US" dirty="0"/>
              <a:t>Finally, type &lt;/</a:t>
            </a:r>
            <a:r>
              <a:rPr lang="en-US" dirty="0" err="1"/>
              <a:t>xsl:attribute</a:t>
            </a:r>
            <a:r>
              <a:rPr lang="en-US" dirty="0"/>
              <a:t>&gt; to complete the attribute generation.</a:t>
            </a:r>
          </a:p>
          <a:p>
            <a:pPr marL="514350" lvl="0" indent="-514350">
              <a:buFont typeface="+mj-lt"/>
              <a:buAutoNum type="arabicParenR"/>
            </a:pPr>
            <a:r>
              <a:rPr lang="en-US" dirty="0"/>
              <a:t>Repeat Steps 1-5 to define as many attributes as desired.</a:t>
            </a:r>
          </a:p>
          <a:p>
            <a:endParaRPr lang="en-US" dirty="0"/>
          </a:p>
        </p:txBody>
      </p:sp>
    </p:spTree>
    <p:extLst>
      <p:ext uri="{BB962C8B-B14F-4D97-AF65-F5344CB8AC3E}">
        <p14:creationId xmlns:p14="http://schemas.microsoft.com/office/powerpoint/2010/main" val="7225344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XSL – generating output attribute</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&lt;td&gt;</a:t>
            </a:r>
          </a:p>
          <a:p>
            <a:pPr marL="0" indent="0">
              <a:buNone/>
            </a:pPr>
            <a:r>
              <a:rPr lang="en-US" dirty="0"/>
              <a:t>  &lt;</a:t>
            </a:r>
            <a:r>
              <a:rPr lang="en-US" dirty="0" err="1"/>
              <a:t>xsl:choose</a:t>
            </a:r>
            <a:r>
              <a:rPr lang="en-US" dirty="0"/>
              <a:t>&gt;</a:t>
            </a:r>
          </a:p>
          <a:p>
            <a:pPr marL="0" indent="0">
              <a:buNone/>
            </a:pPr>
            <a:r>
              <a:rPr lang="en-US" dirty="0"/>
              <a:t>    &lt;</a:t>
            </a:r>
            <a:r>
              <a:rPr lang="en-US" dirty="0" err="1"/>
              <a:t>xsl:when</a:t>
            </a:r>
            <a:r>
              <a:rPr lang="en-US" dirty="0"/>
              <a:t> test="phone[@format='dash']"&gt;</a:t>
            </a:r>
          </a:p>
          <a:p>
            <a:pPr marL="0" indent="0">
              <a:buNone/>
            </a:pPr>
            <a:r>
              <a:rPr lang="en-US" dirty="0"/>
              <a:t>      &lt;</a:t>
            </a:r>
            <a:r>
              <a:rPr lang="en-US" dirty="0" err="1"/>
              <a:t>xsl:value-of</a:t>
            </a:r>
            <a:r>
              <a:rPr lang="en-US" dirty="0"/>
              <a:t> select="phone" /&gt;</a:t>
            </a:r>
          </a:p>
          <a:p>
            <a:pPr marL="0" indent="0">
              <a:buNone/>
            </a:pPr>
            <a:r>
              <a:rPr lang="en-US" dirty="0"/>
              <a:t>    &lt;/</a:t>
            </a:r>
            <a:r>
              <a:rPr lang="en-US" dirty="0" err="1"/>
              <a:t>xsl:when</a:t>
            </a:r>
            <a:r>
              <a:rPr lang="en-US" dirty="0"/>
              <a:t>&gt;</a:t>
            </a:r>
          </a:p>
          <a:p>
            <a:pPr marL="0" indent="0">
              <a:buNone/>
            </a:pPr>
            <a:r>
              <a:rPr lang="en-US" dirty="0"/>
              <a:t> </a:t>
            </a:r>
          </a:p>
          <a:p>
            <a:pPr marL="0" indent="0">
              <a:buNone/>
            </a:pPr>
            <a:r>
              <a:rPr lang="en-US" dirty="0"/>
              <a:t>    &lt;</a:t>
            </a:r>
            <a:r>
              <a:rPr lang="en-US" dirty="0" err="1"/>
              <a:t>xsl:otherwise</a:t>
            </a:r>
            <a:r>
              <a:rPr lang="en-US" dirty="0"/>
              <a:t>&gt;</a:t>
            </a:r>
          </a:p>
          <a:p>
            <a:pPr marL="0" indent="0">
              <a:buNone/>
            </a:pPr>
            <a:r>
              <a:rPr lang="en-US" dirty="0"/>
              <a:t>      &lt;</a:t>
            </a:r>
            <a:r>
              <a:rPr lang="en-US" dirty="0" err="1"/>
              <a:t>xsl:attribute</a:t>
            </a:r>
            <a:r>
              <a:rPr lang="en-US" dirty="0"/>
              <a:t> name="style"&gt;</a:t>
            </a:r>
          </a:p>
          <a:p>
            <a:pPr marL="0" indent="0">
              <a:buNone/>
            </a:pPr>
            <a:r>
              <a:rPr lang="en-US" dirty="0"/>
              <a:t>        background-color : yellow; font-size : 30</a:t>
            </a:r>
          </a:p>
          <a:p>
            <a:pPr marL="0" indent="0">
              <a:buNone/>
            </a:pPr>
            <a:r>
              <a:rPr lang="en-US" dirty="0"/>
              <a:t>      &lt;/</a:t>
            </a:r>
            <a:r>
              <a:rPr lang="en-US" dirty="0" err="1"/>
              <a:t>xsl:attribute</a:t>
            </a:r>
            <a:r>
              <a:rPr lang="en-US" dirty="0"/>
              <a:t>&gt;</a:t>
            </a:r>
          </a:p>
          <a:p>
            <a:pPr marL="0" indent="0">
              <a:buNone/>
            </a:pPr>
            <a:r>
              <a:rPr lang="en-US" dirty="0"/>
              <a:t>      (&lt;</a:t>
            </a:r>
            <a:r>
              <a:rPr lang="en-US" dirty="0" err="1"/>
              <a:t>xsl:value-of</a:t>
            </a:r>
            <a:r>
              <a:rPr lang="en-US" dirty="0"/>
              <a:t> select="phone" /&gt;)</a:t>
            </a:r>
          </a:p>
          <a:p>
            <a:pPr marL="0" indent="0">
              <a:buNone/>
            </a:pPr>
            <a:r>
              <a:rPr lang="en-US" dirty="0"/>
              <a:t>      &lt;/</a:t>
            </a:r>
            <a:r>
              <a:rPr lang="en-US" dirty="0" err="1"/>
              <a:t>xsl:otherwise</a:t>
            </a:r>
            <a:r>
              <a:rPr lang="en-US" dirty="0"/>
              <a:t>&gt;</a:t>
            </a:r>
          </a:p>
          <a:p>
            <a:pPr marL="0" indent="0">
              <a:buNone/>
            </a:pPr>
            <a:r>
              <a:rPr lang="en-US" dirty="0"/>
              <a:t>    &lt;/</a:t>
            </a:r>
            <a:r>
              <a:rPr lang="en-US" dirty="0" err="1"/>
              <a:t>xsl:choose</a:t>
            </a:r>
            <a:r>
              <a:rPr lang="en-US" dirty="0"/>
              <a:t>&gt;</a:t>
            </a:r>
          </a:p>
          <a:p>
            <a:pPr marL="0" indent="0">
              <a:buNone/>
            </a:pPr>
            <a:r>
              <a:rPr lang="en-US" dirty="0"/>
              <a:t>&lt;/td&gt;</a:t>
            </a:r>
          </a:p>
          <a:p>
            <a:pPr marL="0" indent="0">
              <a:buNone/>
            </a:pPr>
            <a:endParaRPr lang="en-US" dirty="0"/>
          </a:p>
        </p:txBody>
      </p:sp>
    </p:spTree>
    <p:extLst>
      <p:ext uri="{BB962C8B-B14F-4D97-AF65-F5344CB8AC3E}">
        <p14:creationId xmlns:p14="http://schemas.microsoft.com/office/powerpoint/2010/main" val="2384400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XSLT – output attributes</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2"/>
              </a:rPr>
              <a:t>http://fog.ccsf.edu/~hyip/cnit131a/08/samples/06_xslt_attribute.xml</a:t>
            </a:r>
            <a:endParaRPr lang="en-US" dirty="0" smtClean="0"/>
          </a:p>
          <a:p>
            <a:pPr marL="0" indent="0">
              <a:buNone/>
            </a:pPr>
            <a:r>
              <a:rPr lang="en-US" dirty="0">
                <a:hlinkClick r:id="rId3"/>
              </a:rPr>
              <a:t>http://fog.ccsf.edu/~</a:t>
            </a:r>
            <a:r>
              <a:rPr lang="en-US" dirty="0" smtClean="0">
                <a:hlinkClick r:id="rId3"/>
              </a:rPr>
              <a:t>hyip/cnit131a/08/samples/06_xslt_attribute.xsl</a:t>
            </a:r>
            <a:endParaRPr lang="en-US" dirty="0" smtClean="0"/>
          </a:p>
          <a:p>
            <a:pPr marL="0" indent="0">
              <a:buNone/>
            </a:pPr>
            <a:endParaRPr lang="en-US" dirty="0"/>
          </a:p>
        </p:txBody>
      </p:sp>
    </p:spTree>
    <p:extLst>
      <p:ext uri="{BB962C8B-B14F-4D97-AF65-F5344CB8AC3E}">
        <p14:creationId xmlns:p14="http://schemas.microsoft.com/office/powerpoint/2010/main" val="520035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and Apply Templates</a:t>
            </a:r>
            <a:endParaRPr lang="en-US" dirty="0"/>
          </a:p>
        </p:txBody>
      </p:sp>
      <p:sp>
        <p:nvSpPr>
          <p:cNvPr id="3" name="Content Placeholder 2"/>
          <p:cNvSpPr>
            <a:spLocks noGrp="1"/>
          </p:cNvSpPr>
          <p:nvPr>
            <p:ph idx="1"/>
          </p:nvPr>
        </p:nvSpPr>
        <p:spPr/>
        <p:txBody>
          <a:bodyPr/>
          <a:lstStyle/>
          <a:p>
            <a:r>
              <a:rPr lang="en-US" dirty="0"/>
              <a:t>The root template is the first thing processed in an XSLT style sheet. This template is the set of rules applied to the root node of the XML source document.</a:t>
            </a:r>
          </a:p>
          <a:p>
            <a:r>
              <a:rPr lang="en-US" dirty="0"/>
              <a:t>XSLT allows you to create more templates than just the root template. This allows you to create different sets of processing rules to apply to different parts of your XML.</a:t>
            </a:r>
          </a:p>
          <a:p>
            <a:endParaRPr lang="en-US" dirty="0"/>
          </a:p>
        </p:txBody>
      </p:sp>
    </p:spTree>
    <p:extLst>
      <p:ext uri="{BB962C8B-B14F-4D97-AF65-F5344CB8AC3E}">
        <p14:creationId xmlns:p14="http://schemas.microsoft.com/office/powerpoint/2010/main" val="2046665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Create a Template</a:t>
            </a:r>
            <a:endParaRPr lang="en-US" dirty="0"/>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arenR"/>
            </a:pPr>
            <a:r>
              <a:rPr lang="en-US" dirty="0"/>
              <a:t>Type &lt;</a:t>
            </a:r>
            <a:r>
              <a:rPr lang="en-US" dirty="0" err="1"/>
              <a:t>xsl:template</a:t>
            </a:r>
            <a:r>
              <a:rPr lang="en-US" dirty="0"/>
              <a:t> to begin the template.</a:t>
            </a:r>
          </a:p>
          <a:p>
            <a:pPr marL="514350" lvl="0" indent="-514350">
              <a:buFont typeface="+mj-lt"/>
              <a:buAutoNum type="arabicParenR"/>
            </a:pPr>
            <a:r>
              <a:rPr lang="en-US" dirty="0"/>
              <a:t>Then, type match="pattern", where pattern identifies the node(s) of the XML document to which the template will be applied. </a:t>
            </a:r>
          </a:p>
          <a:p>
            <a:pPr marL="514350" lvl="0" indent="-514350">
              <a:buFont typeface="+mj-lt"/>
              <a:buAutoNum type="arabicParenR"/>
            </a:pPr>
            <a:r>
              <a:rPr lang="en-US" dirty="0"/>
              <a:t>Next, type &gt; to close the tag.</a:t>
            </a:r>
          </a:p>
          <a:p>
            <a:pPr marL="514350" lvl="0" indent="-514350">
              <a:buFont typeface="+mj-lt"/>
              <a:buAutoNum type="arabicParenR"/>
            </a:pPr>
            <a:r>
              <a:rPr lang="en-US" dirty="0"/>
              <a:t>Specify all the transformations that should happen when a node is found that matches the pattern in Step 2.</a:t>
            </a:r>
          </a:p>
          <a:p>
            <a:pPr marL="514350" lvl="0" indent="-514350">
              <a:buFont typeface="+mj-lt"/>
              <a:buAutoNum type="arabicParenR"/>
            </a:pPr>
            <a:r>
              <a:rPr lang="en-US" dirty="0"/>
              <a:t>Finally, type &lt;/</a:t>
            </a:r>
            <a:r>
              <a:rPr lang="en-US" dirty="0" err="1"/>
              <a:t>xsl:template</a:t>
            </a:r>
            <a:r>
              <a:rPr lang="en-US" dirty="0"/>
              <a:t>&gt; to complete the template</a:t>
            </a:r>
            <a:r>
              <a:rPr lang="en-US" dirty="0" smtClean="0"/>
              <a:t>.</a:t>
            </a:r>
          </a:p>
          <a:p>
            <a:pPr marL="0" lvl="0" indent="0">
              <a:buNone/>
            </a:pPr>
            <a:endParaRPr lang="en-US" dirty="0"/>
          </a:p>
          <a:p>
            <a:r>
              <a:rPr lang="en-US" dirty="0"/>
              <a:t>NOTE: The root template is simply a template with a pattern that matches the root node.</a:t>
            </a:r>
          </a:p>
          <a:p>
            <a:r>
              <a:rPr lang="en-US" dirty="0"/>
              <a:t>Only the root template is called automatically. All other templates must be applied manually. Otherwise, they are simply ignored.</a:t>
            </a:r>
          </a:p>
          <a:p>
            <a:endParaRPr lang="en-US" dirty="0"/>
          </a:p>
        </p:txBody>
      </p:sp>
    </p:spTree>
    <p:extLst>
      <p:ext uri="{BB962C8B-B14F-4D97-AF65-F5344CB8AC3E}">
        <p14:creationId xmlns:p14="http://schemas.microsoft.com/office/powerpoint/2010/main" val="2796934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Apply a Template</a:t>
            </a:r>
            <a:endParaRPr lang="en-US" dirty="0"/>
          </a:p>
        </p:txBody>
      </p:sp>
      <p:sp>
        <p:nvSpPr>
          <p:cNvPr id="3" name="Content Placeholder 2"/>
          <p:cNvSpPr>
            <a:spLocks noGrp="1"/>
          </p:cNvSpPr>
          <p:nvPr>
            <p:ph idx="1"/>
          </p:nvPr>
        </p:nvSpPr>
        <p:spPr/>
        <p:txBody>
          <a:bodyPr>
            <a:normAutofit fontScale="77500" lnSpcReduction="20000"/>
          </a:bodyPr>
          <a:lstStyle/>
          <a:p>
            <a:pPr marL="514350" lvl="0" indent="-514350">
              <a:buFont typeface="+mj-lt"/>
              <a:buAutoNum type="arabicParenR"/>
            </a:pPr>
            <a:r>
              <a:rPr lang="en-US" dirty="0"/>
              <a:t>Within any template, type &lt;</a:t>
            </a:r>
            <a:r>
              <a:rPr lang="en-US" dirty="0" err="1"/>
              <a:t>xsl:apply-templates</a:t>
            </a:r>
            <a:r>
              <a:rPr lang="en-US" dirty="0"/>
              <a:t>.</a:t>
            </a:r>
          </a:p>
          <a:p>
            <a:pPr marL="514350" lvl="0" indent="-514350">
              <a:buFont typeface="+mj-lt"/>
              <a:buAutoNum type="arabicParenR"/>
            </a:pPr>
            <a:r>
              <a:rPr lang="en-US" dirty="0"/>
              <a:t>Then, type select="expression", where expression identifies the node(s) of the XML document whose templates should be applied.</a:t>
            </a:r>
          </a:p>
          <a:p>
            <a:pPr marL="514350" lvl="0" indent="-514350">
              <a:buFont typeface="+mj-lt"/>
              <a:buAutoNum type="arabicParenR"/>
            </a:pPr>
            <a:r>
              <a:rPr lang="en-US" dirty="0"/>
              <a:t>Finally, type /&gt; to complete the instruction</a:t>
            </a:r>
            <a:r>
              <a:rPr lang="en-US" dirty="0" smtClean="0"/>
              <a:t>.</a:t>
            </a:r>
          </a:p>
          <a:p>
            <a:pPr marL="0" lvl="0" indent="0">
              <a:buNone/>
            </a:pPr>
            <a:endParaRPr lang="en-US" dirty="0"/>
          </a:p>
          <a:p>
            <a:r>
              <a:rPr lang="en-US" dirty="0"/>
              <a:t>NOTE: If you have multiple templates in your </a:t>
            </a:r>
            <a:r>
              <a:rPr lang="en-US" dirty="0" smtClean="0"/>
              <a:t>style </a:t>
            </a:r>
            <a:r>
              <a:rPr lang="en-US" dirty="0"/>
              <a:t>sheet, the order of the </a:t>
            </a:r>
            <a:r>
              <a:rPr lang="en-US" dirty="0" err="1"/>
              <a:t>xsl:apply-templates</a:t>
            </a:r>
            <a:r>
              <a:rPr lang="en-US" dirty="0"/>
              <a:t> elements determines the order in which the templates are processed.</a:t>
            </a:r>
          </a:p>
          <a:p>
            <a:r>
              <a:rPr lang="en-US" dirty="0"/>
              <a:t>If you don’t specify the select attribute in Step 2 above, the processor will look for and apply a template to each of the current node’s children.</a:t>
            </a:r>
          </a:p>
          <a:p>
            <a:endParaRPr lang="en-US" dirty="0"/>
          </a:p>
        </p:txBody>
      </p:sp>
    </p:spTree>
    <p:extLst>
      <p:ext uri="{BB962C8B-B14F-4D97-AF65-F5344CB8AC3E}">
        <p14:creationId xmlns:p14="http://schemas.microsoft.com/office/powerpoint/2010/main" val="3457050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XSL – to apply a template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&lt;</a:t>
            </a:r>
            <a:r>
              <a:rPr lang="en-US" dirty="0" err="1"/>
              <a:t>xsl:template</a:t>
            </a:r>
            <a:r>
              <a:rPr lang="en-US" dirty="0"/>
              <a:t> match="/"&gt;</a:t>
            </a:r>
          </a:p>
          <a:p>
            <a:pPr marL="0" indent="0">
              <a:buNone/>
            </a:pPr>
            <a:r>
              <a:rPr lang="en-US" dirty="0"/>
              <a:t>    …………</a:t>
            </a:r>
          </a:p>
          <a:p>
            <a:pPr marL="0" indent="0">
              <a:buNone/>
            </a:pPr>
            <a:r>
              <a:rPr lang="en-US" dirty="0"/>
              <a:t>	    &lt;</a:t>
            </a:r>
            <a:r>
              <a:rPr lang="en-US" dirty="0" err="1"/>
              <a:t>xsl:for-each</a:t>
            </a:r>
            <a:r>
              <a:rPr lang="en-US" dirty="0"/>
              <a:t> select="contact/friend"&gt;</a:t>
            </a:r>
          </a:p>
          <a:p>
            <a:pPr marL="0" indent="0">
              <a:buNone/>
            </a:pPr>
            <a:r>
              <a:rPr lang="en-US" dirty="0"/>
              <a:t>	      &lt;</a:t>
            </a:r>
            <a:r>
              <a:rPr lang="en-US" dirty="0" err="1"/>
              <a:t>tr</a:t>
            </a:r>
            <a:r>
              <a:rPr lang="en-US" dirty="0"/>
              <a:t>&gt;&lt;td&gt;&lt;</a:t>
            </a:r>
            <a:r>
              <a:rPr lang="en-US" dirty="0" err="1"/>
              <a:t>xsl:value-of</a:t>
            </a:r>
            <a:r>
              <a:rPr lang="en-US" dirty="0"/>
              <a:t> select="name" /&gt;&lt;/td&gt;</a:t>
            </a:r>
          </a:p>
          <a:p>
            <a:pPr marL="0" indent="0">
              <a:buNone/>
            </a:pPr>
            <a:r>
              <a:rPr lang="en-US" dirty="0"/>
              <a:t>	      &lt;td&gt;&lt;</a:t>
            </a:r>
            <a:r>
              <a:rPr lang="en-US" dirty="0" err="1"/>
              <a:t>xsl:value-of</a:t>
            </a:r>
            <a:r>
              <a:rPr lang="en-US" dirty="0"/>
              <a:t> select="phone[@format='dash']" /&gt;</a:t>
            </a:r>
          </a:p>
          <a:p>
            <a:pPr marL="0" indent="0">
              <a:buNone/>
            </a:pPr>
            <a:r>
              <a:rPr lang="en-US" dirty="0"/>
              <a:t>		  &lt;</a:t>
            </a:r>
            <a:r>
              <a:rPr lang="en-US" dirty="0" err="1"/>
              <a:t>xsl:if</a:t>
            </a:r>
            <a:r>
              <a:rPr lang="en-US" dirty="0"/>
              <a:t> test="phone[@format='</a:t>
            </a:r>
            <a:r>
              <a:rPr lang="en-US" dirty="0" err="1"/>
              <a:t>no_dash</a:t>
            </a:r>
            <a:r>
              <a:rPr lang="en-US" dirty="0"/>
              <a:t>']"&gt;		    </a:t>
            </a:r>
          </a:p>
          <a:p>
            <a:pPr marL="0" indent="0">
              <a:buNone/>
            </a:pPr>
            <a:r>
              <a:rPr lang="en-US" dirty="0"/>
              <a:t>		    &lt;</a:t>
            </a:r>
            <a:r>
              <a:rPr lang="en-US" dirty="0" err="1"/>
              <a:t>xsl:apply-templates</a:t>
            </a:r>
            <a:r>
              <a:rPr lang="en-US" dirty="0"/>
              <a:t> select="phone[@format='</a:t>
            </a:r>
            <a:r>
              <a:rPr lang="en-US" dirty="0" err="1"/>
              <a:t>no_dash</a:t>
            </a:r>
            <a:r>
              <a:rPr lang="en-US" dirty="0"/>
              <a:t>']" /&gt;</a:t>
            </a:r>
          </a:p>
          <a:p>
            <a:pPr marL="0" indent="0">
              <a:buNone/>
            </a:pPr>
            <a:r>
              <a:rPr lang="en-US" dirty="0"/>
              <a:t>		  &lt;/</a:t>
            </a:r>
            <a:r>
              <a:rPr lang="en-US" dirty="0" err="1"/>
              <a:t>xsl:if</a:t>
            </a:r>
            <a:r>
              <a:rPr lang="en-US" dirty="0"/>
              <a:t>&gt;</a:t>
            </a:r>
          </a:p>
          <a:p>
            <a:pPr marL="0" indent="0">
              <a:buNone/>
            </a:pPr>
            <a:r>
              <a:rPr lang="en-US" dirty="0"/>
              <a:t>	      &lt;/td&gt;&lt;/</a:t>
            </a:r>
            <a:r>
              <a:rPr lang="en-US" dirty="0" err="1"/>
              <a:t>tr</a:t>
            </a:r>
            <a:r>
              <a:rPr lang="en-US" dirty="0"/>
              <a:t>&gt;</a:t>
            </a:r>
          </a:p>
          <a:p>
            <a:pPr marL="0" indent="0">
              <a:buNone/>
            </a:pPr>
            <a:r>
              <a:rPr lang="en-US" dirty="0"/>
              <a:t>	    &lt;/</a:t>
            </a:r>
            <a:r>
              <a:rPr lang="en-US" dirty="0" err="1"/>
              <a:t>xsl:for-each</a:t>
            </a:r>
            <a:r>
              <a:rPr lang="en-US" dirty="0"/>
              <a:t>&gt;</a:t>
            </a:r>
          </a:p>
          <a:p>
            <a:pPr marL="0" indent="0">
              <a:buNone/>
            </a:pPr>
            <a:r>
              <a:rPr lang="en-US" dirty="0"/>
              <a:t>………….</a:t>
            </a:r>
          </a:p>
          <a:p>
            <a:pPr marL="0" indent="0">
              <a:buNone/>
            </a:pPr>
            <a:r>
              <a:rPr lang="en-US" dirty="0" smtClean="0"/>
              <a:t>&lt;/</a:t>
            </a:r>
            <a:r>
              <a:rPr lang="en-US" dirty="0" err="1"/>
              <a:t>xsl:template</a:t>
            </a:r>
            <a:r>
              <a:rPr lang="en-US" dirty="0"/>
              <a:t>&gt;</a:t>
            </a:r>
          </a:p>
          <a:p>
            <a:pPr marL="0" indent="0">
              <a:buNone/>
            </a:pPr>
            <a:r>
              <a:rPr lang="en-US" dirty="0"/>
              <a:t> </a:t>
            </a:r>
          </a:p>
          <a:p>
            <a:pPr marL="0" indent="0">
              <a:buNone/>
            </a:pPr>
            <a:r>
              <a:rPr lang="en-US" dirty="0" smtClean="0"/>
              <a:t>  </a:t>
            </a:r>
            <a:r>
              <a:rPr lang="en-US" dirty="0"/>
              <a:t>&lt;</a:t>
            </a:r>
            <a:r>
              <a:rPr lang="en-US" dirty="0" err="1"/>
              <a:t>xsl:template</a:t>
            </a:r>
            <a:r>
              <a:rPr lang="en-US" dirty="0"/>
              <a:t> match="phone[@format='</a:t>
            </a:r>
            <a:r>
              <a:rPr lang="en-US" dirty="0" err="1"/>
              <a:t>no_dash</a:t>
            </a:r>
            <a:r>
              <a:rPr lang="en-US" dirty="0"/>
              <a:t>']"&gt;</a:t>
            </a:r>
          </a:p>
          <a:p>
            <a:pPr marL="0" indent="0">
              <a:buNone/>
            </a:pPr>
            <a:r>
              <a:rPr lang="en-US" dirty="0"/>
              <a:t>    (&lt;span style="background-color: yellow"&gt;&lt;</a:t>
            </a:r>
            <a:r>
              <a:rPr lang="en-US" dirty="0" err="1"/>
              <a:t>xsl:value-of</a:t>
            </a:r>
            <a:r>
              <a:rPr lang="en-US" dirty="0"/>
              <a:t> select="." /&gt;</a:t>
            </a:r>
          </a:p>
          <a:p>
            <a:pPr marL="0" indent="0">
              <a:buNone/>
            </a:pPr>
            <a:r>
              <a:rPr lang="en-US" dirty="0"/>
              <a:t>		    &lt;/span&gt;)</a:t>
            </a:r>
          </a:p>
          <a:p>
            <a:pPr marL="0" indent="0">
              <a:buNone/>
            </a:pPr>
            <a:r>
              <a:rPr lang="en-US" dirty="0"/>
              <a:t>    &lt;</a:t>
            </a:r>
            <a:r>
              <a:rPr lang="en-US" dirty="0" err="1"/>
              <a:t>xsl:value-of</a:t>
            </a:r>
            <a:r>
              <a:rPr lang="en-US" dirty="0"/>
              <a:t> select="@format" /&gt;</a:t>
            </a:r>
          </a:p>
          <a:p>
            <a:pPr marL="0" indent="0">
              <a:buNone/>
            </a:pPr>
            <a:r>
              <a:rPr lang="en-US" dirty="0"/>
              <a:t> </a:t>
            </a:r>
          </a:p>
          <a:p>
            <a:pPr marL="0" indent="0">
              <a:buNone/>
            </a:pPr>
            <a:r>
              <a:rPr lang="en-US" dirty="0" smtClean="0"/>
              <a:t>&lt;/</a:t>
            </a:r>
            <a:r>
              <a:rPr lang="en-US" dirty="0" err="1"/>
              <a:t>xsl:template</a:t>
            </a:r>
            <a:r>
              <a:rPr lang="en-US" dirty="0"/>
              <a:t>&gt;</a:t>
            </a:r>
          </a:p>
        </p:txBody>
      </p:sp>
    </p:spTree>
    <p:extLst>
      <p:ext uri="{BB962C8B-B14F-4D97-AF65-F5344CB8AC3E}">
        <p14:creationId xmlns:p14="http://schemas.microsoft.com/office/powerpoint/2010/main" val="12196451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XSLT </a:t>
            </a:r>
            <a:r>
              <a:rPr lang="en-US" smtClean="0"/>
              <a:t>- template</a:t>
            </a:r>
            <a:endParaRPr lang="en-US"/>
          </a:p>
        </p:txBody>
      </p:sp>
      <p:sp>
        <p:nvSpPr>
          <p:cNvPr id="3" name="Content Placeholder 2"/>
          <p:cNvSpPr>
            <a:spLocks noGrp="1"/>
          </p:cNvSpPr>
          <p:nvPr>
            <p:ph idx="1"/>
          </p:nvPr>
        </p:nvSpPr>
        <p:spPr/>
        <p:txBody>
          <a:bodyPr/>
          <a:lstStyle/>
          <a:p>
            <a:pPr marL="0" indent="0">
              <a:buNone/>
            </a:pPr>
            <a:r>
              <a:rPr lang="en-US" dirty="0" smtClean="0">
                <a:hlinkClick r:id="rId2"/>
              </a:rPr>
              <a:t>http://fog.ccsf.edu/~hyip/cnit131a/08/samples/07_xslt_template.xml</a:t>
            </a:r>
            <a:endParaRPr lang="en-US" dirty="0" smtClean="0"/>
          </a:p>
          <a:p>
            <a:pPr marL="0" indent="0">
              <a:buNone/>
            </a:pPr>
            <a:r>
              <a:rPr lang="en-US" dirty="0">
                <a:hlinkClick r:id="rId3"/>
              </a:rPr>
              <a:t>http://fog.ccsf.edu/~</a:t>
            </a:r>
            <a:r>
              <a:rPr lang="en-US" dirty="0" smtClean="0">
                <a:hlinkClick r:id="rId3"/>
              </a:rPr>
              <a:t>hyip/cnit131a/08/samples/07_xslt_template.xsl</a:t>
            </a:r>
            <a:endParaRPr lang="en-US" dirty="0" smtClean="0"/>
          </a:p>
          <a:p>
            <a:pPr marL="0" indent="0">
              <a:buNone/>
            </a:pPr>
            <a:endParaRPr lang="en-US" dirty="0"/>
          </a:p>
        </p:txBody>
      </p:sp>
    </p:spTree>
    <p:extLst>
      <p:ext uri="{BB962C8B-B14F-4D97-AF65-F5344CB8AC3E}">
        <p14:creationId xmlns:p14="http://schemas.microsoft.com/office/powerpoint/2010/main" val="78862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the source XML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 begin, you will need to link your XML document to your XSLT style sheet using the xml-</a:t>
            </a:r>
            <a:r>
              <a:rPr lang="en-US" dirty="0" err="1" smtClean="0"/>
              <a:t>stylesheet</a:t>
            </a:r>
            <a:r>
              <a:rPr lang="en-US" dirty="0" smtClean="0"/>
              <a:t> processing instruction. Then, when you open your XML document in an XSLT processor or a browser, the instruction tells the processor to perform the XSLT transformation before displaying the document.</a:t>
            </a:r>
          </a:p>
          <a:p>
            <a:r>
              <a:rPr lang="en-US" dirty="0" smtClean="0"/>
              <a:t>In the first step of this transformation, the XSLT processor analyze the XML document and converts it into a node tree. A node tree is a hierarchical representation of the XML document. In the tree, a node is one individual piece of the XML document (such as an element, an attribute, or some text content).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the XSLT Style Sheet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Once the processor has identified the nodes in the source XML, it then looks to an XSLT style sheet for instructions on what to do with those nodes. Those instructions are contained in templates which are comparable to functions in a programming language.</a:t>
            </a:r>
          </a:p>
          <a:p>
            <a:r>
              <a:rPr lang="en-US" dirty="0" smtClean="0"/>
              <a:t>Each XSLT templates has </a:t>
            </a:r>
            <a:r>
              <a:rPr lang="en-US" b="1" dirty="0" smtClean="0"/>
              <a:t>two parts</a:t>
            </a:r>
            <a:r>
              <a:rPr lang="en-US" dirty="0" smtClean="0"/>
              <a:t>: </a:t>
            </a:r>
            <a:r>
              <a:rPr lang="en-US" b="1" dirty="0" smtClean="0"/>
              <a:t>first</a:t>
            </a:r>
            <a:r>
              <a:rPr lang="en-US" dirty="0" smtClean="0"/>
              <a:t>, a label that </a:t>
            </a:r>
            <a:r>
              <a:rPr lang="en-US" b="1" dirty="0" smtClean="0"/>
              <a:t>identifies</a:t>
            </a:r>
            <a:r>
              <a:rPr lang="en-US" dirty="0" smtClean="0"/>
              <a:t> the nodes in the XML document to which the template applies (select="customer/name"); and </a:t>
            </a:r>
            <a:r>
              <a:rPr lang="en-US" b="1" dirty="0" smtClean="0"/>
              <a:t>second</a:t>
            </a:r>
            <a:r>
              <a:rPr lang="en-US" dirty="0" smtClean="0"/>
              <a:t>, </a:t>
            </a:r>
            <a:r>
              <a:rPr lang="en-US" b="1" dirty="0" smtClean="0"/>
              <a:t>instructions</a:t>
            </a:r>
            <a:r>
              <a:rPr lang="en-US" dirty="0" smtClean="0"/>
              <a:t> about the actual transformation that should take place (</a:t>
            </a:r>
            <a:r>
              <a:rPr lang="en-US" dirty="0" err="1" smtClean="0"/>
              <a:t>xsl:value</a:t>
            </a:r>
            <a:r>
              <a:rPr lang="en-US" dirty="0" smtClean="0"/>
              <a:t>-of). The instructions or rules, will either output or further process the nodes in the source document. They can also contain literal elements that should be output as is (&lt;html&gt;&lt;head&gt;&lt;title&gt;XSLT sample&lt;/title&gt;&lt;/head&gt;…).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Performing the Transformation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XSLT transformation begins by processing the root template. Every XSLT style sheet must have a root template; this is the template that applies to the source XML document’s root node. The root template is defined with &lt;</a:t>
            </a:r>
            <a:r>
              <a:rPr lang="en-US" dirty="0" err="1" smtClean="0"/>
              <a:t>xsl:template</a:t>
            </a:r>
            <a:r>
              <a:rPr lang="en-US" dirty="0" smtClean="0"/>
              <a:t> match="/"&gt;. Within this root template, there may be other sub-templates which can then apply to other nodes in the XML document.</a:t>
            </a:r>
          </a:p>
          <a:p>
            <a:r>
              <a:rPr lang="en-US" dirty="0" smtClean="0"/>
              <a:t>And the transformation continues until the last instruction of the root template is processed. The transformation document is then either saved to another file, displayed in a browser or both.</a:t>
            </a:r>
          </a:p>
          <a:p>
            <a:r>
              <a:rPr lang="en-US" dirty="0" smtClean="0"/>
              <a:t>NOTE: XSLT style sheets are text files and are saved with an .</a:t>
            </a:r>
            <a:r>
              <a:rPr lang="en-US" dirty="0" err="1" smtClean="0"/>
              <a:t>xsl</a:t>
            </a:r>
            <a:r>
              <a:rPr lang="en-US" dirty="0" smtClean="0"/>
              <a:t> extension.</a:t>
            </a:r>
          </a:p>
          <a:p>
            <a:r>
              <a:rPr lang="en-US" dirty="0" smtClean="0"/>
              <a:t>XSLT uses the </a:t>
            </a:r>
            <a:r>
              <a:rPr lang="en-US" dirty="0" err="1" smtClean="0"/>
              <a:t>XPath</a:t>
            </a:r>
            <a:r>
              <a:rPr lang="en-US" dirty="0" smtClean="0"/>
              <a:t> language to identify nodes. </a:t>
            </a:r>
            <a:r>
              <a:rPr lang="en-US" dirty="0" err="1" smtClean="0"/>
              <a:t>XPath</a:t>
            </a:r>
            <a:r>
              <a:rPr lang="en-US" dirty="0" smtClean="0"/>
              <a:t> Patterns and Expression, and </a:t>
            </a:r>
            <a:r>
              <a:rPr lang="en-US" dirty="0" err="1" smtClean="0"/>
              <a:t>XPath</a:t>
            </a:r>
            <a:r>
              <a:rPr lang="en-US" dirty="0" smtClean="0"/>
              <a:t> Functions will be discussed later.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with XSLT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&lt;?xml version="1.0" encoding="utf-8"?&gt;</a:t>
            </a:r>
          </a:p>
          <a:p>
            <a:pPr>
              <a:buNone/>
            </a:pPr>
            <a:r>
              <a:rPr lang="en-US" dirty="0" smtClean="0"/>
              <a:t>&lt;?xml-</a:t>
            </a:r>
            <a:r>
              <a:rPr lang="en-US" dirty="0" err="1" smtClean="0"/>
              <a:t>stylesheet</a:t>
            </a:r>
            <a:r>
              <a:rPr lang="en-US" dirty="0" smtClean="0"/>
              <a:t> type="text/</a:t>
            </a:r>
            <a:r>
              <a:rPr lang="en-US" dirty="0" err="1" smtClean="0"/>
              <a:t>xsl</a:t>
            </a:r>
            <a:r>
              <a:rPr lang="en-US" dirty="0" smtClean="0"/>
              <a:t>" </a:t>
            </a:r>
            <a:r>
              <a:rPr lang="en-US" dirty="0" err="1" smtClean="0"/>
              <a:t>href</a:t>
            </a:r>
            <a:r>
              <a:rPr lang="en-US" dirty="0" smtClean="0"/>
              <a:t>="01_xslt_sample.xsl" ?&gt;</a:t>
            </a:r>
          </a:p>
          <a:p>
            <a:pPr>
              <a:buNone/>
            </a:pPr>
            <a:r>
              <a:rPr lang="en-US" dirty="0" smtClean="0"/>
              <a:t>&lt;customer&gt;</a:t>
            </a:r>
          </a:p>
          <a:p>
            <a:pPr>
              <a:buNone/>
            </a:pPr>
            <a:r>
              <a:rPr lang="en-US" dirty="0" smtClean="0"/>
              <a:t>  &lt;name&gt;John Smith&lt;/name&gt;</a:t>
            </a:r>
          </a:p>
          <a:p>
            <a:pPr>
              <a:buNone/>
            </a:pPr>
            <a:r>
              <a:rPr lang="en-US" dirty="0" smtClean="0"/>
              <a:t>  &lt;</a:t>
            </a:r>
            <a:r>
              <a:rPr lang="en-US" dirty="0" err="1" smtClean="0"/>
              <a:t>credit_limit</a:t>
            </a:r>
            <a:r>
              <a:rPr lang="en-US" dirty="0" smtClean="0"/>
              <a:t>&gt;100000.00&lt;/</a:t>
            </a:r>
            <a:r>
              <a:rPr lang="en-US" dirty="0" err="1" smtClean="0"/>
              <a:t>credit_limit</a:t>
            </a:r>
            <a:r>
              <a:rPr lang="en-US" dirty="0" smtClean="0"/>
              <a:t>&gt;</a:t>
            </a:r>
          </a:p>
          <a:p>
            <a:pPr>
              <a:buNone/>
            </a:pPr>
            <a:r>
              <a:rPr lang="en-US" dirty="0" smtClean="0"/>
              <a:t>  &lt;premier&gt;true&lt;/premier&gt;</a:t>
            </a:r>
          </a:p>
          <a:p>
            <a:pPr>
              <a:buNone/>
            </a:pPr>
            <a:r>
              <a:rPr lang="en-US" dirty="0" smtClean="0"/>
              <a:t>  &lt;active&gt;1&lt;/active&gt;</a:t>
            </a:r>
          </a:p>
          <a:p>
            <a:pPr>
              <a:buNone/>
            </a:pPr>
            <a:r>
              <a:rPr lang="en-US" dirty="0" smtClean="0"/>
              <a:t>  &lt;</a:t>
            </a:r>
            <a:r>
              <a:rPr lang="en-US" dirty="0" err="1" smtClean="0"/>
              <a:t>customer_since</a:t>
            </a:r>
            <a:r>
              <a:rPr lang="en-US" dirty="0" smtClean="0"/>
              <a:t>&gt;2000-02-15&lt;/</a:t>
            </a:r>
            <a:r>
              <a:rPr lang="en-US" dirty="0" err="1" smtClean="0"/>
              <a:t>customer_since</a:t>
            </a:r>
            <a:r>
              <a:rPr lang="en-US" dirty="0" smtClean="0"/>
              <a:t>&gt;</a:t>
            </a:r>
          </a:p>
          <a:p>
            <a:pPr>
              <a:buNone/>
            </a:pPr>
            <a:r>
              <a:rPr lang="en-US" dirty="0" smtClean="0"/>
              <a:t>&lt;/customer&gt;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XSL</a:t>
            </a:r>
            <a:endParaRPr lang="en-US" dirty="0"/>
          </a:p>
        </p:txBody>
      </p:sp>
      <p:sp>
        <p:nvSpPr>
          <p:cNvPr id="3" name="Content Placeholder 2"/>
          <p:cNvSpPr>
            <a:spLocks noGrp="1"/>
          </p:cNvSpPr>
          <p:nvPr>
            <p:ph idx="1"/>
          </p:nvPr>
        </p:nvSpPr>
        <p:spPr/>
        <p:txBody>
          <a:bodyPr>
            <a:noAutofit/>
          </a:bodyPr>
          <a:lstStyle/>
          <a:p>
            <a:pPr>
              <a:buNone/>
            </a:pPr>
            <a:r>
              <a:rPr lang="en-US" sz="1600" dirty="0" smtClean="0"/>
              <a:t>&lt;?xml version="1.0"?&gt;</a:t>
            </a:r>
          </a:p>
          <a:p>
            <a:pPr>
              <a:buNone/>
            </a:pPr>
            <a:r>
              <a:rPr lang="en-US" sz="1600" dirty="0" smtClean="0"/>
              <a:t>&lt;</a:t>
            </a:r>
            <a:r>
              <a:rPr lang="en-US" sz="1600" dirty="0" err="1" smtClean="0"/>
              <a:t>xsl:stylesheet</a:t>
            </a:r>
            <a:r>
              <a:rPr lang="en-US" sz="1600" dirty="0" smtClean="0"/>
              <a:t> version="1.0" </a:t>
            </a:r>
            <a:r>
              <a:rPr lang="en-US" sz="1600" dirty="0" err="1" smtClean="0"/>
              <a:t>xmlns:xsl</a:t>
            </a:r>
            <a:r>
              <a:rPr lang="en-US" sz="1600" dirty="0" smtClean="0"/>
              <a:t>="http://www.w3.org/1999/XSL/Transform"&gt;</a:t>
            </a:r>
          </a:p>
          <a:p>
            <a:pPr>
              <a:buNone/>
            </a:pPr>
            <a:r>
              <a:rPr lang="en-US" sz="1600" dirty="0" smtClean="0"/>
              <a:t>  &lt;</a:t>
            </a:r>
            <a:r>
              <a:rPr lang="en-US" sz="1600" dirty="0" err="1" smtClean="0"/>
              <a:t>xsl:output</a:t>
            </a:r>
            <a:r>
              <a:rPr lang="en-US" sz="1600" dirty="0" smtClean="0"/>
              <a:t> method="html" /&gt;</a:t>
            </a:r>
          </a:p>
          <a:p>
            <a:pPr>
              <a:buNone/>
            </a:pPr>
            <a:r>
              <a:rPr lang="en-US" sz="1600" dirty="0" smtClean="0"/>
              <a:t>  &lt;</a:t>
            </a:r>
            <a:r>
              <a:rPr lang="en-US" sz="1600" dirty="0" err="1" smtClean="0"/>
              <a:t>xsl:template</a:t>
            </a:r>
            <a:r>
              <a:rPr lang="en-US" sz="1600" dirty="0" smtClean="0"/>
              <a:t> match="/"&gt;</a:t>
            </a:r>
          </a:p>
          <a:p>
            <a:pPr>
              <a:buNone/>
            </a:pPr>
            <a:r>
              <a:rPr lang="en-US" sz="1600" dirty="0" smtClean="0"/>
              <a:t>    </a:t>
            </a:r>
          </a:p>
          <a:p>
            <a:pPr>
              <a:buNone/>
            </a:pPr>
            <a:r>
              <a:rPr lang="en-US" sz="1600" dirty="0" smtClean="0"/>
              <a:t>    &lt;html&gt;&lt;head&gt;&lt;title&gt;XSLT sample&lt;/title&gt;&lt;/head&gt;</a:t>
            </a:r>
          </a:p>
          <a:p>
            <a:pPr>
              <a:buNone/>
            </a:pPr>
            <a:r>
              <a:rPr lang="en-US" sz="1600" dirty="0" smtClean="0"/>
              <a:t>          &lt;body&gt;&lt;h1&gt;XSLT Sample&lt;/h1&gt;</a:t>
            </a:r>
          </a:p>
          <a:p>
            <a:pPr>
              <a:buNone/>
            </a:pPr>
            <a:r>
              <a:rPr lang="en-US" sz="1600" dirty="0" smtClean="0"/>
              <a:t> </a:t>
            </a:r>
          </a:p>
          <a:p>
            <a:pPr>
              <a:buNone/>
            </a:pPr>
            <a:r>
              <a:rPr lang="en-US" sz="1600" dirty="0" smtClean="0"/>
              <a:t>	  Customer: &lt;</a:t>
            </a:r>
            <a:r>
              <a:rPr lang="en-US" sz="1600" dirty="0" err="1" smtClean="0"/>
              <a:t>xsl:value</a:t>
            </a:r>
            <a:r>
              <a:rPr lang="en-US" sz="1600" dirty="0" smtClean="0"/>
              <a:t>-of select="customer/name" /&gt;</a:t>
            </a:r>
          </a:p>
          <a:p>
            <a:pPr>
              <a:buNone/>
            </a:pPr>
            <a:r>
              <a:rPr lang="en-US" sz="1600" dirty="0" smtClean="0"/>
              <a:t> </a:t>
            </a:r>
          </a:p>
          <a:p>
            <a:pPr>
              <a:buNone/>
            </a:pPr>
            <a:r>
              <a:rPr lang="en-US" sz="1600" dirty="0" smtClean="0"/>
              <a:t>	  has credit limit of: </a:t>
            </a:r>
          </a:p>
          <a:p>
            <a:pPr>
              <a:buNone/>
            </a:pPr>
            <a:r>
              <a:rPr lang="en-US" sz="1600" dirty="0" smtClean="0"/>
              <a:t>	  &lt;</a:t>
            </a:r>
            <a:r>
              <a:rPr lang="en-US" sz="1600" dirty="0" err="1" smtClean="0"/>
              <a:t>xsl:value</a:t>
            </a:r>
            <a:r>
              <a:rPr lang="en-US" sz="1600" dirty="0" smtClean="0"/>
              <a:t>-of select="customer/</a:t>
            </a:r>
            <a:r>
              <a:rPr lang="en-US" sz="1600" dirty="0" err="1" smtClean="0"/>
              <a:t>credit_limit</a:t>
            </a:r>
            <a:r>
              <a:rPr lang="en-US" sz="1600" dirty="0" smtClean="0"/>
              <a:t>" /&gt;</a:t>
            </a:r>
          </a:p>
          <a:p>
            <a:pPr>
              <a:buNone/>
            </a:pPr>
            <a:r>
              <a:rPr lang="en-US" sz="1600" dirty="0" smtClean="0"/>
              <a:t> </a:t>
            </a:r>
          </a:p>
          <a:p>
            <a:pPr>
              <a:buNone/>
            </a:pPr>
            <a:r>
              <a:rPr lang="en-US" sz="1600" dirty="0" smtClean="0"/>
              <a:t>	  &lt;/body&gt;&lt;/html&gt;</a:t>
            </a:r>
          </a:p>
          <a:p>
            <a:pPr>
              <a:buNone/>
            </a:pPr>
            <a:r>
              <a:rPr lang="en-US" sz="1600" dirty="0" smtClean="0"/>
              <a:t>  &lt;/</a:t>
            </a:r>
            <a:r>
              <a:rPr lang="en-US" sz="1600" dirty="0" err="1" smtClean="0"/>
              <a:t>xsl:template</a:t>
            </a:r>
            <a:r>
              <a:rPr lang="en-US" sz="1600" dirty="0" smtClean="0"/>
              <a:t>&gt;</a:t>
            </a:r>
          </a:p>
          <a:p>
            <a:pPr>
              <a:buNone/>
            </a:pPr>
            <a:r>
              <a:rPr lang="en-US" sz="1600" dirty="0" smtClean="0"/>
              <a:t>&lt;/</a:t>
            </a:r>
            <a:r>
              <a:rPr lang="en-US" sz="1600" dirty="0" err="1" smtClean="0"/>
              <a:t>xsl:stylesheet</a:t>
            </a:r>
            <a:r>
              <a:rPr lang="en-US" sz="1600" dirty="0" smtClean="0"/>
              <a:t>&gt;</a:t>
            </a:r>
          </a:p>
          <a:p>
            <a:pPr>
              <a:buNone/>
            </a:pP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XSLT</a:t>
            </a:r>
            <a:endParaRPr lang="en-US" dirty="0"/>
          </a:p>
        </p:txBody>
      </p:sp>
      <p:sp>
        <p:nvSpPr>
          <p:cNvPr id="3" name="Content Placeholder 2"/>
          <p:cNvSpPr>
            <a:spLocks noGrp="1"/>
          </p:cNvSpPr>
          <p:nvPr>
            <p:ph idx="1"/>
          </p:nvPr>
        </p:nvSpPr>
        <p:spPr/>
        <p:txBody>
          <a:bodyPr/>
          <a:lstStyle/>
          <a:p>
            <a:pPr>
              <a:buNone/>
            </a:pPr>
            <a:r>
              <a:rPr lang="en-US" dirty="0" smtClean="0">
                <a:hlinkClick r:id="rId2"/>
              </a:rPr>
              <a:t>http://fog.ccsf.edu/~hyip/cnit131a/08/samples/01_xslt_sample.xml</a:t>
            </a:r>
            <a:endParaRPr lang="en-US" dirty="0" smtClean="0"/>
          </a:p>
          <a:p>
            <a:pPr>
              <a:buNone/>
            </a:pPr>
            <a:r>
              <a:rPr lang="en-US" dirty="0" smtClean="0">
                <a:hlinkClick r:id="rId3"/>
              </a:rPr>
              <a:t>http://fog.ccsf.edu/~hyip/cnit131a/08/samples/01_xslt_sample.xsl</a:t>
            </a:r>
            <a:endParaRPr lang="en-US" dirty="0" smtClean="0"/>
          </a:p>
          <a:p>
            <a:pPr>
              <a:buNone/>
            </a:pP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3098</Words>
  <Application>Microsoft Office PowerPoint</Application>
  <PresentationFormat>On-screen Show (4:3)</PresentationFormat>
  <Paragraphs>303</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Times New Roman</vt:lpstr>
      <vt:lpstr>Office Theme</vt:lpstr>
      <vt:lpstr>XML Schema – XSLT</vt:lpstr>
      <vt:lpstr>XSLT</vt:lpstr>
      <vt:lpstr>Transforming XML with XSLT</vt:lpstr>
      <vt:lpstr>Analyzing the source XML</vt:lpstr>
      <vt:lpstr>Assessing the XSLT Style Sheet</vt:lpstr>
      <vt:lpstr>Performing the Transformation</vt:lpstr>
      <vt:lpstr>XML with XSLT</vt:lpstr>
      <vt:lpstr>XSL</vt:lpstr>
      <vt:lpstr>Sample XSLT</vt:lpstr>
      <vt:lpstr>XSLT Style Sheet</vt:lpstr>
      <vt:lpstr>To Create the Root Template</vt:lpstr>
      <vt:lpstr>To Set the Processor’s Output Method to HTML</vt:lpstr>
      <vt:lpstr>To Output a Node’s Content</vt:lpstr>
      <vt:lpstr>Looping Over Nodes</vt:lpstr>
      <vt:lpstr>To Process All Matched Nodes</vt:lpstr>
      <vt:lpstr>XSL – to process all matched nodes</vt:lpstr>
      <vt:lpstr>(loop) Process All Matched Nodes</vt:lpstr>
      <vt:lpstr>Processing Nodes Conditionally</vt:lpstr>
      <vt:lpstr>Comparison Operators supported by XPath</vt:lpstr>
      <vt:lpstr>XSLT - test</vt:lpstr>
      <vt:lpstr>Sample XSLT - Test</vt:lpstr>
      <vt:lpstr>Adding Conditional Choices</vt:lpstr>
      <vt:lpstr>To add conditional choices</vt:lpstr>
      <vt:lpstr>XML – to add conditional choices</vt:lpstr>
      <vt:lpstr>Sample XSLT Choose</vt:lpstr>
      <vt:lpstr>Sorting Nodes before Processing</vt:lpstr>
      <vt:lpstr>To sort nodes before processing</vt:lpstr>
      <vt:lpstr>XSLT - sort</vt:lpstr>
      <vt:lpstr>Sample XSLT - Sort</vt:lpstr>
      <vt:lpstr>Generating Output Attributes </vt:lpstr>
      <vt:lpstr>To generate output attributes</vt:lpstr>
      <vt:lpstr>XSL – generating output attribute</vt:lpstr>
      <vt:lpstr>Sample XSLT – output attributes</vt:lpstr>
      <vt:lpstr>Create and Apply Templates</vt:lpstr>
      <vt:lpstr>To Create a Template</vt:lpstr>
      <vt:lpstr>To Apply a Template</vt:lpstr>
      <vt:lpstr>XSL – to apply a template</vt:lpstr>
      <vt:lpstr>Sample XSLT - template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YIP, HANS C</cp:lastModifiedBy>
  <cp:revision>157</cp:revision>
  <dcterms:created xsi:type="dcterms:W3CDTF">2016-02-01T23:15:25Z</dcterms:created>
  <dcterms:modified xsi:type="dcterms:W3CDTF">2016-04-04T21:34:58Z</dcterms:modified>
</cp:coreProperties>
</file>