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22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5D5A1-A266-448B-9C5D-08340C099E68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72935-D866-41AF-8D3C-881AD185C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371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E5D1-F0F9-4E7F-AD65-B37D77105A0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og.ccsf.edu/~hyip/cnit131a/09/homework/hw08_1.xsl" TargetMode="External"/><Relationship Id="rId2" Type="http://schemas.openxmlformats.org/officeDocument/2006/relationships/hyperlink" Target="http://fog.ccsf.edu/~hyip/cnit131a/09/homework/hw08_1.x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../@attribute_nam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fog.ccsf.edu/~hyip/cnit131a/09/class_samples/select_parent_sibling.xsl" TargetMode="External"/><Relationship Id="rId2" Type="http://schemas.openxmlformats.org/officeDocument/2006/relationships/hyperlink" Target="http://fog.ccsf.edu/~hyip/cnit131a/09/samples/select_parent_sibling.x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fog.ccsf.edu/~hyip/cnit131a/09/homework/hw08_2.xsl" TargetMode="External"/><Relationship Id="rId2" Type="http://schemas.openxmlformats.org/officeDocument/2006/relationships/hyperlink" Target="http://fog.ccsf.edu/~hyip/cnit131a/09/homework/hw08_2.x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fog.ccsf.edu/~hyip/cnit131a/09/homework/hw08_3.xsl" TargetMode="External"/><Relationship Id="rId2" Type="http://schemas.openxmlformats.org/officeDocument/2006/relationships/hyperlink" Target="http://fog.ccsf.edu/~hyip/cnit131a/09/homework/hw08_3.x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fog.ccsf.edu/~hyip/cnit131a/09/class_samples/counting_node.xsl" TargetMode="External"/><Relationship Id="rId2" Type="http://schemas.openxmlformats.org/officeDocument/2006/relationships/hyperlink" Target="http://fog.ccsf.edu/~hyip/cnit131a/09/samples/counting_node.x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og.ccsf.edu/~hyip/cnit131a/09/class_samples/formatting_node.xsl" TargetMode="External"/><Relationship Id="rId2" Type="http://schemas.openxmlformats.org/officeDocument/2006/relationships/hyperlink" Target="http://fog.ccsf.edu/~hyip/cnit131a/09/samples/formatting_node.x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XML Path Language (</a:t>
            </a:r>
            <a:r>
              <a:rPr lang="en-US" dirty="0" err="1" smtClean="0"/>
              <a:t>Xpath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9</a:t>
            </a:r>
          </a:p>
          <a:p>
            <a:r>
              <a:rPr lang="en-US" dirty="0" smtClean="0"/>
              <a:t>Web site: http://fog.ccsf.edu/~hyip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Get a Node’s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Make sure you know what the current node is, and that the node or node set you are interested in is a child of the current node.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Then, in the desired location path, type </a:t>
            </a:r>
            <a:r>
              <a:rPr lang="en-US" dirty="0" err="1" smtClean="0"/>
              <a:t>child_name</a:t>
            </a:r>
            <a:r>
              <a:rPr lang="en-US" dirty="0" smtClean="0"/>
              <a:t> to refer to the name of the </a:t>
            </a:r>
            <a:r>
              <a:rPr lang="en-US" dirty="0" err="1" smtClean="0"/>
              <a:t>child_name</a:t>
            </a:r>
            <a:r>
              <a:rPr lang="en-US" dirty="0" smtClean="0"/>
              <a:t> element(s) within the current node.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If desired, you could then add /</a:t>
            </a:r>
            <a:r>
              <a:rPr lang="en-US" dirty="0" err="1" smtClean="0"/>
              <a:t>grandchild_name</a:t>
            </a:r>
            <a:r>
              <a:rPr lang="en-US" dirty="0" smtClean="0"/>
              <a:t> to refer to a node or node set contained in the child set reference in Step 2. This enables you to dig deeper into the XML tree and reference node sets further down.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Repeat Step 3 until you get to the node(s) at the level you want.</a:t>
            </a:r>
          </a:p>
          <a:p>
            <a:r>
              <a:rPr lang="en-US" dirty="0" smtClean="0"/>
              <a:t>NOTE: Before you ask for children, it is important to know which is the current node.</a:t>
            </a:r>
          </a:p>
          <a:p>
            <a:r>
              <a:rPr lang="en-US" dirty="0" smtClean="0"/>
              <a:t>Type * (an asterisk) to select all the current node’s children.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xsl:text</a:t>
            </a:r>
            <a:r>
              <a:rPr lang="en-US" dirty="0" smtClean="0"/>
              <a:t> element is used to add literal text to the output. </a:t>
            </a:r>
            <a:r>
              <a:rPr lang="en-US" dirty="0" err="1" smtClean="0"/>
              <a:t>xsl:text</a:t>
            </a:r>
            <a:r>
              <a:rPr lang="en-US" dirty="0" smtClean="0"/>
              <a:t> cannot contain any other elements. It is often used to handle special characters such as &amp; or &gt;, or to control white space. To add a space, &lt;</a:t>
            </a:r>
            <a:r>
              <a:rPr lang="en-US" dirty="0" err="1" smtClean="0"/>
              <a:t>xsl:text</a:t>
            </a:r>
            <a:r>
              <a:rPr lang="en-US" dirty="0" smtClean="0"/>
              <a:t>&gt; &lt;/</a:t>
            </a:r>
            <a:r>
              <a:rPr lang="en-US" dirty="0" err="1" smtClean="0"/>
              <a:t>xsl:text</a:t>
            </a:r>
            <a:r>
              <a:rPr lang="en-US" dirty="0" smtClean="0"/>
              <a:t>&gt;.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– Selecting Child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http://fog.ccsf.edu/~hyip/cnit131a/09/homework/hw08_1.xml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http://fog.ccsf.edu/~hyip/cnit131a/09/homework/hw08_1.xsl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Selecting a Node’s Parent or Siblings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If the relationship between the current node and the desired node is quite clear. It is much easier to use a shortcut than to write the complete, absolute relationship starting from the root node.</a:t>
            </a:r>
          </a:p>
          <a:p>
            <a:r>
              <a:rPr lang="en-US" sz="7200" b="1" dirty="0" smtClean="0"/>
              <a:t>To select a node’s parent:</a:t>
            </a:r>
            <a:endParaRPr lang="en-US" sz="7200" dirty="0" smtClean="0"/>
          </a:p>
          <a:p>
            <a:pPr marL="914400" lvl="1" indent="-514350">
              <a:buFont typeface="+mj-lt"/>
              <a:buAutoNum type="arabicParenR"/>
            </a:pPr>
            <a:r>
              <a:rPr lang="en-US" sz="7200" dirty="0" smtClean="0"/>
              <a:t>Make sure you know what the current node is, and that the node set you are interested in is the parent of the current node.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sz="7200" dirty="0" smtClean="0"/>
              <a:t>Type .. (two periods) to select the current node’s parent.</a:t>
            </a:r>
          </a:p>
          <a:p>
            <a:r>
              <a:rPr lang="en-US" sz="7200" b="1" dirty="0" smtClean="0"/>
              <a:t>To select a node’s siblings:</a:t>
            </a:r>
            <a:endParaRPr lang="en-US" sz="7200" dirty="0" smtClean="0"/>
          </a:p>
          <a:p>
            <a:pPr marL="914400" lvl="1" indent="-514350">
              <a:buFont typeface="+mj-lt"/>
              <a:buAutoNum type="arabicParenR"/>
            </a:pPr>
            <a:r>
              <a:rPr lang="en-US" sz="7200" dirty="0" smtClean="0"/>
              <a:t>After you have gotten to the node’s parent in Step 2 above, type /</a:t>
            </a:r>
            <a:r>
              <a:rPr lang="en-US" sz="7200" dirty="0" err="1" smtClean="0"/>
              <a:t>sibling_name</a:t>
            </a:r>
            <a:r>
              <a:rPr lang="en-US" sz="7200" dirty="0" smtClean="0"/>
              <a:t>, where </a:t>
            </a:r>
            <a:r>
              <a:rPr lang="en-US" sz="7200" dirty="0" err="1" smtClean="0"/>
              <a:t>sibling_name</a:t>
            </a:r>
            <a:r>
              <a:rPr lang="en-US" sz="7200" dirty="0" smtClean="0"/>
              <a:t> refers to the name of the desired node. This sibling is therefore, a child of the current node’s parent, but isn’t the current node itself.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sz="7200" dirty="0" smtClean="0"/>
              <a:t>If desired, type /</a:t>
            </a:r>
            <a:r>
              <a:rPr lang="en-US" sz="7200" dirty="0" err="1" smtClean="0"/>
              <a:t>niece_name</a:t>
            </a:r>
            <a:r>
              <a:rPr lang="en-US" sz="7200" dirty="0" smtClean="0"/>
              <a:t>, where </a:t>
            </a:r>
            <a:r>
              <a:rPr lang="en-US" sz="7200" dirty="0" err="1" smtClean="0"/>
              <a:t>niece_name</a:t>
            </a:r>
            <a:r>
              <a:rPr lang="en-US" sz="7200" dirty="0" smtClean="0"/>
              <a:t> refers to a node that is the child of the sibling of the current node.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sz="7200" dirty="0" smtClean="0"/>
              <a:t>Repeat Step 2 as necessary to select </a:t>
            </a:r>
            <a:r>
              <a:rPr lang="en-US" sz="7200" dirty="0" err="1" smtClean="0"/>
              <a:t>grand_nieces</a:t>
            </a:r>
            <a:r>
              <a:rPr lang="en-US" sz="7200" dirty="0" smtClean="0"/>
              <a:t>, etc.</a:t>
            </a:r>
          </a:p>
          <a:p>
            <a:r>
              <a:rPr lang="en-US" sz="7200" dirty="0" smtClean="0"/>
              <a:t>NOTE: The .. is often combined with a node’s attribute to find the attribute of the parent node (</a:t>
            </a:r>
            <a:r>
              <a:rPr lang="en-US" sz="7200" u="sng" dirty="0" smtClean="0">
                <a:hlinkClick r:id="rId2"/>
              </a:rPr>
              <a:t>../@</a:t>
            </a:r>
            <a:r>
              <a:rPr lang="en-US" sz="7200" u="sng" dirty="0" err="1" smtClean="0">
                <a:hlinkClick r:id="rId2"/>
              </a:rPr>
              <a:t>attribute_name</a:t>
            </a:r>
            <a:r>
              <a:rPr lang="en-US" sz="7200" dirty="0" smtClean="0"/>
              <a:t>). </a:t>
            </a:r>
          </a:p>
          <a:p>
            <a:r>
              <a:rPr lang="en-US" sz="7200" dirty="0" smtClean="0"/>
              <a:t>You can also use an asterisk as a wildcard within a location path. For example, ../* would select all the child elements of the parent of the current node, including the current node itself.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– Selecting Parents &amp; Siblings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http://fog.ccsf.edu/~</a:t>
            </a:r>
            <a:r>
              <a:rPr lang="en-US" dirty="0" smtClean="0">
                <a:hlinkClick r:id="rId2"/>
              </a:rPr>
              <a:t>hyip/cnit131a/09/samples/select_parent_sibling.xml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http://fog.ccsf.edu/~</a:t>
            </a:r>
            <a:r>
              <a:rPr lang="en-US" dirty="0" smtClean="0">
                <a:hlinkClick r:id="rId3"/>
              </a:rPr>
              <a:t>hyip/cnit131a/09/samples/select_parent_sibling.xsl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Nodes by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r>
              <a:rPr lang="en-US" dirty="0" smtClean="0"/>
              <a:t> regards child elements as a one-based array – where the first child element has an array index number of 1. Each element can be addressed by its index position, such as /doc/item[3].</a:t>
            </a:r>
          </a:p>
          <a:p>
            <a:r>
              <a:rPr lang="en-US" dirty="0" smtClean="0"/>
              <a:t>Additionally the final element in a child array can be selected using the </a:t>
            </a:r>
            <a:r>
              <a:rPr lang="en-US" dirty="0" err="1" smtClean="0"/>
              <a:t>Xpath</a:t>
            </a:r>
            <a:r>
              <a:rPr lang="en-US" dirty="0" smtClean="0"/>
              <a:t> last() function.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– Selecting Nodes by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http://fog.ccsf.edu/~hyip/cnit131a/09/homework/hw08_2.xml</a:t>
            </a:r>
            <a:endParaRPr lang="en-US" dirty="0" smtClean="0"/>
          </a:p>
          <a:p>
            <a:pPr>
              <a:buNone/>
            </a:pPr>
            <a:r>
              <a:rPr lang="en-US" smtClean="0">
                <a:hlinkClick r:id="rId3"/>
              </a:rPr>
              <a:t>http://fog.ccsf.edu/~hyip/cnit131a/09/homework/hw08_2.xsl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Nodes by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r>
              <a:rPr lang="en-US" dirty="0" smtClean="0"/>
              <a:t> can compare values in a test expression using the operators = (is equal to), and != (is not equal to), </a:t>
            </a:r>
            <a:r>
              <a:rPr lang="en-US" b="1" dirty="0" smtClean="0"/>
              <a:t>&amp;</a:t>
            </a:r>
            <a:r>
              <a:rPr lang="en-US" b="1" dirty="0" err="1" smtClean="0"/>
              <a:t>lt</a:t>
            </a:r>
            <a:r>
              <a:rPr lang="en-US" b="1" dirty="0" smtClean="0"/>
              <a:t>; </a:t>
            </a:r>
            <a:r>
              <a:rPr lang="en-US" dirty="0" smtClean="0"/>
              <a:t>(less than), and </a:t>
            </a:r>
            <a:r>
              <a:rPr lang="en-US" b="1" dirty="0" smtClean="0"/>
              <a:t>&amp;</a:t>
            </a:r>
            <a:r>
              <a:rPr lang="en-US" b="1" dirty="0" err="1" smtClean="0"/>
              <a:t>gt</a:t>
            </a:r>
            <a:r>
              <a:rPr lang="en-US" b="1" dirty="0" smtClean="0"/>
              <a:t>; </a:t>
            </a:r>
            <a:r>
              <a:rPr lang="en-US" dirty="0" smtClean="0"/>
              <a:t>(greater than). Additionally the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operator can test if two conditions are both met, and the </a:t>
            </a:r>
            <a:r>
              <a:rPr lang="en-US" b="1" dirty="0" smtClean="0"/>
              <a:t>or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operator can test if either of two conditions are met.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– Selecting Nodes by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http://fog.ccsf.edu/~hyip/cnit131a/09/homework/hw08_3.xml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http://fog.ccsf.edu/~hyip/cnit131a/09/homework/hw08_3.xsl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Selected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err="1" smtClean="0"/>
              <a:t>Xpath</a:t>
            </a:r>
            <a:r>
              <a:rPr lang="en-US" sz="2600" dirty="0" smtClean="0"/>
              <a:t> can perform arithmetic operations, using these operators: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Additionally XSL has a </a:t>
            </a:r>
            <a:r>
              <a:rPr lang="en-US" sz="2600" b="1" dirty="0" smtClean="0"/>
              <a:t>count</a:t>
            </a:r>
            <a:r>
              <a:rPr lang="en-US" sz="2600" dirty="0" smtClean="0"/>
              <a:t> function, which can count the number of instances of an element in an &lt;</a:t>
            </a:r>
            <a:r>
              <a:rPr lang="en-US" sz="2600" dirty="0" err="1" smtClean="0"/>
              <a:t>xsl:for</a:t>
            </a:r>
            <a:r>
              <a:rPr lang="en-US" sz="2600" dirty="0" smtClean="0"/>
              <a:t>-each&gt; element, and a </a:t>
            </a:r>
            <a:r>
              <a:rPr lang="en-US" sz="2600" b="1" dirty="0" smtClean="0"/>
              <a:t>sum</a:t>
            </a:r>
            <a:r>
              <a:rPr lang="en-US" sz="2600" dirty="0" smtClean="0"/>
              <a:t> function that can total a number of element values.</a:t>
            </a: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590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48+16=64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Subtraction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48-16=32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* 16 = 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r>
                        <a:rPr lang="en-US" baseline="0" dirty="0" smtClean="0"/>
                        <a:t> div 4 = 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– Counting Selected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http://fog.ccsf.edu/~</a:t>
            </a:r>
            <a:r>
              <a:rPr lang="en-US" dirty="0" smtClean="0">
                <a:hlinkClick r:id="rId2"/>
              </a:rPr>
              <a:t>hyip/cnit131a/09/samples/counting_node.xml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http://fog.ccsf.edu/~</a:t>
            </a:r>
            <a:r>
              <a:rPr lang="en-US" dirty="0" smtClean="0">
                <a:hlinkClick r:id="rId3"/>
              </a:rPr>
              <a:t>hyip/cnit131a/09/samples/counting_node.xsl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r>
              <a:rPr lang="en-US" dirty="0" smtClean="0"/>
              <a:t> Patterns and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When you create a template, you use a pattern to specify the nodes that the template can be applied to. When you apply a template, you use an expression to specify the node set that should be processed. You write both patterns and expressions using XML Path Language (</a:t>
            </a:r>
            <a:r>
              <a:rPr lang="en-US" dirty="0" err="1" smtClean="0"/>
              <a:t>XPath</a:t>
            </a:r>
            <a:r>
              <a:rPr lang="en-US" dirty="0" smtClean="0"/>
              <a:t>) syntax.</a:t>
            </a:r>
          </a:p>
          <a:p>
            <a:r>
              <a:rPr lang="en-US" b="1" dirty="0" err="1" smtClean="0"/>
              <a:t>XPath</a:t>
            </a:r>
            <a:r>
              <a:rPr lang="en-US" b="1" dirty="0" smtClean="0"/>
              <a:t> is a language for selecting nodes and node sets </a:t>
            </a:r>
            <a:r>
              <a:rPr lang="en-US" dirty="0" smtClean="0"/>
              <a:t>by specifying their location paths in the XML document. </a:t>
            </a:r>
          </a:p>
          <a:p>
            <a:r>
              <a:rPr lang="en-US" dirty="0" smtClean="0"/>
              <a:t>You can also use </a:t>
            </a:r>
            <a:r>
              <a:rPr lang="en-US" dirty="0" err="1" smtClean="0"/>
              <a:t>XPath</a:t>
            </a:r>
            <a:r>
              <a:rPr lang="en-US" dirty="0" smtClean="0"/>
              <a:t> in other XSLT instructions to further process given node sets to return values instead of nodes. </a:t>
            </a:r>
            <a:r>
              <a:rPr lang="en-US" b="1" dirty="0" err="1" smtClean="0"/>
              <a:t>XPath</a:t>
            </a:r>
            <a:r>
              <a:rPr lang="en-US" b="1" dirty="0" smtClean="0"/>
              <a:t> has built-in functions </a:t>
            </a:r>
            <a:r>
              <a:rPr lang="en-US" dirty="0" smtClean="0"/>
              <a:t>to do math, process strings, and test conditions in an XML document.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8862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Node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r>
              <a:rPr lang="en-US" dirty="0" smtClean="0"/>
              <a:t> provides a useful </a:t>
            </a:r>
            <a:r>
              <a:rPr lang="en-US" b="1" dirty="0" smtClean="0"/>
              <a:t>format-number</a:t>
            </a:r>
            <a:r>
              <a:rPr lang="en-US" dirty="0" smtClean="0"/>
              <a:t> function that formats a selected numerical value according to a special pattern. For instance, </a:t>
            </a:r>
            <a:r>
              <a:rPr lang="en-US" b="1" dirty="0" smtClean="0"/>
              <a:t>format-number(., ‘$ ##,###.##’) </a:t>
            </a:r>
            <a:r>
              <a:rPr lang="en-US" dirty="0" smtClean="0"/>
              <a:t>specifies a typical currency pattern for the current selection. Similarly, the </a:t>
            </a:r>
            <a:r>
              <a:rPr lang="en-US" b="1" dirty="0" smtClean="0"/>
              <a:t>ceiling</a:t>
            </a:r>
            <a:r>
              <a:rPr lang="en-US" dirty="0" smtClean="0"/>
              <a:t>, </a:t>
            </a:r>
            <a:r>
              <a:rPr lang="en-US" b="1" dirty="0" smtClean="0"/>
              <a:t>floor</a:t>
            </a:r>
            <a:r>
              <a:rPr lang="en-US" dirty="0" smtClean="0"/>
              <a:t> and </a:t>
            </a:r>
            <a:r>
              <a:rPr lang="en-US" b="1" dirty="0" smtClean="0"/>
              <a:t>round</a:t>
            </a:r>
            <a:r>
              <a:rPr lang="en-US" dirty="0" smtClean="0"/>
              <a:t> functions can be used to format decimals into a near integer value before they are output.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– Formatting Node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http://fog.ccsf.edu/~</a:t>
            </a:r>
            <a:r>
              <a:rPr lang="en-US" dirty="0" smtClean="0">
                <a:hlinkClick r:id="rId2"/>
              </a:rPr>
              <a:t>hyip/cnit131a/09/samples/formatting_node.xml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http://fog.ccsf.edu/~</a:t>
            </a:r>
            <a:r>
              <a:rPr lang="en-US" dirty="0" smtClean="0">
                <a:hlinkClick r:id="rId3"/>
              </a:rPr>
              <a:t>hyip/cnit131a/09/samples/formatting_node.xsl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 the foundation of the </a:t>
            </a:r>
            <a:r>
              <a:rPr lang="en-US" dirty="0" err="1" smtClean="0"/>
              <a:t>XPath</a:t>
            </a:r>
            <a:r>
              <a:rPr lang="en-US" dirty="0" smtClean="0"/>
              <a:t> language is the ability to use location paths to refer to a node or node set. Remember that a </a:t>
            </a:r>
            <a:r>
              <a:rPr lang="en-US" b="1" dirty="0" smtClean="0"/>
              <a:t>node</a:t>
            </a:r>
            <a:r>
              <a:rPr lang="en-US" dirty="0" smtClean="0"/>
              <a:t> is an individual piece of the XML document (such as an element, an attribute, or some text content). A location path uses relationships to describe the location of a node or set of nodes relative to a given node. When translating location paths, </a:t>
            </a:r>
            <a:r>
              <a:rPr lang="en-US" dirty="0" err="1" smtClean="0"/>
              <a:t>XPath</a:t>
            </a:r>
            <a:r>
              <a:rPr lang="en-US" dirty="0" smtClean="0"/>
              <a:t> considers all </a:t>
            </a:r>
            <a:r>
              <a:rPr lang="en-US" b="1" dirty="0" smtClean="0"/>
              <a:t>XML documents as tree structures</a:t>
            </a:r>
            <a:r>
              <a:rPr lang="en-US" dirty="0" smtClean="0"/>
              <a:t>. Specifically, they are considered node trees, which are a </a:t>
            </a:r>
            <a:r>
              <a:rPr lang="en-US" b="1" dirty="0" smtClean="0"/>
              <a:t>hierarchical structure of nodes.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There are </a:t>
            </a:r>
            <a:r>
              <a:rPr lang="en-US" b="1" dirty="0" smtClean="0"/>
              <a:t>two</a:t>
            </a:r>
            <a:r>
              <a:rPr lang="en-US" dirty="0" smtClean="0"/>
              <a:t> kinds of location paths: </a:t>
            </a:r>
            <a:r>
              <a:rPr lang="en-US" b="1" dirty="0" smtClean="0"/>
              <a:t>relative</a:t>
            </a:r>
            <a:r>
              <a:rPr lang="en-US" dirty="0" smtClean="0"/>
              <a:t> location paths and </a:t>
            </a:r>
            <a:r>
              <a:rPr lang="en-US" b="1" dirty="0" smtClean="0"/>
              <a:t>absolute</a:t>
            </a:r>
            <a:r>
              <a:rPr lang="en-US" dirty="0" smtClean="0"/>
              <a:t> location paths.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relative location </a:t>
            </a:r>
            <a:r>
              <a:rPr lang="en-US" dirty="0" smtClean="0"/>
              <a:t>path consists of a sequence of location steps separated by / (a forward slash). Each step selects a node or node set relative to the current node. Then, each node in that set is used as the current node for the following step, and so on.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absolute location </a:t>
            </a:r>
            <a:r>
              <a:rPr lang="en-US" dirty="0" smtClean="0"/>
              <a:t>path consists of / (a forward slash), optionally followed by a relative location path. A / by itself selects the root node of the XML document.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Located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Often, when using location paths, you will be using the located node or node set as a container of other elements to process.</a:t>
            </a:r>
          </a:p>
          <a:p>
            <a:r>
              <a:rPr lang="en-US" dirty="0" smtClean="0"/>
              <a:t>Other times, you will want to know the node’s value. In </a:t>
            </a:r>
            <a:r>
              <a:rPr lang="en-US" dirty="0" err="1" smtClean="0"/>
              <a:t>XPath</a:t>
            </a:r>
            <a:r>
              <a:rPr lang="en-US" dirty="0" smtClean="0"/>
              <a:t>, there are </a:t>
            </a:r>
            <a:r>
              <a:rPr lang="en-US" b="1" dirty="0" smtClean="0"/>
              <a:t>seven</a:t>
            </a:r>
            <a:r>
              <a:rPr lang="en-US" dirty="0" smtClean="0"/>
              <a:t> different node types: root nodes (in which there is always exactly one), element nodes, text nodes, attribute nodes, comment nodes, processing instruction nodes, and namespace nodes.  </a:t>
            </a:r>
          </a:p>
          <a:p>
            <a:r>
              <a:rPr lang="en-US" dirty="0" smtClean="0"/>
              <a:t>NOTE: The current node is the element, or node, that is currently being processed.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Current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As the XSLT processor goes through your style sheet, it works on one node at a time. It is through the use of the </a:t>
            </a:r>
            <a:r>
              <a:rPr lang="en-US" dirty="0" err="1" smtClean="0"/>
              <a:t>xsl:template</a:t>
            </a:r>
            <a:r>
              <a:rPr lang="en-US" dirty="0" smtClean="0"/>
              <a:t>, </a:t>
            </a:r>
            <a:r>
              <a:rPr lang="en-US" dirty="0" err="1" smtClean="0"/>
              <a:t>xsl:apply</a:t>
            </a:r>
            <a:r>
              <a:rPr lang="en-US" dirty="0" smtClean="0"/>
              <a:t>-templates, and </a:t>
            </a:r>
            <a:r>
              <a:rPr lang="en-US" dirty="0" err="1" smtClean="0"/>
              <a:t>xsl:for</a:t>
            </a:r>
            <a:r>
              <a:rPr lang="en-US" dirty="0" smtClean="0"/>
              <a:t>-each elements that it knows which parts of your XML document to process and when.</a:t>
            </a:r>
          </a:p>
          <a:p>
            <a:r>
              <a:rPr lang="en-US" dirty="0" smtClean="0"/>
              <a:t>When developing an XSLT style sheet, you will often specify what to process next with respect to what is being processed now. The node current being processed is called </a:t>
            </a:r>
            <a:r>
              <a:rPr lang="en-US" b="1" dirty="0" smtClean="0"/>
              <a:t>current node</a:t>
            </a:r>
            <a:r>
              <a:rPr lang="en-US" dirty="0" smtClean="0"/>
              <a:t>. Before you can refer from the current node, you will need to know how to identify 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Determine the Current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By default, the current node is the one that is specified by the current template. In other words, the current node is identified by the template’s match attribute.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If there is an </a:t>
            </a:r>
            <a:r>
              <a:rPr lang="en-US" dirty="0" err="1" smtClean="0"/>
              <a:t>xsl:apply</a:t>
            </a:r>
            <a:r>
              <a:rPr lang="en-US" dirty="0" smtClean="0"/>
              <a:t>-templates instruction, the current node becomes the node that is matched by the corresponding template (that is, the one specified in the match attribute of the </a:t>
            </a:r>
            <a:r>
              <a:rPr lang="en-US" dirty="0" err="1" smtClean="0"/>
              <a:t>xsl:template</a:t>
            </a:r>
            <a:r>
              <a:rPr lang="en-US" dirty="0" smtClean="0"/>
              <a:t> instruction). When the processor “returns” from that </a:t>
            </a:r>
            <a:r>
              <a:rPr lang="en-US" dirty="0" err="1" smtClean="0"/>
              <a:t>xsl:template</a:t>
            </a:r>
            <a:r>
              <a:rPr lang="en-US" dirty="0" smtClean="0"/>
              <a:t>, the current node reverts back to one from the original template’s match attribute.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If there is an </a:t>
            </a:r>
            <a:r>
              <a:rPr lang="en-US" dirty="0" err="1" smtClean="0"/>
              <a:t>xsl:for</a:t>
            </a:r>
            <a:r>
              <a:rPr lang="en-US" dirty="0" smtClean="0"/>
              <a:t>-each instruction, the current node changes to the one specified by its select attribute. After the </a:t>
            </a:r>
            <a:r>
              <a:rPr lang="en-US" dirty="0" err="1" smtClean="0"/>
              <a:t>xsl:for</a:t>
            </a:r>
            <a:r>
              <a:rPr lang="en-US" dirty="0" smtClean="0"/>
              <a:t>-each instruction, the current node reverts back to whatever it was before that instruction was processed.</a:t>
            </a:r>
          </a:p>
          <a:p>
            <a:r>
              <a:rPr lang="en-US" dirty="0" smtClean="0"/>
              <a:t>NOTE: The </a:t>
            </a:r>
            <a:r>
              <a:rPr lang="en-US" dirty="0" err="1" smtClean="0"/>
              <a:t>xsl:apply</a:t>
            </a:r>
            <a:r>
              <a:rPr lang="en-US" dirty="0" smtClean="0"/>
              <a:t>-templates instruction may process more than one node in the case where the select expression returns a node set. In this case, each of the nodes in the set will be the current node in turn.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Referring to the Current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currently processing the node that you want to use in a select attribute, there is a shortcut you can use. Instead of referring the current node using a location path from the root node, it is much easier to use the current node shortcut.</a:t>
            </a:r>
          </a:p>
          <a:p>
            <a:r>
              <a:rPr lang="en-US" b="1" dirty="0" smtClean="0"/>
              <a:t>To refer to the current node:</a:t>
            </a: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In a location path, type . (a single period).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 Node’s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current node contains element(s) that you want to use, you can use a shortcut to refer to these child nodes. Instead of writing the location path from the root node, you can refer to the desired child nodes simply by using their name.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1661</Words>
  <Application>Microsoft Office PowerPoint</Application>
  <PresentationFormat>On-screen Show (4:3)</PresentationFormat>
  <Paragraphs>99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XML Path Language (Xpath)</vt:lpstr>
      <vt:lpstr>Xpath Patterns and Expressions</vt:lpstr>
      <vt:lpstr>Locating Nodes</vt:lpstr>
      <vt:lpstr>Location Paths</vt:lpstr>
      <vt:lpstr>Using Located Nodes</vt:lpstr>
      <vt:lpstr>Determining the Current Node</vt:lpstr>
      <vt:lpstr>To Determine the Current Node</vt:lpstr>
      <vt:lpstr>Referring to the Current Node</vt:lpstr>
      <vt:lpstr>Selecting a Node’s Children</vt:lpstr>
      <vt:lpstr>To Get a Node’s Children</vt:lpstr>
      <vt:lpstr>Sample – Selecting Child Nodes</vt:lpstr>
      <vt:lpstr>Selecting a Node’s Parent or Siblings</vt:lpstr>
      <vt:lpstr>Sample – Selecting Parents &amp; Siblings</vt:lpstr>
      <vt:lpstr>Selecting Nodes by Position</vt:lpstr>
      <vt:lpstr>Sample – Selecting Nodes by Position</vt:lpstr>
      <vt:lpstr>Selecting Nodes by Comparison</vt:lpstr>
      <vt:lpstr>Sample – Selecting Nodes by Comparison</vt:lpstr>
      <vt:lpstr>Counting Selected Nodes</vt:lpstr>
      <vt:lpstr>Sample – Counting Selected Nodes</vt:lpstr>
      <vt:lpstr>Formatting Node Values</vt:lpstr>
      <vt:lpstr>Sample – Formatting Node Values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 Formed XML</dc:title>
  <dc:creator>Hans</dc:creator>
  <cp:lastModifiedBy>Hans</cp:lastModifiedBy>
  <cp:revision>187</cp:revision>
  <dcterms:created xsi:type="dcterms:W3CDTF">2016-02-01T23:15:25Z</dcterms:created>
  <dcterms:modified xsi:type="dcterms:W3CDTF">2016-04-12T00:36:07Z</dcterms:modified>
</cp:coreProperties>
</file>