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441" r:id="rId3"/>
    <p:sldId id="442" r:id="rId4"/>
    <p:sldId id="443" r:id="rId5"/>
    <p:sldId id="444" r:id="rId6"/>
    <p:sldId id="445" r:id="rId7"/>
    <p:sldId id="446" r:id="rId8"/>
    <p:sldId id="447" r:id="rId9"/>
    <p:sldId id="449" r:id="rId10"/>
    <p:sldId id="448" r:id="rId11"/>
    <p:sldId id="450" r:id="rId12"/>
    <p:sldId id="451" r:id="rId13"/>
    <p:sldId id="452" r:id="rId14"/>
    <p:sldId id="453" r:id="rId15"/>
    <p:sldId id="454" r:id="rId16"/>
    <p:sldId id="455" r:id="rId17"/>
    <p:sldId id="456" r:id="rId18"/>
    <p:sldId id="457" r:id="rId19"/>
    <p:sldId id="458"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895D5A1-A266-448B-9C5D-08340C099E68}" type="datetimeFigureOut">
              <a:rPr lang="en-US" smtClean="0"/>
              <a:pPr/>
              <a:t>4/17/2016</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7772935-D866-41AF-8D3C-881AD185C7D1}" type="slidenum">
              <a:rPr lang="en-US" smtClean="0"/>
              <a:pPr/>
              <a:t>‹#›</a:t>
            </a:fld>
            <a:endParaRPr lang="en-US"/>
          </a:p>
        </p:txBody>
      </p:sp>
    </p:spTree>
    <p:extLst>
      <p:ext uri="{BB962C8B-B14F-4D97-AF65-F5344CB8AC3E}">
        <p14:creationId xmlns:p14="http://schemas.microsoft.com/office/powerpoint/2010/main" xmlns="" val="10637145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EC3E5D1-F0F9-4E7F-AD65-B37D77105A06}" type="datetimeFigureOut">
              <a:rPr lang="en-US" smtClean="0"/>
              <a:pPr/>
              <a:t>4/17/2016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0C289D-3E48-4D66-A288-0A72570924A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C3E5D1-F0F9-4E7F-AD65-B37D77105A06}" type="datetimeFigureOut">
              <a:rPr lang="en-US" smtClean="0"/>
              <a:pPr/>
              <a:t>4/17/2016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0C289D-3E48-4D66-A288-0A72570924A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C3E5D1-F0F9-4E7F-AD65-B37D77105A06}" type="datetimeFigureOut">
              <a:rPr lang="en-US" smtClean="0"/>
              <a:pPr/>
              <a:t>4/17/2016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0C289D-3E48-4D66-A288-0A72570924A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C3E5D1-F0F9-4E7F-AD65-B37D77105A06}" type="datetimeFigureOut">
              <a:rPr lang="en-US" smtClean="0"/>
              <a:pPr/>
              <a:t>4/17/2016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0C289D-3E48-4D66-A288-0A72570924A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EC3E5D1-F0F9-4E7F-AD65-B37D77105A06}" type="datetimeFigureOut">
              <a:rPr lang="en-US" smtClean="0"/>
              <a:pPr/>
              <a:t>4/17/2016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0C289D-3E48-4D66-A288-0A72570924A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EC3E5D1-F0F9-4E7F-AD65-B37D77105A06}" type="datetimeFigureOut">
              <a:rPr lang="en-US" smtClean="0"/>
              <a:pPr/>
              <a:t>4/17/2016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0C289D-3E48-4D66-A288-0A72570924A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EC3E5D1-F0F9-4E7F-AD65-B37D77105A06}" type="datetimeFigureOut">
              <a:rPr lang="en-US" smtClean="0"/>
              <a:pPr/>
              <a:t>4/17/2016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40C289D-3E48-4D66-A288-0A72570924A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EC3E5D1-F0F9-4E7F-AD65-B37D77105A06}" type="datetimeFigureOut">
              <a:rPr lang="en-US" smtClean="0"/>
              <a:pPr/>
              <a:t>4/17/2016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40C289D-3E48-4D66-A288-0A72570924A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C3E5D1-F0F9-4E7F-AD65-B37D77105A06}" type="datetimeFigureOut">
              <a:rPr lang="en-US" smtClean="0"/>
              <a:pPr/>
              <a:t>4/17/2016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40C289D-3E48-4D66-A288-0A72570924A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C3E5D1-F0F9-4E7F-AD65-B37D77105A06}" type="datetimeFigureOut">
              <a:rPr lang="en-US" smtClean="0"/>
              <a:pPr/>
              <a:t>4/17/2016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0C289D-3E48-4D66-A288-0A72570924A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C3E5D1-F0F9-4E7F-AD65-B37D77105A06}" type="datetimeFigureOut">
              <a:rPr lang="en-US" smtClean="0"/>
              <a:pPr/>
              <a:t>4/17/2016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0C289D-3E48-4D66-A288-0A72570924A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C3E5D1-F0F9-4E7F-AD65-B37D77105A06}" type="datetimeFigureOut">
              <a:rPr lang="en-US" smtClean="0"/>
              <a:pPr/>
              <a:t>4/17/2016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0C289D-3E48-4D66-A288-0A72570924A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fog.ccsf.edu/~hyip/cnit133/10/samples/ajax_sample_js.txt" TargetMode="External"/><Relationship Id="rId2" Type="http://schemas.openxmlformats.org/officeDocument/2006/relationships/hyperlink" Target="http://fog.ccsf.edu/~hyip/cnit133/10/samples/note.html" TargetMode="External"/><Relationship Id="rId1" Type="http://schemas.openxmlformats.org/officeDocument/2006/relationships/slideLayout" Target="../slideLayouts/slideLayout2.xml"/><Relationship Id="rId4" Type="http://schemas.openxmlformats.org/officeDocument/2006/relationships/hyperlink" Target="http://fog.ccsf.edu/~hyip/cnit133/10/samples/note_php.txt"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fog.ccsf.edu/~hyip/cnit131a/11/homework/10_homework.xml" TargetMode="External"/><Relationship Id="rId2" Type="http://schemas.openxmlformats.org/officeDocument/2006/relationships/hyperlink" Target="http://fog.ccsf.edu/~hyip/cnit131a/11/homework/10_homework.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XML DOM</a:t>
            </a:r>
            <a:endParaRPr lang="en-US" dirty="0"/>
          </a:p>
        </p:txBody>
      </p:sp>
      <p:sp>
        <p:nvSpPr>
          <p:cNvPr id="3" name="Subtitle 2"/>
          <p:cNvSpPr>
            <a:spLocks noGrp="1"/>
          </p:cNvSpPr>
          <p:nvPr>
            <p:ph type="subTitle" idx="1"/>
          </p:nvPr>
        </p:nvSpPr>
        <p:spPr/>
        <p:txBody>
          <a:bodyPr/>
          <a:lstStyle/>
          <a:p>
            <a:r>
              <a:rPr lang="en-US" dirty="0" smtClean="0"/>
              <a:t>Week 11</a:t>
            </a:r>
          </a:p>
          <a:p>
            <a:r>
              <a:rPr lang="en-US" dirty="0" smtClean="0"/>
              <a:t>Web site: http://fog.ccsf.edu/~hyip</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Nodes Relationship</a:t>
            </a:r>
            <a:endParaRPr lang="en-US" dirty="0"/>
          </a:p>
        </p:txBody>
      </p:sp>
      <p:sp>
        <p:nvSpPr>
          <p:cNvPr id="4" name="Content Placeholder 3"/>
          <p:cNvSpPr>
            <a:spLocks noGrp="1"/>
          </p:cNvSpPr>
          <p:nvPr>
            <p:ph idx="1"/>
          </p:nvPr>
        </p:nvSpPr>
        <p:spPr>
          <a:xfrm>
            <a:off x="228600" y="1676400"/>
            <a:ext cx="8229600" cy="762000"/>
          </a:xfrm>
        </p:spPr>
        <p:txBody>
          <a:bodyPr/>
          <a:lstStyle/>
          <a:p>
            <a:r>
              <a:rPr lang="en-US" sz="2000" dirty="0"/>
              <a:t>The following image illustrates a part of the node tree and the relationship between the nodes:</a:t>
            </a:r>
          </a:p>
          <a:p>
            <a:endParaRPr lang="en-US" dirty="0"/>
          </a:p>
        </p:txBody>
      </p:sp>
      <p:pic>
        <p:nvPicPr>
          <p:cNvPr id="1027" name="Picture 3" descr="Node tree"/>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62000" y="2438400"/>
            <a:ext cx="7696200" cy="4419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8948285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Node Relationship (continue…)</a:t>
            </a:r>
            <a:endParaRPr lang="en-US" dirty="0"/>
          </a:p>
        </p:txBody>
      </p:sp>
      <p:sp>
        <p:nvSpPr>
          <p:cNvPr id="3" name="Content Placeholder 2"/>
          <p:cNvSpPr>
            <a:spLocks noGrp="1"/>
          </p:cNvSpPr>
          <p:nvPr>
            <p:ph idx="1"/>
          </p:nvPr>
        </p:nvSpPr>
        <p:spPr/>
        <p:txBody>
          <a:bodyPr/>
          <a:lstStyle/>
          <a:p>
            <a:r>
              <a:rPr lang="en-US" dirty="0"/>
              <a:t>Because the XML data is structured in a tree form, it can be traversed without knowing the exact structure of the tree and without knowing the type of data contained within. </a:t>
            </a:r>
          </a:p>
          <a:p>
            <a:r>
              <a:rPr lang="en-US" dirty="0"/>
              <a:t>NOTE: Most browsers have a built-in XML parser to read and manipulate XML. The parser converts XML into a JavaScript accessible object (the XML DOM).</a:t>
            </a:r>
          </a:p>
          <a:p>
            <a:endParaRPr lang="en-US" dirty="0"/>
          </a:p>
        </p:txBody>
      </p:sp>
    </p:spTree>
    <p:extLst>
      <p:ext uri="{BB962C8B-B14F-4D97-AF65-F5344CB8AC3E}">
        <p14:creationId xmlns:p14="http://schemas.microsoft.com/office/powerpoint/2010/main" xmlns="" val="15422296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XML Parser</a:t>
            </a:r>
            <a:endParaRPr lang="en-US" dirty="0"/>
          </a:p>
        </p:txBody>
      </p:sp>
      <p:sp>
        <p:nvSpPr>
          <p:cNvPr id="3" name="Content Placeholder 2"/>
          <p:cNvSpPr>
            <a:spLocks noGrp="1"/>
          </p:cNvSpPr>
          <p:nvPr>
            <p:ph idx="1"/>
          </p:nvPr>
        </p:nvSpPr>
        <p:spPr/>
        <p:txBody>
          <a:bodyPr>
            <a:normAutofit fontScale="85000" lnSpcReduction="10000"/>
          </a:bodyPr>
          <a:lstStyle/>
          <a:p>
            <a:r>
              <a:rPr lang="en-US" dirty="0"/>
              <a:t>The XML DOM contains methods (functions) to traverse XML trees, access, insert, and delete nodes.</a:t>
            </a:r>
          </a:p>
          <a:p>
            <a:r>
              <a:rPr lang="en-US" dirty="0"/>
              <a:t>However, before an XML document can be accessed and manipulated, it must be loaded into an XML DOM object.</a:t>
            </a:r>
          </a:p>
          <a:p>
            <a:r>
              <a:rPr lang="en-US" dirty="0"/>
              <a:t>An XML parser reads XML, and converts it into an XML DOM object that can be accessed with JavaScript. </a:t>
            </a:r>
          </a:p>
          <a:p>
            <a:r>
              <a:rPr lang="en-US" dirty="0"/>
              <a:t>Most browsers have a built-in XML parser.</a:t>
            </a:r>
          </a:p>
          <a:p>
            <a:r>
              <a:rPr lang="en-US" dirty="0"/>
              <a:t>NOTE: from our AJAX example, </a:t>
            </a:r>
            <a:r>
              <a:rPr lang="en-US" dirty="0" err="1"/>
              <a:t>responseXML</a:t>
            </a:r>
            <a:r>
              <a:rPr lang="en-US" dirty="0"/>
              <a:t> is an XML DOM object.</a:t>
            </a:r>
          </a:p>
          <a:p>
            <a:endParaRPr lang="en-US" dirty="0"/>
          </a:p>
        </p:txBody>
      </p:sp>
    </p:spTree>
    <p:extLst>
      <p:ext uri="{BB962C8B-B14F-4D97-AF65-F5344CB8AC3E}">
        <p14:creationId xmlns:p14="http://schemas.microsoft.com/office/powerpoint/2010/main" xmlns="" val="38069938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Programming Interface</a:t>
            </a:r>
            <a:endParaRPr lang="en-US" dirty="0"/>
          </a:p>
        </p:txBody>
      </p:sp>
      <p:sp>
        <p:nvSpPr>
          <p:cNvPr id="3" name="Content Placeholder 2"/>
          <p:cNvSpPr>
            <a:spLocks noGrp="1"/>
          </p:cNvSpPr>
          <p:nvPr>
            <p:ph idx="1"/>
          </p:nvPr>
        </p:nvSpPr>
        <p:spPr/>
        <p:txBody>
          <a:bodyPr>
            <a:normAutofit fontScale="92500" lnSpcReduction="10000"/>
          </a:bodyPr>
          <a:lstStyle/>
          <a:p>
            <a:r>
              <a:rPr lang="en-US" dirty="0"/>
              <a:t>The DOM models XML as a set of node objects. The nodes can be accessed with JavaScript or other programming languages. </a:t>
            </a:r>
          </a:p>
          <a:p>
            <a:r>
              <a:rPr lang="en-US" dirty="0"/>
              <a:t>The programming interface to the DOM is defined by a set standard properties and methods.</a:t>
            </a:r>
          </a:p>
          <a:p>
            <a:r>
              <a:rPr lang="en-US" b="1" dirty="0"/>
              <a:t>Properties</a:t>
            </a:r>
            <a:r>
              <a:rPr lang="en-US" dirty="0"/>
              <a:t> are often referred to as something that is (i.e. </a:t>
            </a:r>
            <a:r>
              <a:rPr lang="en-US" dirty="0" err="1"/>
              <a:t>nodename</a:t>
            </a:r>
            <a:r>
              <a:rPr lang="en-US" dirty="0"/>
              <a:t> is "book").</a:t>
            </a:r>
          </a:p>
          <a:p>
            <a:r>
              <a:rPr lang="en-US" b="1" dirty="0"/>
              <a:t>Methods</a:t>
            </a:r>
            <a:r>
              <a:rPr lang="en-US" dirty="0"/>
              <a:t> are often referred to as something that is done (i.e. delete "book").</a:t>
            </a:r>
          </a:p>
          <a:p>
            <a:endParaRPr lang="en-US" dirty="0"/>
          </a:p>
        </p:txBody>
      </p:sp>
    </p:spTree>
    <p:extLst>
      <p:ext uri="{BB962C8B-B14F-4D97-AF65-F5344CB8AC3E}">
        <p14:creationId xmlns:p14="http://schemas.microsoft.com/office/powerpoint/2010/main" xmlns="" val="18306983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XML DOM Properties</a:t>
            </a:r>
            <a:endParaRPr lang="en-US" dirty="0"/>
          </a:p>
        </p:txBody>
      </p:sp>
      <p:sp>
        <p:nvSpPr>
          <p:cNvPr id="3" name="Content Placeholder 2"/>
          <p:cNvSpPr>
            <a:spLocks noGrp="1"/>
          </p:cNvSpPr>
          <p:nvPr>
            <p:ph idx="1"/>
          </p:nvPr>
        </p:nvSpPr>
        <p:spPr/>
        <p:txBody>
          <a:bodyPr/>
          <a:lstStyle/>
          <a:p>
            <a:r>
              <a:rPr lang="en-US" dirty="0"/>
              <a:t>These are some typical DOM properties:</a:t>
            </a:r>
          </a:p>
          <a:p>
            <a:pPr lvl="1">
              <a:buFont typeface="Wingdings" panose="05000000000000000000" pitchFamily="2" charset="2"/>
              <a:buChar char="§"/>
            </a:pPr>
            <a:r>
              <a:rPr lang="en-US" dirty="0" err="1"/>
              <a:t>x.nodeName</a:t>
            </a:r>
            <a:r>
              <a:rPr lang="en-US" dirty="0"/>
              <a:t> - the name of x</a:t>
            </a:r>
          </a:p>
          <a:p>
            <a:pPr lvl="1">
              <a:buFont typeface="Wingdings" panose="05000000000000000000" pitchFamily="2" charset="2"/>
              <a:buChar char="§"/>
            </a:pPr>
            <a:r>
              <a:rPr lang="en-US" dirty="0" err="1"/>
              <a:t>x.nodeValue</a:t>
            </a:r>
            <a:r>
              <a:rPr lang="en-US" dirty="0"/>
              <a:t> - the value of x</a:t>
            </a:r>
          </a:p>
          <a:p>
            <a:pPr lvl="1">
              <a:buFont typeface="Wingdings" panose="05000000000000000000" pitchFamily="2" charset="2"/>
              <a:buChar char="§"/>
            </a:pPr>
            <a:r>
              <a:rPr lang="en-US" dirty="0" err="1"/>
              <a:t>x.parentNode</a:t>
            </a:r>
            <a:r>
              <a:rPr lang="en-US" dirty="0"/>
              <a:t> - the parent node of x</a:t>
            </a:r>
          </a:p>
          <a:p>
            <a:pPr lvl="1">
              <a:buFont typeface="Wingdings" panose="05000000000000000000" pitchFamily="2" charset="2"/>
              <a:buChar char="§"/>
            </a:pPr>
            <a:r>
              <a:rPr lang="en-US" dirty="0" err="1"/>
              <a:t>x.childNodes</a:t>
            </a:r>
            <a:r>
              <a:rPr lang="en-US" dirty="0"/>
              <a:t> - the child nodes of x</a:t>
            </a:r>
          </a:p>
          <a:p>
            <a:pPr lvl="1">
              <a:buFont typeface="Wingdings" panose="05000000000000000000" pitchFamily="2" charset="2"/>
              <a:buChar char="§"/>
            </a:pPr>
            <a:r>
              <a:rPr lang="en-US" dirty="0" err="1"/>
              <a:t>x.attributes</a:t>
            </a:r>
            <a:r>
              <a:rPr lang="en-US" dirty="0"/>
              <a:t> - the attributes nodes of x</a:t>
            </a:r>
          </a:p>
          <a:p>
            <a:r>
              <a:rPr lang="en-US" dirty="0"/>
              <a:t>Note: In the list above, x is a node object.</a:t>
            </a:r>
          </a:p>
          <a:p>
            <a:endParaRPr lang="en-US" dirty="0"/>
          </a:p>
        </p:txBody>
      </p:sp>
    </p:spTree>
    <p:extLst>
      <p:ext uri="{BB962C8B-B14F-4D97-AF65-F5344CB8AC3E}">
        <p14:creationId xmlns:p14="http://schemas.microsoft.com/office/powerpoint/2010/main" xmlns="" val="28076762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XML DOM Methods</a:t>
            </a:r>
            <a:endParaRPr lang="en-US" dirty="0"/>
          </a:p>
        </p:txBody>
      </p:sp>
      <p:sp>
        <p:nvSpPr>
          <p:cNvPr id="3" name="Content Placeholder 2"/>
          <p:cNvSpPr>
            <a:spLocks noGrp="1"/>
          </p:cNvSpPr>
          <p:nvPr>
            <p:ph idx="1"/>
          </p:nvPr>
        </p:nvSpPr>
        <p:spPr/>
        <p:txBody>
          <a:bodyPr/>
          <a:lstStyle/>
          <a:p>
            <a:pPr lvl="1">
              <a:buFont typeface="Wingdings" panose="05000000000000000000" pitchFamily="2" charset="2"/>
              <a:buChar char="§"/>
            </a:pPr>
            <a:r>
              <a:rPr lang="en-US" dirty="0" err="1"/>
              <a:t>x.getElementsByTagName</a:t>
            </a:r>
            <a:r>
              <a:rPr lang="en-US" dirty="0"/>
              <a:t>(</a:t>
            </a:r>
            <a:r>
              <a:rPr lang="en-US" i="1" dirty="0"/>
              <a:t>name</a:t>
            </a:r>
            <a:r>
              <a:rPr lang="en-US" dirty="0"/>
              <a:t>) - get all elements with a specified tag name</a:t>
            </a:r>
          </a:p>
          <a:p>
            <a:pPr lvl="1">
              <a:buFont typeface="Wingdings" panose="05000000000000000000" pitchFamily="2" charset="2"/>
              <a:buChar char="§"/>
            </a:pPr>
            <a:r>
              <a:rPr lang="en-US" dirty="0" err="1"/>
              <a:t>x.appendChild</a:t>
            </a:r>
            <a:r>
              <a:rPr lang="en-US" dirty="0"/>
              <a:t>(</a:t>
            </a:r>
            <a:r>
              <a:rPr lang="en-US" i="1" dirty="0"/>
              <a:t>node</a:t>
            </a:r>
            <a:r>
              <a:rPr lang="en-US" dirty="0"/>
              <a:t>) - insert a child node to x</a:t>
            </a:r>
          </a:p>
          <a:p>
            <a:pPr lvl="1">
              <a:buFont typeface="Wingdings" panose="05000000000000000000" pitchFamily="2" charset="2"/>
              <a:buChar char="§"/>
            </a:pPr>
            <a:r>
              <a:rPr lang="en-US" dirty="0" err="1"/>
              <a:t>x.removeChild</a:t>
            </a:r>
            <a:r>
              <a:rPr lang="en-US" dirty="0"/>
              <a:t>(</a:t>
            </a:r>
            <a:r>
              <a:rPr lang="en-US" i="1" dirty="0"/>
              <a:t>node</a:t>
            </a:r>
            <a:r>
              <a:rPr lang="en-US" dirty="0"/>
              <a:t>) - remove a child node from x</a:t>
            </a:r>
          </a:p>
          <a:p>
            <a:r>
              <a:rPr lang="en-US" dirty="0"/>
              <a:t>Note: In the list above, x is a node object</a:t>
            </a:r>
          </a:p>
          <a:p>
            <a:endParaRPr lang="en-US" dirty="0"/>
          </a:p>
        </p:txBody>
      </p:sp>
    </p:spTree>
    <p:extLst>
      <p:ext uri="{BB962C8B-B14F-4D97-AF65-F5344CB8AC3E}">
        <p14:creationId xmlns:p14="http://schemas.microsoft.com/office/powerpoint/2010/main" xmlns="" val="19130228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JavaScript Coding</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sz="2600" dirty="0" err="1" smtClean="0"/>
              <a:t>var</a:t>
            </a:r>
            <a:r>
              <a:rPr lang="en-US" sz="2600" dirty="0" smtClean="0"/>
              <a:t> </a:t>
            </a:r>
            <a:r>
              <a:rPr lang="en-US" sz="2600" dirty="0" err="1" smtClean="0"/>
              <a:t>xmlDoc</a:t>
            </a:r>
            <a:r>
              <a:rPr lang="en-US" sz="2600" dirty="0" smtClean="0"/>
              <a:t>, x;</a:t>
            </a:r>
          </a:p>
          <a:p>
            <a:pPr marL="0" indent="0">
              <a:buNone/>
            </a:pPr>
            <a:r>
              <a:rPr lang="en-US" sz="2600" dirty="0" err="1" smtClean="0"/>
              <a:t>xmlDoc</a:t>
            </a:r>
            <a:r>
              <a:rPr lang="en-US" sz="2600" dirty="0" smtClean="0"/>
              <a:t> = </a:t>
            </a:r>
            <a:r>
              <a:rPr lang="en-US" sz="2600" dirty="0" err="1" smtClean="0"/>
              <a:t>xmlHttp.responseXML</a:t>
            </a:r>
            <a:r>
              <a:rPr lang="en-US" sz="2600" dirty="0" smtClean="0"/>
              <a:t>;</a:t>
            </a:r>
          </a:p>
          <a:p>
            <a:pPr marL="0" indent="0">
              <a:buNone/>
            </a:pPr>
            <a:r>
              <a:rPr lang="en-US" sz="2600" dirty="0" smtClean="0"/>
              <a:t>x = </a:t>
            </a:r>
            <a:r>
              <a:rPr lang="en-US" sz="2600" dirty="0" err="1" smtClean="0"/>
              <a:t>xmlDoc.getElementsByTagName</a:t>
            </a:r>
            <a:r>
              <a:rPr lang="en-US" sz="2600" dirty="0" smtClean="0"/>
              <a:t>("title");</a:t>
            </a:r>
          </a:p>
          <a:p>
            <a:pPr marL="0" indent="0">
              <a:buNone/>
            </a:pPr>
            <a:r>
              <a:rPr lang="en-US" sz="2600" dirty="0" err="1" smtClean="0"/>
              <a:t>var</a:t>
            </a:r>
            <a:r>
              <a:rPr lang="en-US" sz="2600" dirty="0" smtClean="0"/>
              <a:t> y = x[0].</a:t>
            </a:r>
            <a:r>
              <a:rPr lang="en-US" sz="2600" dirty="0" err="1" smtClean="0"/>
              <a:t>childNodes</a:t>
            </a:r>
            <a:r>
              <a:rPr lang="en-US" sz="2600" dirty="0" smtClean="0"/>
              <a:t>[0].</a:t>
            </a:r>
            <a:r>
              <a:rPr lang="en-US" sz="2600" dirty="0" err="1" smtClean="0"/>
              <a:t>nodeValue</a:t>
            </a:r>
            <a:r>
              <a:rPr lang="en-US" sz="2600" dirty="0" smtClean="0"/>
              <a:t>;</a:t>
            </a:r>
          </a:p>
          <a:p>
            <a:pPr marL="0" indent="0">
              <a:buNone/>
            </a:pPr>
            <a:r>
              <a:rPr lang="en-US" sz="2600" dirty="0" err="1" smtClean="0"/>
              <a:t>var</a:t>
            </a:r>
            <a:r>
              <a:rPr lang="en-US" sz="2600" dirty="0" smtClean="0"/>
              <a:t> z = x[1].</a:t>
            </a:r>
            <a:r>
              <a:rPr lang="en-US" sz="2600" dirty="0" err="1" smtClean="0"/>
              <a:t>childNodes</a:t>
            </a:r>
            <a:r>
              <a:rPr lang="en-US" sz="2600" dirty="0" smtClean="0"/>
              <a:t>[0].</a:t>
            </a:r>
            <a:r>
              <a:rPr lang="en-US" sz="2600" dirty="0" err="1" smtClean="0"/>
              <a:t>nodeValue</a:t>
            </a:r>
            <a:r>
              <a:rPr lang="en-US" sz="2600" dirty="0" smtClean="0"/>
              <a:t>;</a:t>
            </a:r>
          </a:p>
          <a:p>
            <a:pPr marL="0" indent="0">
              <a:buNone/>
            </a:pPr>
            <a:endParaRPr lang="en-US" sz="2600" dirty="0" smtClean="0"/>
          </a:p>
          <a:p>
            <a:pPr marL="0" indent="0">
              <a:buNone/>
            </a:pPr>
            <a:r>
              <a:rPr lang="en-US" dirty="0" smtClean="0"/>
              <a:t>// or</a:t>
            </a:r>
          </a:p>
          <a:p>
            <a:pPr marL="0" indent="0">
              <a:buNone/>
            </a:pPr>
            <a:endParaRPr lang="en-US" sz="2000" dirty="0" smtClean="0"/>
          </a:p>
          <a:p>
            <a:pPr marL="0" indent="0">
              <a:buNone/>
            </a:pPr>
            <a:r>
              <a:rPr lang="en-US" sz="2000" dirty="0" err="1" smtClean="0"/>
              <a:t>var</a:t>
            </a:r>
            <a:r>
              <a:rPr lang="en-US" sz="2000" dirty="0" smtClean="0"/>
              <a:t> y </a:t>
            </a:r>
            <a:r>
              <a:rPr lang="en-US" sz="2000" dirty="0"/>
              <a:t>= </a:t>
            </a:r>
            <a:r>
              <a:rPr lang="en-US" sz="2000" dirty="0" err="1" smtClean="0"/>
              <a:t>xmlDoc.getElementsByTagName</a:t>
            </a:r>
            <a:r>
              <a:rPr lang="en-US" sz="2000" dirty="0"/>
              <a:t> ("title</a:t>
            </a:r>
            <a:r>
              <a:rPr lang="en-US" sz="2000" dirty="0" smtClean="0"/>
              <a:t>")[0].</a:t>
            </a:r>
            <a:r>
              <a:rPr lang="en-US" sz="2000" dirty="0" err="1" smtClean="0"/>
              <a:t>childNodes</a:t>
            </a:r>
            <a:r>
              <a:rPr lang="en-US" sz="2000" dirty="0" smtClean="0"/>
              <a:t>[0</a:t>
            </a:r>
            <a:r>
              <a:rPr lang="en-US" sz="2000" dirty="0"/>
              <a:t>].</a:t>
            </a:r>
            <a:r>
              <a:rPr lang="en-US" sz="2000" dirty="0" err="1"/>
              <a:t>nodeValue</a:t>
            </a:r>
            <a:r>
              <a:rPr lang="en-US" sz="2000" dirty="0"/>
              <a:t>;</a:t>
            </a:r>
          </a:p>
          <a:p>
            <a:pPr marL="0" indent="0">
              <a:buNone/>
            </a:pPr>
            <a:r>
              <a:rPr lang="en-US" sz="2000" dirty="0" err="1"/>
              <a:t>var</a:t>
            </a:r>
            <a:r>
              <a:rPr lang="en-US" sz="2000" dirty="0"/>
              <a:t> </a:t>
            </a:r>
            <a:r>
              <a:rPr lang="en-US" sz="2000" dirty="0" smtClean="0"/>
              <a:t>z </a:t>
            </a:r>
            <a:r>
              <a:rPr lang="en-US" sz="2000" dirty="0"/>
              <a:t>= </a:t>
            </a:r>
            <a:r>
              <a:rPr lang="en-US" sz="2000" dirty="0" err="1"/>
              <a:t>xmlDoc.getElementsByTagName</a:t>
            </a:r>
            <a:r>
              <a:rPr lang="en-US" sz="2000" dirty="0"/>
              <a:t> ("title</a:t>
            </a:r>
            <a:r>
              <a:rPr lang="en-US" sz="2000" dirty="0" smtClean="0"/>
              <a:t>")[1].</a:t>
            </a:r>
            <a:r>
              <a:rPr lang="en-US" sz="2000" dirty="0" err="1"/>
              <a:t>childNodes</a:t>
            </a:r>
            <a:r>
              <a:rPr lang="en-US" sz="2000" dirty="0"/>
              <a:t>[0].</a:t>
            </a:r>
            <a:r>
              <a:rPr lang="en-US" sz="2000" dirty="0" err="1"/>
              <a:t>nodeValue</a:t>
            </a:r>
            <a:r>
              <a:rPr lang="en-US" sz="2000" dirty="0"/>
              <a:t>;</a:t>
            </a:r>
          </a:p>
          <a:p>
            <a:pPr marL="0" indent="0">
              <a:buNone/>
            </a:pPr>
            <a:endParaRPr lang="en-US" dirty="0"/>
          </a:p>
        </p:txBody>
      </p:sp>
    </p:spTree>
    <p:extLst>
      <p:ext uri="{BB962C8B-B14F-4D97-AF65-F5344CB8AC3E}">
        <p14:creationId xmlns:p14="http://schemas.microsoft.com/office/powerpoint/2010/main" xmlns="" val="39864861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Sample JavaScript Coding </a:t>
            </a:r>
            <a:r>
              <a:rPr lang="en-US" smtClean="0"/>
              <a:t>(continue…)</a:t>
            </a:r>
            <a:endParaRPr lang="en-US"/>
          </a:p>
        </p:txBody>
      </p:sp>
      <p:sp>
        <p:nvSpPr>
          <p:cNvPr id="3" name="Content Placeholder 2"/>
          <p:cNvSpPr>
            <a:spLocks noGrp="1"/>
          </p:cNvSpPr>
          <p:nvPr>
            <p:ph idx="1"/>
          </p:nvPr>
        </p:nvSpPr>
        <p:spPr/>
        <p:txBody>
          <a:bodyPr>
            <a:normAutofit lnSpcReduction="10000"/>
          </a:bodyPr>
          <a:lstStyle/>
          <a:p>
            <a:r>
              <a:rPr lang="en-US" dirty="0"/>
              <a:t>Explained:</a:t>
            </a:r>
          </a:p>
          <a:p>
            <a:pPr lvl="0"/>
            <a:r>
              <a:rPr lang="en-US" b="1" dirty="0" err="1"/>
              <a:t>xmlDoc</a:t>
            </a:r>
            <a:r>
              <a:rPr lang="en-US" dirty="0"/>
              <a:t> - the XML DOM object created by the parser.</a:t>
            </a:r>
          </a:p>
          <a:p>
            <a:pPr lvl="0"/>
            <a:r>
              <a:rPr lang="en-US" b="1" dirty="0" err="1"/>
              <a:t>getElementsByTagName</a:t>
            </a:r>
            <a:r>
              <a:rPr lang="en-US" b="1" dirty="0"/>
              <a:t>("title")[0]</a:t>
            </a:r>
            <a:r>
              <a:rPr lang="en-US" dirty="0"/>
              <a:t> - the first &lt;title&gt; element</a:t>
            </a:r>
          </a:p>
          <a:p>
            <a:pPr lvl="0"/>
            <a:r>
              <a:rPr lang="en-US" b="1" dirty="0" err="1"/>
              <a:t>childNodes</a:t>
            </a:r>
            <a:r>
              <a:rPr lang="en-US" b="1" dirty="0"/>
              <a:t>[0]</a:t>
            </a:r>
            <a:r>
              <a:rPr lang="en-US" dirty="0"/>
              <a:t> - the first child of the &lt;title&gt; element (the text node)</a:t>
            </a:r>
          </a:p>
          <a:p>
            <a:pPr lvl="0"/>
            <a:r>
              <a:rPr lang="en-US" b="1" dirty="0" err="1"/>
              <a:t>nodeValue</a:t>
            </a:r>
            <a:r>
              <a:rPr lang="en-US" dirty="0"/>
              <a:t> - the value of the node (the text itself)</a:t>
            </a:r>
          </a:p>
          <a:p>
            <a:pPr marL="0" indent="0">
              <a:buNone/>
            </a:pPr>
            <a:endParaRPr lang="en-US" dirty="0"/>
          </a:p>
        </p:txBody>
      </p:sp>
    </p:spTree>
    <p:extLst>
      <p:ext uri="{BB962C8B-B14F-4D97-AF65-F5344CB8AC3E}">
        <p14:creationId xmlns:p14="http://schemas.microsoft.com/office/powerpoint/2010/main" xmlns="" val="19456351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Ajax – Asynchronous JavaScript and XML</a:t>
            </a:r>
            <a:endParaRPr lang="en-US" dirty="0"/>
          </a:p>
        </p:txBody>
      </p:sp>
      <p:sp>
        <p:nvSpPr>
          <p:cNvPr id="3" name="Content Placeholder 2"/>
          <p:cNvSpPr>
            <a:spLocks noGrp="1"/>
          </p:cNvSpPr>
          <p:nvPr>
            <p:ph idx="1"/>
          </p:nvPr>
        </p:nvSpPr>
        <p:spPr/>
        <p:txBody>
          <a:bodyPr/>
          <a:lstStyle/>
          <a:p>
            <a:pPr marL="0" indent="0">
              <a:buNone/>
            </a:pPr>
            <a:r>
              <a:rPr lang="en-US" dirty="0" smtClean="0">
                <a:hlinkClick r:id="rId2"/>
              </a:rPr>
              <a:t>http://fog.ccsf.edu/~hyip/cnit133/10/samples/note.html</a:t>
            </a:r>
            <a:endParaRPr lang="en-US" dirty="0" smtClean="0"/>
          </a:p>
          <a:p>
            <a:pPr marL="0" indent="0">
              <a:buNone/>
            </a:pPr>
            <a:r>
              <a:rPr lang="en-US" dirty="0">
                <a:hlinkClick r:id="rId3"/>
              </a:rPr>
              <a:t>http://fog.ccsf.edu/~</a:t>
            </a:r>
            <a:r>
              <a:rPr lang="en-US" dirty="0" smtClean="0">
                <a:hlinkClick r:id="rId3"/>
              </a:rPr>
              <a:t>hyip/cnit133/10/samples/ajax_sample_js.txt</a:t>
            </a:r>
            <a:endParaRPr lang="en-US" dirty="0" smtClean="0"/>
          </a:p>
          <a:p>
            <a:pPr marL="0" indent="0">
              <a:buNone/>
            </a:pPr>
            <a:r>
              <a:rPr lang="en-US">
                <a:hlinkClick r:id="rId4"/>
              </a:rPr>
              <a:t>http://fog.ccsf.edu/~</a:t>
            </a:r>
            <a:r>
              <a:rPr lang="en-US" smtClean="0">
                <a:hlinkClick r:id="rId4"/>
              </a:rPr>
              <a:t>hyip/cnit133/10/samples/note_php.txt</a:t>
            </a:r>
            <a:endParaRPr lang="en-US" smtClean="0"/>
          </a:p>
          <a:p>
            <a:pPr marL="0" indent="0">
              <a:buNone/>
            </a:pPr>
            <a:endParaRPr lang="en-US"/>
          </a:p>
          <a:p>
            <a:pPr marL="0" indent="0">
              <a:buNone/>
            </a:pPr>
            <a:endParaRPr lang="en-US" dirty="0"/>
          </a:p>
        </p:txBody>
      </p:sp>
    </p:spTree>
    <p:extLst>
      <p:ext uri="{BB962C8B-B14F-4D97-AF65-F5344CB8AC3E}">
        <p14:creationId xmlns:p14="http://schemas.microsoft.com/office/powerpoint/2010/main" xmlns="" val="21486511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Homework 10</a:t>
            </a:r>
            <a:endParaRPr lang="en-US" dirty="0"/>
          </a:p>
        </p:txBody>
      </p:sp>
      <p:sp>
        <p:nvSpPr>
          <p:cNvPr id="3" name="Content Placeholder 2"/>
          <p:cNvSpPr>
            <a:spLocks noGrp="1"/>
          </p:cNvSpPr>
          <p:nvPr>
            <p:ph idx="1"/>
          </p:nvPr>
        </p:nvSpPr>
        <p:spPr/>
        <p:txBody>
          <a:bodyPr/>
          <a:lstStyle/>
          <a:p>
            <a:r>
              <a:rPr lang="en-US" dirty="0" smtClean="0">
                <a:hlinkClick r:id="rId2"/>
              </a:rPr>
              <a:t>http://fog.ccsf.edu/~</a:t>
            </a:r>
            <a:r>
              <a:rPr lang="en-US" dirty="0" smtClean="0">
                <a:hlinkClick r:id="rId2"/>
              </a:rPr>
              <a:t>hyip/cnit131a/11/homework/10_homework.html</a:t>
            </a:r>
            <a:endParaRPr lang="en-US" dirty="0" smtClean="0"/>
          </a:p>
          <a:p>
            <a:r>
              <a:rPr lang="en-US" smtClean="0">
                <a:hlinkClick r:id="rId3"/>
              </a:rPr>
              <a:t>http://fog.ccsf.edu</a:t>
            </a:r>
            <a:r>
              <a:rPr lang="en-US" smtClean="0">
                <a:hlinkClick r:id="rId3"/>
              </a:rPr>
              <a:t>/~</a:t>
            </a:r>
            <a:r>
              <a:rPr lang="en-US" smtClean="0">
                <a:hlinkClick r:id="rId3"/>
              </a:rPr>
              <a:t>hyip/cnit131a/11/homework/10_homework.xml</a:t>
            </a:r>
            <a:endParaRPr lang="en-US" smtClean="0"/>
          </a:p>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XML DOM (Document Object Model)</a:t>
            </a:r>
            <a:endParaRPr lang="en-US" dirty="0"/>
          </a:p>
        </p:txBody>
      </p:sp>
      <p:sp>
        <p:nvSpPr>
          <p:cNvPr id="3" name="Content Placeholder 2"/>
          <p:cNvSpPr>
            <a:spLocks noGrp="1"/>
          </p:cNvSpPr>
          <p:nvPr>
            <p:ph idx="1"/>
          </p:nvPr>
        </p:nvSpPr>
        <p:spPr/>
        <p:txBody>
          <a:bodyPr/>
          <a:lstStyle/>
          <a:p>
            <a:r>
              <a:rPr lang="en-US" dirty="0"/>
              <a:t>The XML DOM defines a standard way for accessing and manipulating XML documents.</a:t>
            </a:r>
          </a:p>
          <a:p>
            <a:r>
              <a:rPr lang="en-US" dirty="0"/>
              <a:t>The DOM presents an XML document as a tree-structure.</a:t>
            </a:r>
          </a:p>
          <a:p>
            <a:pPr>
              <a:buNone/>
            </a:pPr>
            <a:endParaRPr lang="en-US"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the DOM?</a:t>
            </a:r>
            <a:endParaRPr lang="en-US" dirty="0"/>
          </a:p>
        </p:txBody>
      </p:sp>
      <p:sp>
        <p:nvSpPr>
          <p:cNvPr id="3" name="Content Placeholder 2"/>
          <p:cNvSpPr>
            <a:spLocks noGrp="1"/>
          </p:cNvSpPr>
          <p:nvPr>
            <p:ph idx="1"/>
          </p:nvPr>
        </p:nvSpPr>
        <p:spPr/>
        <p:txBody>
          <a:bodyPr>
            <a:normAutofit fontScale="70000" lnSpcReduction="20000"/>
          </a:bodyPr>
          <a:lstStyle/>
          <a:p>
            <a:r>
              <a:rPr lang="en-US" dirty="0"/>
              <a:t>The DOM is a W3C (World Wide Web Consortium) standard.</a:t>
            </a:r>
          </a:p>
          <a:p>
            <a:r>
              <a:rPr lang="en-US" dirty="0"/>
              <a:t>The DOM defines a standard for accessing documents like XML and HTML:</a:t>
            </a:r>
          </a:p>
          <a:p>
            <a:pPr marL="0" indent="0">
              <a:buNone/>
            </a:pPr>
            <a:r>
              <a:rPr lang="en-US" i="1" dirty="0"/>
              <a:t>"The W3C Document Object Model (DOM) is a platform and language-neutral interface that allows programs and scripts to dynamically access and update the content, structure, and style of a document."</a:t>
            </a:r>
            <a:endParaRPr lang="en-US" dirty="0"/>
          </a:p>
          <a:p>
            <a:r>
              <a:rPr lang="en-US" dirty="0"/>
              <a:t>The DOM is separated into 3 different parts / levels:</a:t>
            </a:r>
          </a:p>
          <a:p>
            <a:pPr lvl="1">
              <a:buFont typeface="Wingdings" panose="05000000000000000000" pitchFamily="2" charset="2"/>
              <a:buChar char="§"/>
            </a:pPr>
            <a:r>
              <a:rPr lang="en-US" dirty="0"/>
              <a:t>Core DOM - standard model for any structured document</a:t>
            </a:r>
          </a:p>
          <a:p>
            <a:pPr lvl="1">
              <a:buFont typeface="Wingdings" panose="05000000000000000000" pitchFamily="2" charset="2"/>
              <a:buChar char="§"/>
            </a:pPr>
            <a:r>
              <a:rPr lang="en-US" dirty="0"/>
              <a:t>XML DOM - standard model for XML documents</a:t>
            </a:r>
          </a:p>
          <a:p>
            <a:pPr lvl="1">
              <a:buFont typeface="Wingdings" panose="05000000000000000000" pitchFamily="2" charset="2"/>
              <a:buChar char="§"/>
            </a:pPr>
            <a:r>
              <a:rPr lang="en-US" dirty="0"/>
              <a:t>HTML DOM - standard model for HTML documents</a:t>
            </a:r>
          </a:p>
          <a:p>
            <a:r>
              <a:rPr lang="en-US" dirty="0"/>
              <a:t>The DOM defines the </a:t>
            </a:r>
            <a:r>
              <a:rPr lang="en-US" b="1" dirty="0"/>
              <a:t>objects and properties</a:t>
            </a:r>
            <a:r>
              <a:rPr lang="en-US" dirty="0"/>
              <a:t> of all document elements, and the </a:t>
            </a:r>
            <a:r>
              <a:rPr lang="en-US" b="1" dirty="0"/>
              <a:t>methods</a:t>
            </a:r>
            <a:r>
              <a:rPr lang="en-US" dirty="0"/>
              <a:t> (interface) to access them.</a:t>
            </a:r>
          </a:p>
          <a:p>
            <a:endParaRPr lang="en-US" dirty="0"/>
          </a:p>
        </p:txBody>
      </p:sp>
    </p:spTree>
    <p:extLst>
      <p:ext uri="{BB962C8B-B14F-4D97-AF65-F5344CB8AC3E}">
        <p14:creationId xmlns:p14="http://schemas.microsoft.com/office/powerpoint/2010/main" xmlns="" val="31652630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Document Object Model (DOM)</a:t>
            </a:r>
            <a:endParaRPr lang="en-US" dirty="0"/>
          </a:p>
        </p:txBody>
      </p:sp>
      <p:sp>
        <p:nvSpPr>
          <p:cNvPr id="3" name="Content Placeholder 2"/>
          <p:cNvSpPr>
            <a:spLocks noGrp="1"/>
          </p:cNvSpPr>
          <p:nvPr>
            <p:ph idx="1"/>
          </p:nvPr>
        </p:nvSpPr>
        <p:spPr/>
        <p:txBody>
          <a:bodyPr>
            <a:normAutofit fontScale="70000" lnSpcReduction="20000"/>
          </a:bodyPr>
          <a:lstStyle/>
          <a:p>
            <a:r>
              <a:rPr lang="en-US" b="1" dirty="0"/>
              <a:t>What is the HTML DOM?</a:t>
            </a:r>
          </a:p>
          <a:p>
            <a:pPr lvl="1">
              <a:buFont typeface="Wingdings" panose="05000000000000000000" pitchFamily="2" charset="2"/>
              <a:buChar char="§"/>
            </a:pPr>
            <a:r>
              <a:rPr lang="en-US" dirty="0"/>
              <a:t>The HTML DOM defines the </a:t>
            </a:r>
            <a:r>
              <a:rPr lang="en-US" b="1" dirty="0"/>
              <a:t>objects and properties</a:t>
            </a:r>
            <a:r>
              <a:rPr lang="en-US" dirty="0"/>
              <a:t> of all HTML elements, and the </a:t>
            </a:r>
            <a:r>
              <a:rPr lang="en-US" b="1" dirty="0"/>
              <a:t>methods</a:t>
            </a:r>
            <a:r>
              <a:rPr lang="en-US" dirty="0"/>
              <a:t> (interface) to access them.</a:t>
            </a:r>
          </a:p>
          <a:p>
            <a:r>
              <a:rPr lang="en-US" b="1" dirty="0"/>
              <a:t>What is the XML DOM?</a:t>
            </a:r>
            <a:endParaRPr lang="en-US" dirty="0"/>
          </a:p>
          <a:p>
            <a:pPr lvl="1">
              <a:buFont typeface="Wingdings" panose="05000000000000000000" pitchFamily="2" charset="2"/>
              <a:buChar char="§"/>
            </a:pPr>
            <a:r>
              <a:rPr lang="en-US" dirty="0"/>
              <a:t>The XML DOM is:</a:t>
            </a:r>
          </a:p>
          <a:p>
            <a:pPr lvl="2"/>
            <a:r>
              <a:rPr lang="en-US" dirty="0"/>
              <a:t>A standard object model for XML</a:t>
            </a:r>
          </a:p>
          <a:p>
            <a:pPr lvl="2"/>
            <a:r>
              <a:rPr lang="en-US" dirty="0"/>
              <a:t>A standard programming interface for XML</a:t>
            </a:r>
          </a:p>
          <a:p>
            <a:pPr lvl="2"/>
            <a:r>
              <a:rPr lang="en-US" dirty="0"/>
              <a:t>Platform- and language-independent</a:t>
            </a:r>
          </a:p>
          <a:p>
            <a:pPr lvl="2"/>
            <a:r>
              <a:rPr lang="en-US" dirty="0"/>
              <a:t>A W3C standard</a:t>
            </a:r>
          </a:p>
          <a:p>
            <a:r>
              <a:rPr lang="en-US" dirty="0"/>
              <a:t>The XML DOM defines the </a:t>
            </a:r>
            <a:r>
              <a:rPr lang="en-US" b="1" dirty="0"/>
              <a:t>objects and properties</a:t>
            </a:r>
            <a:r>
              <a:rPr lang="en-US" dirty="0"/>
              <a:t> of all XML elements, and the </a:t>
            </a:r>
            <a:r>
              <a:rPr lang="en-US" b="1" dirty="0"/>
              <a:t>methods</a:t>
            </a:r>
            <a:r>
              <a:rPr lang="en-US" dirty="0"/>
              <a:t> (interface) to access them.</a:t>
            </a:r>
          </a:p>
          <a:p>
            <a:r>
              <a:rPr lang="en-US" dirty="0"/>
              <a:t>In other words: </a:t>
            </a:r>
            <a:r>
              <a:rPr lang="en-US" b="1" dirty="0"/>
              <a:t>The XML DOM is a standard for how to get, change, add, or delete XML elements.</a:t>
            </a:r>
            <a:endParaRPr lang="en-US" dirty="0"/>
          </a:p>
          <a:p>
            <a:r>
              <a:rPr lang="en-US" dirty="0"/>
              <a:t>In the DOM, everything in an XML document is a node.</a:t>
            </a:r>
          </a:p>
          <a:p>
            <a:endParaRPr lang="en-US" dirty="0"/>
          </a:p>
        </p:txBody>
      </p:sp>
    </p:spTree>
    <p:extLst>
      <p:ext uri="{BB962C8B-B14F-4D97-AF65-F5344CB8AC3E}">
        <p14:creationId xmlns:p14="http://schemas.microsoft.com/office/powerpoint/2010/main" xmlns="" val="39764966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DOM Nodes</a:t>
            </a:r>
            <a:endParaRPr lang="en-US" dirty="0"/>
          </a:p>
        </p:txBody>
      </p:sp>
      <p:sp>
        <p:nvSpPr>
          <p:cNvPr id="3" name="Content Placeholder 2"/>
          <p:cNvSpPr>
            <a:spLocks noGrp="1"/>
          </p:cNvSpPr>
          <p:nvPr>
            <p:ph idx="1"/>
          </p:nvPr>
        </p:nvSpPr>
        <p:spPr/>
        <p:txBody>
          <a:bodyPr>
            <a:normAutofit/>
          </a:bodyPr>
          <a:lstStyle/>
          <a:p>
            <a:r>
              <a:rPr lang="en-US" dirty="0"/>
              <a:t>According to the DOM, everything in an XML document is a </a:t>
            </a:r>
            <a:r>
              <a:rPr lang="en-US" b="1" dirty="0"/>
              <a:t>node</a:t>
            </a:r>
            <a:r>
              <a:rPr lang="en-US" dirty="0"/>
              <a:t>.</a:t>
            </a:r>
          </a:p>
          <a:p>
            <a:r>
              <a:rPr lang="en-US" dirty="0"/>
              <a:t>The DOM says:</a:t>
            </a:r>
          </a:p>
          <a:p>
            <a:pPr lvl="1">
              <a:buFont typeface="Wingdings" panose="05000000000000000000" pitchFamily="2" charset="2"/>
              <a:buChar char="§"/>
            </a:pPr>
            <a:r>
              <a:rPr lang="en-US" dirty="0"/>
              <a:t>The entire document is a document node</a:t>
            </a:r>
          </a:p>
          <a:p>
            <a:pPr lvl="1">
              <a:buFont typeface="Wingdings" panose="05000000000000000000" pitchFamily="2" charset="2"/>
              <a:buChar char="§"/>
            </a:pPr>
            <a:r>
              <a:rPr lang="en-US" dirty="0"/>
              <a:t>Every XML element is an element node</a:t>
            </a:r>
          </a:p>
          <a:p>
            <a:pPr lvl="1">
              <a:buFont typeface="Wingdings" panose="05000000000000000000" pitchFamily="2" charset="2"/>
              <a:buChar char="§"/>
            </a:pPr>
            <a:r>
              <a:rPr lang="en-US" dirty="0"/>
              <a:t>The text in the XML elements are text nodes</a:t>
            </a:r>
          </a:p>
          <a:p>
            <a:pPr lvl="1">
              <a:buFont typeface="Wingdings" panose="05000000000000000000" pitchFamily="2" charset="2"/>
              <a:buChar char="§"/>
            </a:pPr>
            <a:r>
              <a:rPr lang="en-US" dirty="0"/>
              <a:t>Every attribute is an attribute node</a:t>
            </a:r>
          </a:p>
          <a:p>
            <a:pPr lvl="1">
              <a:buFont typeface="Wingdings" panose="05000000000000000000" pitchFamily="2" charset="2"/>
              <a:buChar char="§"/>
            </a:pPr>
            <a:r>
              <a:rPr lang="en-US" dirty="0"/>
              <a:t>Comments are comment nodes</a:t>
            </a:r>
          </a:p>
          <a:p>
            <a:endParaRPr lang="en-US" dirty="0"/>
          </a:p>
        </p:txBody>
      </p:sp>
    </p:spTree>
    <p:extLst>
      <p:ext uri="{BB962C8B-B14F-4D97-AF65-F5344CB8AC3E}">
        <p14:creationId xmlns:p14="http://schemas.microsoft.com/office/powerpoint/2010/main" xmlns="" val="8735898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Text is always Stored in Text Nodes</a:t>
            </a:r>
            <a:endParaRPr lang="en-US" dirty="0"/>
          </a:p>
        </p:txBody>
      </p:sp>
      <p:sp>
        <p:nvSpPr>
          <p:cNvPr id="3" name="Content Placeholder 2"/>
          <p:cNvSpPr>
            <a:spLocks noGrp="1"/>
          </p:cNvSpPr>
          <p:nvPr>
            <p:ph idx="1"/>
          </p:nvPr>
        </p:nvSpPr>
        <p:spPr/>
        <p:txBody>
          <a:bodyPr/>
          <a:lstStyle/>
          <a:p>
            <a:r>
              <a:rPr lang="en-US" dirty="0"/>
              <a:t>A common error in DOM processing is to expect an element node to contain text. </a:t>
            </a:r>
          </a:p>
          <a:p>
            <a:r>
              <a:rPr lang="en-US" dirty="0"/>
              <a:t>However, the text of an element node is stored in a text node.</a:t>
            </a:r>
          </a:p>
          <a:p>
            <a:r>
              <a:rPr lang="en-US" dirty="0"/>
              <a:t>In this example: </a:t>
            </a:r>
            <a:r>
              <a:rPr lang="en-US" b="1" dirty="0"/>
              <a:t>&lt;year&gt;2005&lt;/year&gt;</a:t>
            </a:r>
            <a:r>
              <a:rPr lang="en-US" dirty="0"/>
              <a:t>, the element node &lt;year&gt;, holds a text node with the value "2005". </a:t>
            </a:r>
          </a:p>
          <a:p>
            <a:r>
              <a:rPr lang="en-US" dirty="0"/>
              <a:t>"2005" is </a:t>
            </a:r>
            <a:r>
              <a:rPr lang="en-US" b="1" dirty="0"/>
              <a:t>not</a:t>
            </a:r>
            <a:r>
              <a:rPr lang="en-US" dirty="0"/>
              <a:t> the value of the &lt;year&gt; element!</a:t>
            </a:r>
          </a:p>
          <a:p>
            <a:endParaRPr lang="en-US" dirty="0"/>
          </a:p>
        </p:txBody>
      </p:sp>
    </p:spTree>
    <p:extLst>
      <p:ext uri="{BB962C8B-B14F-4D97-AF65-F5344CB8AC3E}">
        <p14:creationId xmlns:p14="http://schemas.microsoft.com/office/powerpoint/2010/main" xmlns="" val="23979894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XML DOM Node Tree</a:t>
            </a:r>
            <a:endParaRPr lang="en-US" dirty="0"/>
          </a:p>
        </p:txBody>
      </p:sp>
      <p:sp>
        <p:nvSpPr>
          <p:cNvPr id="3" name="Content Placeholder 2"/>
          <p:cNvSpPr>
            <a:spLocks noGrp="1"/>
          </p:cNvSpPr>
          <p:nvPr>
            <p:ph idx="1"/>
          </p:nvPr>
        </p:nvSpPr>
        <p:spPr/>
        <p:txBody>
          <a:bodyPr>
            <a:normAutofit fontScale="92500" lnSpcReduction="10000"/>
          </a:bodyPr>
          <a:lstStyle/>
          <a:p>
            <a:r>
              <a:rPr lang="en-US" dirty="0"/>
              <a:t>The XML DOM views an XML document as a tree-structure. The tree structure is called a </a:t>
            </a:r>
            <a:r>
              <a:rPr lang="en-US" b="1" dirty="0"/>
              <a:t>node-tree.</a:t>
            </a:r>
            <a:endParaRPr lang="en-US" dirty="0"/>
          </a:p>
          <a:p>
            <a:r>
              <a:rPr lang="en-US" dirty="0"/>
              <a:t>All nodes can be accessed through the tree. Their contents can be modified or deleted, and new elements can be created.</a:t>
            </a:r>
          </a:p>
          <a:p>
            <a:r>
              <a:rPr lang="en-US" dirty="0"/>
              <a:t>The node tree shows the set of nodes, and the connections between them. The tree starts at the root node and branches out to the text nodes at the lowest level of the tree.</a:t>
            </a:r>
          </a:p>
          <a:p>
            <a:endParaRPr lang="en-US" dirty="0"/>
          </a:p>
        </p:txBody>
      </p:sp>
    </p:spTree>
    <p:extLst>
      <p:ext uri="{BB962C8B-B14F-4D97-AF65-F5344CB8AC3E}">
        <p14:creationId xmlns:p14="http://schemas.microsoft.com/office/powerpoint/2010/main" xmlns="" val="631422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Node Parent, Children, and Siblings</a:t>
            </a:r>
            <a:endParaRPr lang="en-US" dirty="0"/>
          </a:p>
        </p:txBody>
      </p:sp>
      <p:sp>
        <p:nvSpPr>
          <p:cNvPr id="3" name="Content Placeholder 2"/>
          <p:cNvSpPr>
            <a:spLocks noGrp="1"/>
          </p:cNvSpPr>
          <p:nvPr>
            <p:ph idx="1"/>
          </p:nvPr>
        </p:nvSpPr>
        <p:spPr/>
        <p:txBody>
          <a:bodyPr>
            <a:normAutofit fontScale="85000" lnSpcReduction="20000"/>
          </a:bodyPr>
          <a:lstStyle/>
          <a:p>
            <a:r>
              <a:rPr lang="en-US" dirty="0"/>
              <a:t>The nodes in the node tree have a hierarchical relationship to each other.</a:t>
            </a:r>
          </a:p>
          <a:p>
            <a:r>
              <a:rPr lang="en-US" dirty="0"/>
              <a:t>The terms parent, child, and sibling are used to describe the relationships. Parent nodes have children. Children on the same level are called siblings (brothers or sisters). </a:t>
            </a:r>
            <a:endParaRPr lang="en-US" dirty="0" smtClean="0"/>
          </a:p>
          <a:p>
            <a:pPr marL="0" indent="0">
              <a:buNone/>
            </a:pPr>
            <a:r>
              <a:rPr lang="en-US" dirty="0" smtClean="0"/>
              <a:t>Properties of Nodes:</a:t>
            </a:r>
            <a:endParaRPr lang="en-US" dirty="0"/>
          </a:p>
          <a:p>
            <a:pPr lvl="1">
              <a:buFont typeface="Wingdings" panose="05000000000000000000" pitchFamily="2" charset="2"/>
              <a:buChar char="§"/>
            </a:pPr>
            <a:r>
              <a:rPr lang="en-US" dirty="0"/>
              <a:t>In a node tree, the top node is called the root</a:t>
            </a:r>
          </a:p>
          <a:p>
            <a:pPr lvl="1">
              <a:buFont typeface="Wingdings" panose="05000000000000000000" pitchFamily="2" charset="2"/>
              <a:buChar char="§"/>
            </a:pPr>
            <a:r>
              <a:rPr lang="en-US" dirty="0"/>
              <a:t>Every node, except the root, has exactly one parent node</a:t>
            </a:r>
          </a:p>
          <a:p>
            <a:pPr lvl="1">
              <a:buFont typeface="Wingdings" panose="05000000000000000000" pitchFamily="2" charset="2"/>
              <a:buChar char="§"/>
            </a:pPr>
            <a:r>
              <a:rPr lang="en-US" dirty="0"/>
              <a:t>A node can have any number of children</a:t>
            </a:r>
          </a:p>
          <a:p>
            <a:pPr lvl="1">
              <a:buFont typeface="Wingdings" panose="05000000000000000000" pitchFamily="2" charset="2"/>
              <a:buChar char="§"/>
            </a:pPr>
            <a:r>
              <a:rPr lang="en-US" dirty="0"/>
              <a:t>A leaf is a node with no children</a:t>
            </a:r>
          </a:p>
          <a:p>
            <a:pPr lvl="1">
              <a:buFont typeface="Wingdings" panose="05000000000000000000" pitchFamily="2" charset="2"/>
              <a:buChar char="§"/>
            </a:pPr>
            <a:r>
              <a:rPr lang="en-US" dirty="0"/>
              <a:t>Siblings are nodes with the same parent</a:t>
            </a:r>
          </a:p>
          <a:p>
            <a:endParaRPr lang="en-US" dirty="0"/>
          </a:p>
        </p:txBody>
      </p:sp>
    </p:spTree>
    <p:extLst>
      <p:ext uri="{BB962C8B-B14F-4D97-AF65-F5344CB8AC3E}">
        <p14:creationId xmlns:p14="http://schemas.microsoft.com/office/powerpoint/2010/main" xmlns="" val="4195641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XML file</a:t>
            </a:r>
            <a:endParaRPr lang="en-US" dirty="0"/>
          </a:p>
        </p:txBody>
      </p:sp>
      <p:sp>
        <p:nvSpPr>
          <p:cNvPr id="3" name="Content Placeholder 2"/>
          <p:cNvSpPr>
            <a:spLocks noGrp="1"/>
          </p:cNvSpPr>
          <p:nvPr>
            <p:ph idx="1"/>
          </p:nvPr>
        </p:nvSpPr>
        <p:spPr/>
        <p:txBody>
          <a:bodyPr>
            <a:noAutofit/>
          </a:bodyPr>
          <a:lstStyle/>
          <a:p>
            <a:pPr marL="0" indent="0">
              <a:buNone/>
            </a:pPr>
            <a:r>
              <a:rPr lang="en-US" sz="1300" dirty="0" smtClean="0"/>
              <a:t>&lt;bookstore&gt;</a:t>
            </a:r>
          </a:p>
          <a:p>
            <a:pPr marL="0" indent="0">
              <a:buNone/>
            </a:pPr>
            <a:r>
              <a:rPr lang="en-US" sz="1300" dirty="0" smtClean="0"/>
              <a:t>	&lt;book&gt;</a:t>
            </a:r>
          </a:p>
          <a:p>
            <a:pPr marL="0" indent="0">
              <a:buNone/>
            </a:pPr>
            <a:r>
              <a:rPr lang="en-US" sz="1300" dirty="0"/>
              <a:t>	</a:t>
            </a:r>
            <a:r>
              <a:rPr lang="en-US" sz="1300" dirty="0" smtClean="0"/>
              <a:t>	&lt;title&gt;T1&lt;/title&gt;</a:t>
            </a:r>
          </a:p>
          <a:p>
            <a:pPr marL="0" indent="0">
              <a:buNone/>
            </a:pPr>
            <a:r>
              <a:rPr lang="en-US" sz="1300" dirty="0"/>
              <a:t>	</a:t>
            </a:r>
            <a:r>
              <a:rPr lang="en-US" sz="1300" dirty="0" smtClean="0"/>
              <a:t>	&lt;author&gt;A1&lt;/author&gt;</a:t>
            </a:r>
          </a:p>
          <a:p>
            <a:pPr marL="0" indent="0">
              <a:buNone/>
            </a:pPr>
            <a:r>
              <a:rPr lang="en-US" sz="1300" dirty="0"/>
              <a:t>	</a:t>
            </a:r>
            <a:r>
              <a:rPr lang="en-US" sz="1300" dirty="0" smtClean="0"/>
              <a:t>	&lt;year&gt;2005&lt;/year&gt;</a:t>
            </a:r>
          </a:p>
          <a:p>
            <a:pPr marL="0" indent="0">
              <a:buNone/>
            </a:pPr>
            <a:r>
              <a:rPr lang="en-US" sz="1300" dirty="0"/>
              <a:t>	</a:t>
            </a:r>
            <a:r>
              <a:rPr lang="en-US" sz="1300" dirty="0" smtClean="0"/>
              <a:t>	&lt;price&gt;30.00&lt;/price&gt;</a:t>
            </a:r>
          </a:p>
          <a:p>
            <a:pPr marL="0" indent="0">
              <a:buNone/>
            </a:pPr>
            <a:r>
              <a:rPr lang="en-US" sz="1300" dirty="0"/>
              <a:t>	</a:t>
            </a:r>
            <a:r>
              <a:rPr lang="en-US" sz="1300" dirty="0" smtClean="0"/>
              <a:t>&lt;/book&gt;</a:t>
            </a:r>
            <a:endParaRPr lang="en-US" sz="1300" dirty="0"/>
          </a:p>
          <a:p>
            <a:pPr marL="0" indent="0">
              <a:buNone/>
            </a:pPr>
            <a:r>
              <a:rPr lang="en-US" sz="1300" dirty="0"/>
              <a:t>	&lt;book&gt;</a:t>
            </a:r>
          </a:p>
          <a:p>
            <a:pPr marL="0" indent="0">
              <a:buNone/>
            </a:pPr>
            <a:r>
              <a:rPr lang="en-US" sz="1300" dirty="0"/>
              <a:t>		&lt;</a:t>
            </a:r>
            <a:r>
              <a:rPr lang="en-US" sz="1300" dirty="0" smtClean="0"/>
              <a:t>title&gt;T2&lt;/</a:t>
            </a:r>
            <a:r>
              <a:rPr lang="en-US" sz="1300" dirty="0"/>
              <a:t>title&gt;</a:t>
            </a:r>
          </a:p>
          <a:p>
            <a:pPr marL="0" indent="0">
              <a:buNone/>
            </a:pPr>
            <a:r>
              <a:rPr lang="en-US" sz="1300" dirty="0"/>
              <a:t>		&lt;</a:t>
            </a:r>
            <a:r>
              <a:rPr lang="en-US" sz="1300" dirty="0" smtClean="0"/>
              <a:t>author&gt;A2&lt;/</a:t>
            </a:r>
            <a:r>
              <a:rPr lang="en-US" sz="1300" dirty="0"/>
              <a:t>author&gt;</a:t>
            </a:r>
          </a:p>
          <a:p>
            <a:pPr marL="0" indent="0">
              <a:buNone/>
            </a:pPr>
            <a:r>
              <a:rPr lang="en-US" sz="1300" dirty="0"/>
              <a:t>		&lt;</a:t>
            </a:r>
            <a:r>
              <a:rPr lang="en-US" sz="1300" dirty="0" smtClean="0"/>
              <a:t>year&gt;2002&lt;/</a:t>
            </a:r>
            <a:r>
              <a:rPr lang="en-US" sz="1300" dirty="0"/>
              <a:t>year&gt;</a:t>
            </a:r>
          </a:p>
          <a:p>
            <a:pPr marL="0" indent="0">
              <a:buNone/>
            </a:pPr>
            <a:r>
              <a:rPr lang="en-US" sz="1300" dirty="0"/>
              <a:t>		&lt;</a:t>
            </a:r>
            <a:r>
              <a:rPr lang="en-US" sz="1300" dirty="0" smtClean="0"/>
              <a:t>price&gt;32.00</a:t>
            </a:r>
            <a:r>
              <a:rPr lang="en-US" sz="1300" dirty="0"/>
              <a:t>&lt;/price&gt;</a:t>
            </a:r>
          </a:p>
          <a:p>
            <a:pPr marL="0" indent="0">
              <a:buNone/>
            </a:pPr>
            <a:r>
              <a:rPr lang="en-US" sz="1300" dirty="0"/>
              <a:t>	&lt;/book&gt;</a:t>
            </a:r>
          </a:p>
          <a:p>
            <a:pPr marL="0" indent="0">
              <a:buNone/>
            </a:pPr>
            <a:r>
              <a:rPr lang="en-US" sz="1300" dirty="0"/>
              <a:t>	&lt;book&gt;</a:t>
            </a:r>
          </a:p>
          <a:p>
            <a:pPr marL="0" indent="0">
              <a:buNone/>
            </a:pPr>
            <a:r>
              <a:rPr lang="en-US" sz="1300" dirty="0"/>
              <a:t>		&lt;</a:t>
            </a:r>
            <a:r>
              <a:rPr lang="en-US" sz="1300" dirty="0" smtClean="0"/>
              <a:t>title&gt;T3&lt;/</a:t>
            </a:r>
            <a:r>
              <a:rPr lang="en-US" sz="1300" dirty="0"/>
              <a:t>title&gt;</a:t>
            </a:r>
          </a:p>
          <a:p>
            <a:pPr marL="0" indent="0">
              <a:buNone/>
            </a:pPr>
            <a:r>
              <a:rPr lang="en-US" sz="1300" dirty="0"/>
              <a:t>		&lt;</a:t>
            </a:r>
            <a:r>
              <a:rPr lang="en-US" sz="1300" dirty="0" smtClean="0"/>
              <a:t>author&gt;A3&lt;/</a:t>
            </a:r>
            <a:r>
              <a:rPr lang="en-US" sz="1300" dirty="0"/>
              <a:t>author&gt;</a:t>
            </a:r>
          </a:p>
          <a:p>
            <a:pPr marL="0" indent="0">
              <a:buNone/>
            </a:pPr>
            <a:r>
              <a:rPr lang="en-US" sz="1300" dirty="0"/>
              <a:t>		&lt;</a:t>
            </a:r>
            <a:r>
              <a:rPr lang="en-US" sz="1300" dirty="0" smtClean="0"/>
              <a:t>year&gt;2007&lt;/</a:t>
            </a:r>
            <a:r>
              <a:rPr lang="en-US" sz="1300" dirty="0"/>
              <a:t>year&gt;</a:t>
            </a:r>
          </a:p>
          <a:p>
            <a:pPr marL="0" indent="0">
              <a:buNone/>
            </a:pPr>
            <a:r>
              <a:rPr lang="en-US" sz="1300" dirty="0"/>
              <a:t>		&lt;</a:t>
            </a:r>
            <a:r>
              <a:rPr lang="en-US" sz="1300" dirty="0" smtClean="0"/>
              <a:t>price&gt;40.00</a:t>
            </a:r>
            <a:r>
              <a:rPr lang="en-US" sz="1300" dirty="0"/>
              <a:t>&lt;/price&gt;</a:t>
            </a:r>
          </a:p>
          <a:p>
            <a:pPr marL="0" indent="0">
              <a:buNone/>
            </a:pPr>
            <a:r>
              <a:rPr lang="en-US" sz="1300" dirty="0"/>
              <a:t>	&lt;/book&gt;</a:t>
            </a:r>
          </a:p>
          <a:p>
            <a:pPr marL="0" indent="0">
              <a:buNone/>
            </a:pPr>
            <a:r>
              <a:rPr lang="en-US" sz="1300" dirty="0" smtClean="0"/>
              <a:t>&lt;/</a:t>
            </a:r>
            <a:r>
              <a:rPr lang="en-US" sz="1300" dirty="0" err="1" smtClean="0"/>
              <a:t>boodstore</a:t>
            </a:r>
            <a:r>
              <a:rPr lang="en-US" sz="1300" dirty="0" smtClean="0"/>
              <a:t>&gt;</a:t>
            </a:r>
            <a:endParaRPr lang="en-US" sz="1300" dirty="0"/>
          </a:p>
        </p:txBody>
      </p:sp>
    </p:spTree>
    <p:extLst>
      <p:ext uri="{BB962C8B-B14F-4D97-AF65-F5344CB8AC3E}">
        <p14:creationId xmlns:p14="http://schemas.microsoft.com/office/powerpoint/2010/main" xmlns="" val="10887274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1960</TotalTime>
  <Words>1124</Words>
  <Application>Microsoft Office PowerPoint</Application>
  <PresentationFormat>On-screen Show (4:3)</PresentationFormat>
  <Paragraphs>127</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XML DOM</vt:lpstr>
      <vt:lpstr>XML DOM (Document Object Model)</vt:lpstr>
      <vt:lpstr>What is the DOM?</vt:lpstr>
      <vt:lpstr>Document Object Model (DOM)</vt:lpstr>
      <vt:lpstr>DOM Nodes</vt:lpstr>
      <vt:lpstr>Text is always Stored in Text Nodes</vt:lpstr>
      <vt:lpstr>The XML DOM Node Tree</vt:lpstr>
      <vt:lpstr>Node Parent, Children, and Siblings</vt:lpstr>
      <vt:lpstr>XML file</vt:lpstr>
      <vt:lpstr>Nodes Relationship</vt:lpstr>
      <vt:lpstr>Node Relationship (continue…)</vt:lpstr>
      <vt:lpstr>XML Parser</vt:lpstr>
      <vt:lpstr>Programming Interface</vt:lpstr>
      <vt:lpstr>XML DOM Properties</vt:lpstr>
      <vt:lpstr>XML DOM Methods</vt:lpstr>
      <vt:lpstr>Sample JavaScript Coding</vt:lpstr>
      <vt:lpstr>Sample JavaScript Coding (continue…)</vt:lpstr>
      <vt:lpstr>Ajax – Asynchronous JavaScript and XML</vt:lpstr>
      <vt:lpstr>Homework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Well Formed XML</dc:title>
  <dc:creator>Hans</dc:creator>
  <cp:lastModifiedBy>Hans</cp:lastModifiedBy>
  <cp:revision>195</cp:revision>
  <dcterms:created xsi:type="dcterms:W3CDTF">2016-02-01T23:15:25Z</dcterms:created>
  <dcterms:modified xsi:type="dcterms:W3CDTF">2016-04-17T22:04:51Z</dcterms:modified>
</cp:coreProperties>
</file>