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474" r:id="rId3"/>
    <p:sldId id="475" r:id="rId4"/>
    <p:sldId id="476" r:id="rId5"/>
    <p:sldId id="477" r:id="rId6"/>
    <p:sldId id="458" r:id="rId7"/>
    <p:sldId id="459" r:id="rId8"/>
    <p:sldId id="460" r:id="rId9"/>
    <p:sldId id="461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80" r:id="rId18"/>
    <p:sldId id="481" r:id="rId19"/>
    <p:sldId id="482" r:id="rId20"/>
    <p:sldId id="483" r:id="rId21"/>
    <p:sldId id="484" r:id="rId22"/>
    <p:sldId id="485" r:id="rId23"/>
    <p:sldId id="486" r:id="rId24"/>
    <p:sldId id="487" r:id="rId25"/>
    <p:sldId id="469" r:id="rId26"/>
    <p:sldId id="478" r:id="rId27"/>
    <p:sldId id="470" r:id="rId28"/>
    <p:sldId id="479" r:id="rId29"/>
    <p:sldId id="471" r:id="rId30"/>
    <p:sldId id="472" r:id="rId31"/>
    <p:sldId id="47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5D5A1-A266-448B-9C5D-08340C099E68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72935-D866-41AF-8D3C-881AD185C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371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3E5D1-F0F9-4E7F-AD65-B37D77105A0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og.ccsf.edu/~hyip/cnit131a/12/samples/01_javascript_array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fog.ccsf.edu/~hyip/cnit131a/12/samples/05_json_object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fog.ccsf.edu/~hyip/cnit131a/12/samples/06_json_object_with_array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og.ccsf.edu/~hyip/cnit131a/12/samples/02_javascript_object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fog.ccsf.edu/~hyip/cnit131a/12/samples/07_convert_string_to_json_objec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fog.ccsf.edu/~hyip/cnit131a/12/samples/03_javascript_object_embedded_in_array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fog.ccsf.edu/~hyip/cnit131a/12/samples/04_javascript_array_embedded_in_object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JSON</a:t>
            </a:r>
            <a:br>
              <a:rPr lang="en-US" dirty="0" smtClean="0"/>
            </a:br>
            <a:r>
              <a:rPr lang="en-US" dirty="0" smtClean="0"/>
              <a:t>(Copied from </a:t>
            </a:r>
            <a:r>
              <a:rPr lang="en-US" dirty="0" smtClean="0">
                <a:hlinkClick r:id="rId2"/>
              </a:rPr>
              <a:t>www.w3schools.com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from Prof </a:t>
            </a:r>
            <a:r>
              <a:rPr lang="en-US" dirty="0" err="1" smtClean="0"/>
              <a:t>Da</a:t>
            </a:r>
            <a:r>
              <a:rPr lang="en-US" dirty="0" smtClean="0"/>
              <a:t> Silva)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12</a:t>
            </a:r>
          </a:p>
          <a:p>
            <a:r>
              <a:rPr lang="en-US" dirty="0" smtClean="0"/>
              <a:t>Web site: http://fog.ccsf.edu/~hyip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JSON Evaluates to JavaScript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JSON format is syntactically identical to the code for creating JavaScript objects.</a:t>
            </a:r>
          </a:p>
          <a:p>
            <a:r>
              <a:rPr lang="en-US" dirty="0" smtClean="0"/>
              <a:t>Because of this similarity, instead of using a parser (like XML does), a JavaScript program can use standard JavaScript functions to convert JSON data into native JavaScript objects.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Similar to XML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Both JSON and XML is "self describing" (human readable)</a:t>
            </a:r>
          </a:p>
          <a:p>
            <a:pPr lvl="0"/>
            <a:r>
              <a:rPr lang="en-US" dirty="0" smtClean="0"/>
              <a:t>Both JSON and XML is hierarchical (values within values)</a:t>
            </a:r>
          </a:p>
          <a:p>
            <a:pPr lvl="0"/>
            <a:r>
              <a:rPr lang="en-US" dirty="0" smtClean="0"/>
              <a:t>Both JSON and XML can be parsed and used by lots of programming languages</a:t>
            </a:r>
          </a:p>
          <a:p>
            <a:pPr lvl="0"/>
            <a:r>
              <a:rPr lang="en-US" dirty="0" smtClean="0"/>
              <a:t>Both JSON and XML can be fetched with an </a:t>
            </a:r>
            <a:r>
              <a:rPr lang="en-US" dirty="0" err="1" smtClean="0"/>
              <a:t>XMLHttpRequest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Different from 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JSON doesn't use end tag</a:t>
            </a:r>
          </a:p>
          <a:p>
            <a:pPr lvl="0"/>
            <a:r>
              <a:rPr lang="en-US" dirty="0" smtClean="0"/>
              <a:t>JSON is shorter</a:t>
            </a:r>
          </a:p>
          <a:p>
            <a:pPr lvl="0"/>
            <a:r>
              <a:rPr lang="en-US" dirty="0" smtClean="0"/>
              <a:t>JSON is quicker to read and write</a:t>
            </a:r>
          </a:p>
          <a:p>
            <a:pPr lvl="0"/>
            <a:r>
              <a:rPr lang="en-US" dirty="0" smtClean="0"/>
              <a:t>JSON can use arrays</a:t>
            </a:r>
          </a:p>
          <a:p>
            <a:endParaRPr lang="en-US" dirty="0" smtClean="0"/>
          </a:p>
          <a:p>
            <a:r>
              <a:rPr lang="en-US" dirty="0" smtClean="0"/>
              <a:t>The biggest difference is: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XML has to be parsed with an XML parser, JSON can be parsed by a standard JavaScript function.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JSON?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AJAX applications, JSON is faster and easier than XML:</a:t>
            </a:r>
          </a:p>
          <a:p>
            <a:r>
              <a:rPr lang="en-US" dirty="0" smtClean="0"/>
              <a:t>Using XML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Fetch an XML document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Use the XML DOM to loop through the document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Extract values and store in variables</a:t>
            </a:r>
          </a:p>
          <a:p>
            <a:r>
              <a:rPr lang="en-US" dirty="0" smtClean="0"/>
              <a:t>Using JSON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Fetch a JSON string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JSON.Parse</a:t>
            </a:r>
            <a:r>
              <a:rPr lang="en-US" dirty="0" smtClean="0"/>
              <a:t> the JSON string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JSON syntax is a subset of the JavaScript object notation syntax: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Data is in name/value pairs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Data is separated by commas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Curly braces hold objects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Square brackets hold arrays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Data (Name and Value pair)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JSON data is written as name/value pairs.</a:t>
            </a:r>
          </a:p>
          <a:p>
            <a:r>
              <a:rPr lang="en-US" dirty="0" smtClean="0"/>
              <a:t>A name/value pair consists of a field name (in double quotes), followed by a colon, followed by a value: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"</a:t>
            </a:r>
            <a:r>
              <a:rPr lang="en-US" dirty="0" err="1" smtClean="0"/>
              <a:t>firstName</a:t>
            </a:r>
            <a:r>
              <a:rPr lang="en-US" dirty="0" smtClean="0"/>
              <a:t>":"John"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JSON values can be: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 number (integer or floating point)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 string (in double quotes)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 Boolean (true or false)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An array (in square brackets)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An object (in curly braces)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null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Data Types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Double-precision</a:t>
                      </a:r>
                      <a:r>
                        <a:rPr lang="en-US" baseline="0" dirty="0" smtClean="0"/>
                        <a:t> floating-point format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Double-quoted</a:t>
                      </a:r>
                      <a:r>
                        <a:rPr lang="en-US" baseline="0" dirty="0" smtClean="0"/>
                        <a:t> Unicode with backslash escaping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or 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Array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Ordered sequence</a:t>
                      </a:r>
                      <a:r>
                        <a:rPr lang="en-US" baseline="0" dirty="0" smtClean="0"/>
                        <a:t> of values (values = string, number, true or false, null, etc)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Whitespace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between any pair of tokens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Unordered</a:t>
                      </a:r>
                      <a:r>
                        <a:rPr lang="en-US" baseline="0" dirty="0" smtClean="0"/>
                        <a:t> collection of </a:t>
                      </a:r>
                      <a:r>
                        <a:rPr lang="en-US" baseline="0" dirty="0" err="1" smtClean="0"/>
                        <a:t>key:value</a:t>
                      </a:r>
                      <a:r>
                        <a:rPr lang="en-US" baseline="0" dirty="0" smtClean="0"/>
                        <a:t> pairs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Octal and hexadecimal formats are not used</a:t>
            </a:r>
          </a:p>
          <a:p>
            <a:pPr lvl="0"/>
            <a:r>
              <a:rPr lang="en-US" dirty="0" smtClean="0"/>
              <a:t>No </a:t>
            </a:r>
            <a:r>
              <a:rPr lang="en-US" dirty="0" err="1" smtClean="0"/>
              <a:t>NaN</a:t>
            </a:r>
            <a:r>
              <a:rPr lang="en-US" dirty="0" smtClean="0"/>
              <a:t> or Infinity is used in Number</a:t>
            </a:r>
          </a:p>
          <a:p>
            <a:r>
              <a:rPr lang="en-US" b="1" dirty="0" smtClean="0"/>
              <a:t>Syntax:</a:t>
            </a:r>
            <a:r>
              <a:rPr lang="en-US" dirty="0" smtClean="0"/>
              <a:t> 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json</a:t>
            </a:r>
            <a:r>
              <a:rPr lang="en-US" dirty="0" smtClean="0"/>
              <a:t>-object-name = {string: </a:t>
            </a:r>
            <a:r>
              <a:rPr lang="en-US" dirty="0" err="1" smtClean="0"/>
              <a:t>number_value</a:t>
            </a:r>
            <a:r>
              <a:rPr lang="en-US" dirty="0" smtClean="0"/>
              <a:t>, ……}</a:t>
            </a:r>
          </a:p>
          <a:p>
            <a:r>
              <a:rPr lang="en-US" b="1" dirty="0" smtClean="0"/>
              <a:t>Example:</a:t>
            </a:r>
            <a:r>
              <a:rPr lang="en-US" dirty="0" smtClean="0"/>
              <a:t> 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obj</a:t>
            </a:r>
            <a:r>
              <a:rPr lang="en-US" dirty="0" smtClean="0"/>
              <a:t> = {marks: 97}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Sequence of zero or more double quoted characters with backslash escaping</a:t>
            </a:r>
          </a:p>
          <a:p>
            <a:r>
              <a:rPr lang="en-US" b="1" dirty="0" smtClean="0"/>
              <a:t>Syntax:</a:t>
            </a:r>
            <a:r>
              <a:rPr lang="en-US" dirty="0" smtClean="0"/>
              <a:t> 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json</a:t>
            </a:r>
            <a:r>
              <a:rPr lang="en-US" dirty="0" smtClean="0"/>
              <a:t>-object-name = {string: </a:t>
            </a:r>
            <a:r>
              <a:rPr lang="en-US" dirty="0" err="1" smtClean="0"/>
              <a:t>number_value</a:t>
            </a:r>
            <a:r>
              <a:rPr lang="en-US" dirty="0" smtClean="0"/>
              <a:t>, ……}</a:t>
            </a:r>
          </a:p>
          <a:p>
            <a:r>
              <a:rPr lang="en-US" b="1" dirty="0" smtClean="0"/>
              <a:t>Example:</a:t>
            </a:r>
            <a:r>
              <a:rPr lang="en-US" dirty="0" smtClean="0"/>
              <a:t> 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obj</a:t>
            </a:r>
            <a:r>
              <a:rPr lang="en-US" dirty="0" smtClean="0"/>
              <a:t> = {name: ‘Joseph’}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Review -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800" dirty="0" smtClean="0"/>
              <a:t>Create JavaScript Array: </a:t>
            </a:r>
          </a:p>
          <a:p>
            <a:pPr>
              <a:buNone/>
            </a:pPr>
            <a:r>
              <a:rPr lang="en-US" sz="3800" dirty="0" err="1" smtClean="0"/>
              <a:t>var</a:t>
            </a:r>
            <a:r>
              <a:rPr lang="en-US" sz="3800" dirty="0" smtClean="0"/>
              <a:t> </a:t>
            </a:r>
            <a:r>
              <a:rPr lang="en-US" sz="3800" dirty="0" err="1" smtClean="0"/>
              <a:t>js_ary</a:t>
            </a:r>
            <a:r>
              <a:rPr lang="en-US" sz="3800" dirty="0" smtClean="0"/>
              <a:t> = ["John", "Doe"];</a:t>
            </a:r>
          </a:p>
          <a:p>
            <a:r>
              <a:rPr lang="en-US" sz="3800" dirty="0" smtClean="0"/>
              <a:t>OR </a:t>
            </a:r>
          </a:p>
          <a:p>
            <a:pPr>
              <a:buNone/>
            </a:pPr>
            <a:r>
              <a:rPr lang="en-US" sz="3800" dirty="0" err="1" smtClean="0"/>
              <a:t>var</a:t>
            </a:r>
            <a:r>
              <a:rPr lang="en-US" sz="3800" dirty="0" smtClean="0"/>
              <a:t> </a:t>
            </a:r>
            <a:r>
              <a:rPr lang="en-US" sz="3800" dirty="0" err="1" smtClean="0"/>
              <a:t>js_ary</a:t>
            </a:r>
            <a:r>
              <a:rPr lang="en-US" sz="3800" dirty="0" smtClean="0"/>
              <a:t> = new Array(); </a:t>
            </a:r>
          </a:p>
          <a:p>
            <a:pPr>
              <a:buNone/>
            </a:pPr>
            <a:r>
              <a:rPr lang="en-US" sz="3800" dirty="0" smtClean="0"/>
              <a:t>	</a:t>
            </a:r>
            <a:r>
              <a:rPr lang="en-US" sz="3800" dirty="0" err="1" smtClean="0"/>
              <a:t>js_ary</a:t>
            </a:r>
            <a:r>
              <a:rPr lang="en-US" sz="3800" dirty="0" smtClean="0"/>
              <a:t>[0] = "John"; </a:t>
            </a:r>
          </a:p>
          <a:p>
            <a:pPr>
              <a:buNone/>
            </a:pPr>
            <a:r>
              <a:rPr lang="en-US" sz="3800" dirty="0" smtClean="0"/>
              <a:t>	</a:t>
            </a:r>
            <a:r>
              <a:rPr lang="en-US" sz="3800" dirty="0" err="1" smtClean="0"/>
              <a:t>js_ary</a:t>
            </a:r>
            <a:r>
              <a:rPr lang="en-US" sz="3800" dirty="0" smtClean="0"/>
              <a:t>[1] = "Doe";</a:t>
            </a:r>
          </a:p>
          <a:p>
            <a:r>
              <a:rPr lang="en-US" sz="3800" dirty="0" smtClean="0"/>
              <a:t>Display JavaScript Array:</a:t>
            </a:r>
          </a:p>
          <a:p>
            <a:pPr>
              <a:buNone/>
            </a:pPr>
            <a:r>
              <a:rPr lang="en-US" sz="3800" dirty="0" err="1" smtClean="0"/>
              <a:t>document.write</a:t>
            </a:r>
            <a:r>
              <a:rPr lang="en-US" sz="3800" dirty="0" smtClean="0"/>
              <a:t>("&lt;h3&gt;", </a:t>
            </a:r>
            <a:r>
              <a:rPr lang="en-US" sz="3800" dirty="0" err="1" smtClean="0"/>
              <a:t>js_ary</a:t>
            </a:r>
            <a:r>
              <a:rPr lang="en-US" sz="3800" dirty="0" smtClean="0"/>
              <a:t>[0], " ", </a:t>
            </a:r>
            <a:r>
              <a:rPr lang="en-US" sz="3800" dirty="0" err="1" smtClean="0"/>
              <a:t>js_ary</a:t>
            </a:r>
            <a:r>
              <a:rPr lang="en-US" sz="3800" dirty="0" smtClean="0"/>
              <a:t>[1], "&lt;/h3&gt;");</a:t>
            </a:r>
          </a:p>
          <a:p>
            <a:endParaRPr lang="en-US" sz="3800" dirty="0" smtClean="0"/>
          </a:p>
          <a:p>
            <a:r>
              <a:rPr lang="en-US" sz="3800" dirty="0" smtClean="0">
                <a:hlinkClick r:id="rId2"/>
              </a:rPr>
              <a:t>http://fog.ccsf.edu/~hyip/cnit131a/12/samples/01_javascript_array.html</a:t>
            </a:r>
            <a:endParaRPr lang="en-US" sz="3800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String Types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676399"/>
          <a:ext cx="6781800" cy="4191000"/>
        </p:xfrm>
        <a:graphic>
          <a:graphicData uri="http://schemas.openxmlformats.org/drawingml/2006/table">
            <a:tbl>
              <a:tblPr/>
              <a:tblGrid>
                <a:gridCol w="3390900"/>
                <a:gridCol w="3390900"/>
              </a:tblGrid>
              <a:tr h="419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Type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"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Double quote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\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Reverse solidus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Solidus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Backspace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Form feed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New line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Carriage return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Horizontal tab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Four hexadecimal digits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Boolean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Includes true or false values</a:t>
            </a:r>
          </a:p>
          <a:p>
            <a:r>
              <a:rPr lang="en-US" b="1" dirty="0" smtClean="0"/>
              <a:t>Syntax:</a:t>
            </a:r>
            <a:r>
              <a:rPr lang="en-US" dirty="0" smtClean="0"/>
              <a:t> 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json</a:t>
            </a:r>
            <a:r>
              <a:rPr lang="en-US" dirty="0" smtClean="0"/>
              <a:t>-object-name = {string: true/false, ……}</a:t>
            </a:r>
          </a:p>
          <a:p>
            <a:r>
              <a:rPr lang="en-US" b="1" dirty="0" smtClean="0"/>
              <a:t>Example:</a:t>
            </a:r>
            <a:r>
              <a:rPr lang="en-US" dirty="0" smtClean="0"/>
              <a:t> 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obj</a:t>
            </a:r>
            <a:r>
              <a:rPr lang="en-US" dirty="0" smtClean="0"/>
              <a:t> = {name: ‘Josh’, marks: 97, grad: true}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Begins with [ and ends with ]. </a:t>
            </a:r>
          </a:p>
          <a:p>
            <a:pPr lvl="0"/>
            <a:r>
              <a:rPr lang="en-US" dirty="0" smtClean="0"/>
              <a:t>Values are separated by , (comma). </a:t>
            </a:r>
          </a:p>
          <a:p>
            <a:pPr lvl="0"/>
            <a:r>
              <a:rPr lang="en-US" dirty="0" smtClean="0"/>
              <a:t>Indexing </a:t>
            </a:r>
            <a:r>
              <a:rPr lang="en-US" dirty="0" smtClean="0"/>
              <a:t>can start </a:t>
            </a:r>
            <a:r>
              <a:rPr lang="en-US" dirty="0" smtClean="0"/>
              <a:t>at 0 or 1</a:t>
            </a:r>
          </a:p>
          <a:p>
            <a:r>
              <a:rPr lang="en-US" b="1" dirty="0" smtClean="0"/>
              <a:t>Syntax:</a:t>
            </a:r>
            <a:r>
              <a:rPr lang="en-US" dirty="0" smtClean="0"/>
              <a:t> [value, ………]</a:t>
            </a:r>
          </a:p>
          <a:p>
            <a:r>
              <a:rPr lang="en-US" b="1" dirty="0" smtClean="0"/>
              <a:t>Example:</a:t>
            </a:r>
            <a:r>
              <a:rPr lang="en-US" dirty="0" smtClean="0"/>
              <a:t> { “books”: [{“language”:”C”, “edition”:”first”}, {“language”:”C++”, “edition”:”third”}]}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Can be inserted between any pair of tokens</a:t>
            </a:r>
          </a:p>
          <a:p>
            <a:r>
              <a:rPr lang="en-US" b="1" dirty="0" smtClean="0"/>
              <a:t>Syntax:</a:t>
            </a:r>
            <a:r>
              <a:rPr lang="en-US" dirty="0" smtClean="0"/>
              <a:t> {string: “    “,……}</a:t>
            </a:r>
          </a:p>
          <a:p>
            <a:r>
              <a:rPr lang="en-US" b="1" dirty="0" smtClean="0"/>
              <a:t>Example:</a:t>
            </a:r>
            <a:r>
              <a:rPr lang="en-US" dirty="0" smtClean="0"/>
              <a:t> </a:t>
            </a:r>
            <a:r>
              <a:rPr lang="en-US" dirty="0" err="1" smtClean="0"/>
              <a:t>var</a:t>
            </a:r>
            <a:r>
              <a:rPr lang="en-US" dirty="0" smtClean="0"/>
              <a:t> a = “   bold”;  </a:t>
            </a:r>
            <a:r>
              <a:rPr lang="en-US" dirty="0" err="1" smtClean="0"/>
              <a:t>var</a:t>
            </a:r>
            <a:r>
              <a:rPr lang="en-US" dirty="0" smtClean="0"/>
              <a:t> b = “   lab”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null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It means empty type</a:t>
            </a:r>
          </a:p>
          <a:p>
            <a:r>
              <a:rPr lang="en-US" b="1" dirty="0" smtClean="0"/>
              <a:t>Syntax:</a:t>
            </a:r>
            <a:r>
              <a:rPr lang="en-US" dirty="0" smtClean="0"/>
              <a:t> null</a:t>
            </a:r>
          </a:p>
          <a:p>
            <a:r>
              <a:rPr lang="en-US" b="1" dirty="0" smtClean="0"/>
              <a:t>Example:</a:t>
            </a:r>
            <a:r>
              <a:rPr lang="en-US" dirty="0" smtClean="0"/>
              <a:t> 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null;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JSON objects are written inside curly braces.</a:t>
            </a:r>
          </a:p>
          <a:p>
            <a:r>
              <a:rPr lang="en-US" dirty="0" smtClean="0"/>
              <a:t>Just like JavaScript, JSON objects can contain multiple name/values pairs: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{"</a:t>
            </a:r>
            <a:r>
              <a:rPr lang="en-US" dirty="0" err="1" smtClean="0"/>
              <a:t>firstName</a:t>
            </a:r>
            <a:r>
              <a:rPr lang="en-US" dirty="0" smtClean="0"/>
              <a:t>":"John", "</a:t>
            </a:r>
            <a:r>
              <a:rPr lang="en-US" dirty="0" err="1" smtClean="0"/>
              <a:t>lastName</a:t>
            </a:r>
            <a:r>
              <a:rPr lang="en-US" dirty="0" smtClean="0"/>
              <a:t>":"Doe"}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JSON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JSON Object Rules: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Enclosed in curly braces.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Each name followed by : (colon) and name/value pairs separated by , (comma).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Keys must be strings and should be different from each other.</a:t>
            </a:r>
          </a:p>
          <a:p>
            <a:pPr>
              <a:buNone/>
            </a:pP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Create JSON Object:</a:t>
            </a:r>
          </a:p>
          <a:p>
            <a:pPr marL="342900" lvl="1" indent="-342900">
              <a:buNone/>
            </a:pPr>
            <a:r>
              <a:rPr lang="en-US" sz="3200" dirty="0" err="1" smtClean="0"/>
              <a:t>var</a:t>
            </a:r>
            <a:r>
              <a:rPr lang="en-US" sz="3200" dirty="0" smtClean="0"/>
              <a:t> </a:t>
            </a:r>
            <a:r>
              <a:rPr lang="en-US" sz="3200" dirty="0" err="1" smtClean="0"/>
              <a:t>json_obj</a:t>
            </a:r>
            <a:r>
              <a:rPr lang="en-US" sz="3200" dirty="0" smtClean="0"/>
              <a:t> = { "</a:t>
            </a:r>
            <a:r>
              <a:rPr lang="en-US" sz="3200" dirty="0" err="1" smtClean="0"/>
              <a:t>firstName</a:t>
            </a:r>
            <a:r>
              <a:rPr lang="en-US" sz="3200" dirty="0" smtClean="0"/>
              <a:t>" : "John", "</a:t>
            </a:r>
            <a:r>
              <a:rPr lang="en-US" sz="3200" dirty="0" err="1" smtClean="0"/>
              <a:t>lastName</a:t>
            </a:r>
            <a:r>
              <a:rPr lang="en-US" sz="3200" dirty="0" smtClean="0"/>
              <a:t>" : "Doe" };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Display JSON Object: </a:t>
            </a:r>
          </a:p>
          <a:p>
            <a:pPr marL="342900" lvl="1" indent="-342900">
              <a:buNone/>
            </a:pPr>
            <a:r>
              <a:rPr lang="en-US" sz="3200" dirty="0" err="1" smtClean="0"/>
              <a:t>document.write</a:t>
            </a:r>
            <a:r>
              <a:rPr lang="en-US" sz="3200" dirty="0" smtClean="0"/>
              <a:t>("&lt;h3&gt;", </a:t>
            </a:r>
            <a:r>
              <a:rPr lang="en-US" sz="3200" dirty="0" err="1" smtClean="0"/>
              <a:t>json_obj.firstName</a:t>
            </a:r>
            <a:r>
              <a:rPr lang="en-US" sz="3200" dirty="0" smtClean="0"/>
              <a:t>, " ", </a:t>
            </a:r>
            <a:r>
              <a:rPr lang="en-US" sz="3200" dirty="0" err="1" smtClean="0"/>
              <a:t>json_obj.lastName</a:t>
            </a:r>
            <a:r>
              <a:rPr lang="en-US" sz="3200" dirty="0" smtClean="0"/>
              <a:t>, "&lt;/h3&gt;");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Use Associative Array for the Object:</a:t>
            </a:r>
          </a:p>
          <a:p>
            <a:pPr marL="342900" lvl="1" indent="-342900">
              <a:buNone/>
            </a:pPr>
            <a:r>
              <a:rPr lang="en-US" sz="3200" dirty="0" err="1" smtClean="0"/>
              <a:t>document.write</a:t>
            </a:r>
            <a:r>
              <a:rPr lang="en-US" sz="3200" dirty="0" smtClean="0"/>
              <a:t>("&lt;h3&gt;", </a:t>
            </a:r>
            <a:r>
              <a:rPr lang="en-US" sz="3200" dirty="0" err="1" smtClean="0"/>
              <a:t>json_obj</a:t>
            </a:r>
            <a:r>
              <a:rPr lang="en-US" sz="3200" dirty="0" smtClean="0"/>
              <a:t>["</a:t>
            </a:r>
            <a:r>
              <a:rPr lang="en-US" sz="3200" dirty="0" err="1" smtClean="0"/>
              <a:t>firstName</a:t>
            </a:r>
            <a:r>
              <a:rPr lang="en-US" sz="3200" dirty="0" smtClean="0"/>
              <a:t>"], " ", </a:t>
            </a:r>
            <a:r>
              <a:rPr lang="en-US" sz="3200" dirty="0" err="1" smtClean="0"/>
              <a:t>json_obj</a:t>
            </a:r>
            <a:r>
              <a:rPr lang="en-US" sz="3200" dirty="0" smtClean="0"/>
              <a:t>["</a:t>
            </a:r>
            <a:r>
              <a:rPr lang="en-US" sz="3200" dirty="0" err="1" smtClean="0"/>
              <a:t>lastName</a:t>
            </a:r>
            <a:r>
              <a:rPr lang="en-US" sz="3200" dirty="0" smtClean="0"/>
              <a:t>"], "&lt;/h3&gt;");</a:t>
            </a:r>
          </a:p>
          <a:p>
            <a:pPr marL="342900" lvl="1" indent="-342900">
              <a:buNone/>
            </a:pPr>
            <a:endParaRPr lang="en-US" sz="32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>
                <a:hlinkClick r:id="rId2"/>
              </a:rPr>
              <a:t>http://fog.ccsf.edu/~hyip/cnit131a/12/samples/05_json_object.html</a:t>
            </a:r>
            <a:endParaRPr lang="en-US" sz="32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JSON arrays are written inside square brackets.</a:t>
            </a:r>
          </a:p>
          <a:p>
            <a:r>
              <a:rPr lang="en-US" dirty="0" smtClean="0"/>
              <a:t>Just like JavaScript, a JSON array can contain multiple objects:</a:t>
            </a:r>
          </a:p>
          <a:p>
            <a:pPr>
              <a:buNone/>
            </a:pPr>
            <a:r>
              <a:rPr lang="en-US" dirty="0" smtClean="0"/>
              <a:t>"employees":[</a:t>
            </a:r>
            <a:br>
              <a:rPr lang="en-US" dirty="0" smtClean="0"/>
            </a:br>
            <a:r>
              <a:rPr lang="en-US" dirty="0" smtClean="0"/>
              <a:t>    {"</a:t>
            </a:r>
            <a:r>
              <a:rPr lang="en-US" dirty="0" err="1" smtClean="0"/>
              <a:t>firstName</a:t>
            </a:r>
            <a:r>
              <a:rPr lang="en-US" dirty="0" smtClean="0"/>
              <a:t>":"John", "</a:t>
            </a:r>
            <a:r>
              <a:rPr lang="en-US" dirty="0" err="1" smtClean="0"/>
              <a:t>lastName</a:t>
            </a:r>
            <a:r>
              <a:rPr lang="en-US" dirty="0" smtClean="0"/>
              <a:t>":"Doe"}, </a:t>
            </a:r>
            <a:br>
              <a:rPr lang="en-US" dirty="0" smtClean="0"/>
            </a:br>
            <a:r>
              <a:rPr lang="en-US" dirty="0" smtClean="0"/>
              <a:t>    {"</a:t>
            </a:r>
            <a:r>
              <a:rPr lang="en-US" dirty="0" err="1" smtClean="0"/>
              <a:t>firstName</a:t>
            </a:r>
            <a:r>
              <a:rPr lang="en-US" dirty="0" smtClean="0"/>
              <a:t>":"Anna", "</a:t>
            </a:r>
            <a:r>
              <a:rPr lang="en-US" dirty="0" err="1" smtClean="0"/>
              <a:t>lastName</a:t>
            </a:r>
            <a:r>
              <a:rPr lang="en-US" dirty="0" smtClean="0"/>
              <a:t>":"Smith"}, </a:t>
            </a:r>
            <a:br>
              <a:rPr lang="en-US" dirty="0" smtClean="0"/>
            </a:br>
            <a:r>
              <a:rPr lang="en-US" dirty="0" smtClean="0"/>
              <a:t>    {"</a:t>
            </a:r>
            <a:r>
              <a:rPr lang="en-US" dirty="0" err="1" smtClean="0"/>
              <a:t>firstName</a:t>
            </a:r>
            <a:r>
              <a:rPr lang="en-US" dirty="0" smtClean="0"/>
              <a:t>":"</a:t>
            </a:r>
            <a:r>
              <a:rPr lang="en-US" dirty="0" err="1" smtClean="0"/>
              <a:t>Peter","lastName</a:t>
            </a:r>
            <a:r>
              <a:rPr lang="en-US" dirty="0" smtClean="0"/>
              <a:t>":"Jones"}</a:t>
            </a:r>
            <a:br>
              <a:rPr lang="en-US" dirty="0" smtClean="0"/>
            </a:br>
            <a:r>
              <a:rPr lang="en-US" dirty="0" smtClean="0"/>
              <a:t>]</a:t>
            </a:r>
          </a:p>
          <a:p>
            <a:r>
              <a:rPr lang="en-US" dirty="0" smtClean="0"/>
              <a:t>In the example above, the object "employees" is an array containing three objects. Each object is a record of a person (with a first name and a last name).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Object with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Create JSON Object: </a:t>
            </a:r>
          </a:p>
          <a:p>
            <a:pPr>
              <a:buNone/>
            </a:pPr>
            <a:r>
              <a:rPr lang="en-US" sz="2600" dirty="0" err="1" smtClean="0"/>
              <a:t>var</a:t>
            </a:r>
            <a:r>
              <a:rPr lang="en-US" sz="2600" dirty="0" smtClean="0"/>
              <a:t> </a:t>
            </a:r>
            <a:r>
              <a:rPr lang="en-US" sz="2600" dirty="0" err="1" smtClean="0"/>
              <a:t>json_obj</a:t>
            </a:r>
            <a:r>
              <a:rPr lang="en-US" sz="2600" dirty="0" smtClean="0"/>
              <a:t> = { </a:t>
            </a:r>
          </a:p>
          <a:p>
            <a:pPr>
              <a:buNone/>
            </a:pPr>
            <a:r>
              <a:rPr lang="en-US" sz="2600" dirty="0" smtClean="0"/>
              <a:t>"employees" : [ {"</a:t>
            </a:r>
            <a:r>
              <a:rPr lang="en-US" sz="2600" dirty="0" err="1" smtClean="0"/>
              <a:t>firstName</a:t>
            </a:r>
            <a:r>
              <a:rPr lang="en-US" sz="2600" dirty="0" smtClean="0"/>
              <a:t>" : "John", "</a:t>
            </a:r>
            <a:r>
              <a:rPr lang="en-US" sz="2600" dirty="0" err="1" smtClean="0"/>
              <a:t>lastName</a:t>
            </a:r>
            <a:r>
              <a:rPr lang="en-US" sz="2600" dirty="0" smtClean="0"/>
              <a:t>" : "Doe" }, {"</a:t>
            </a:r>
            <a:r>
              <a:rPr lang="en-US" sz="2600" dirty="0" err="1" smtClean="0"/>
              <a:t>firstName</a:t>
            </a:r>
            <a:r>
              <a:rPr lang="en-US" sz="2600" dirty="0" smtClean="0"/>
              <a:t>" : "Anna", "</a:t>
            </a:r>
            <a:r>
              <a:rPr lang="en-US" sz="2600" dirty="0" err="1" smtClean="0"/>
              <a:t>lastName</a:t>
            </a:r>
            <a:r>
              <a:rPr lang="en-US" sz="2600" dirty="0" smtClean="0"/>
              <a:t>" : "Smith" }, </a:t>
            </a:r>
          </a:p>
          <a:p>
            <a:pPr>
              <a:buNone/>
            </a:pPr>
            <a:r>
              <a:rPr lang="en-US" sz="2600" dirty="0" smtClean="0"/>
              <a:t>	{"</a:t>
            </a:r>
            <a:r>
              <a:rPr lang="en-US" sz="2600" dirty="0" err="1" smtClean="0"/>
              <a:t>firstName</a:t>
            </a:r>
            <a:r>
              <a:rPr lang="en-US" sz="2600" dirty="0" smtClean="0"/>
              <a:t>" : "Peter", "</a:t>
            </a:r>
            <a:r>
              <a:rPr lang="en-US" sz="2600" dirty="0" err="1" smtClean="0"/>
              <a:t>lastName</a:t>
            </a:r>
            <a:r>
              <a:rPr lang="en-US" sz="2600" dirty="0" smtClean="0"/>
              <a:t>" : "Jones" }</a:t>
            </a:r>
          </a:p>
          <a:p>
            <a:pPr>
              <a:buNone/>
            </a:pPr>
            <a:r>
              <a:rPr lang="en-US" sz="2600" dirty="0" smtClean="0"/>
              <a:t> ]};</a:t>
            </a:r>
          </a:p>
          <a:p>
            <a:r>
              <a:rPr lang="en-US" sz="2600" dirty="0" smtClean="0"/>
              <a:t>Display JSON Object: </a:t>
            </a:r>
          </a:p>
          <a:p>
            <a:pPr>
              <a:buNone/>
            </a:pPr>
            <a:r>
              <a:rPr lang="en-US" sz="2600" dirty="0" err="1" smtClean="0"/>
              <a:t>document.write</a:t>
            </a:r>
            <a:r>
              <a:rPr lang="en-US" sz="2600" dirty="0" smtClean="0"/>
              <a:t>("&lt;h3&gt;", </a:t>
            </a:r>
            <a:r>
              <a:rPr lang="en-US" sz="2600" dirty="0" err="1" smtClean="0"/>
              <a:t>json_obj.employees</a:t>
            </a:r>
            <a:r>
              <a:rPr lang="en-US" sz="2600" dirty="0" smtClean="0"/>
              <a:t>[0].</a:t>
            </a:r>
            <a:r>
              <a:rPr lang="en-US" sz="2600" dirty="0" err="1" smtClean="0"/>
              <a:t>firstName</a:t>
            </a:r>
            <a:r>
              <a:rPr lang="en-US" sz="2600" dirty="0" smtClean="0"/>
              <a:t>, " ", </a:t>
            </a:r>
            <a:r>
              <a:rPr lang="en-US" sz="2600" dirty="0" err="1" smtClean="0"/>
              <a:t>json_obj.employees</a:t>
            </a:r>
            <a:r>
              <a:rPr lang="en-US" sz="2600" dirty="0" smtClean="0"/>
              <a:t>[0].</a:t>
            </a:r>
            <a:r>
              <a:rPr lang="en-US" sz="2600" dirty="0" err="1" smtClean="0"/>
              <a:t>lastName</a:t>
            </a:r>
            <a:r>
              <a:rPr lang="en-US" sz="2600" dirty="0" smtClean="0"/>
              <a:t>, "&lt;/h3&gt;");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>
                <a:hlinkClick r:id="rId2"/>
              </a:rPr>
              <a:t>http://fog.ccsf.edu/~hyip/cnit131a/12/samples/06_json_object_with_array.html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uses 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Because JSON uses JavaScript syntax, no extra software is needed to work with JSON within JavaScript.</a:t>
            </a:r>
          </a:p>
          <a:p>
            <a:r>
              <a:rPr lang="en-US" sz="7200" dirty="0" smtClean="0"/>
              <a:t>With JavaScript you can create an array of objects and assign data to it, like this:</a:t>
            </a:r>
          </a:p>
          <a:p>
            <a:pPr>
              <a:buNone/>
            </a:pPr>
            <a:r>
              <a:rPr lang="en-US" sz="7200" dirty="0" err="1" smtClean="0"/>
              <a:t>var</a:t>
            </a:r>
            <a:r>
              <a:rPr lang="en-US" sz="7200" dirty="0" smtClean="0"/>
              <a:t> employees = [</a:t>
            </a:r>
            <a:br>
              <a:rPr lang="en-US" sz="7200" dirty="0" smtClean="0"/>
            </a:br>
            <a:r>
              <a:rPr lang="en-US" sz="7200" dirty="0" smtClean="0"/>
              <a:t>    {"</a:t>
            </a:r>
            <a:r>
              <a:rPr lang="en-US" sz="7200" dirty="0" err="1" smtClean="0"/>
              <a:t>firstName</a:t>
            </a:r>
            <a:r>
              <a:rPr lang="en-US" sz="7200" dirty="0" smtClean="0"/>
              <a:t>":"John", "</a:t>
            </a:r>
            <a:r>
              <a:rPr lang="en-US" sz="7200" dirty="0" err="1" smtClean="0"/>
              <a:t>lastName</a:t>
            </a:r>
            <a:r>
              <a:rPr lang="en-US" sz="7200" dirty="0" smtClean="0"/>
              <a:t>":"Doe"},</a:t>
            </a:r>
            <a:br>
              <a:rPr lang="en-US" sz="7200" dirty="0" smtClean="0"/>
            </a:br>
            <a:r>
              <a:rPr lang="en-US" sz="7200" dirty="0" smtClean="0"/>
              <a:t>    {"</a:t>
            </a:r>
            <a:r>
              <a:rPr lang="en-US" sz="7200" dirty="0" err="1" smtClean="0"/>
              <a:t>firstName</a:t>
            </a:r>
            <a:r>
              <a:rPr lang="en-US" sz="7200" dirty="0" smtClean="0"/>
              <a:t>":"Anna", "</a:t>
            </a:r>
            <a:r>
              <a:rPr lang="en-US" sz="7200" dirty="0" err="1" smtClean="0"/>
              <a:t>lastName</a:t>
            </a:r>
            <a:r>
              <a:rPr lang="en-US" sz="7200" dirty="0" smtClean="0"/>
              <a:t>":"Smith"},</a:t>
            </a:r>
            <a:br>
              <a:rPr lang="en-US" sz="7200" dirty="0" smtClean="0"/>
            </a:br>
            <a:r>
              <a:rPr lang="en-US" sz="7200" dirty="0" smtClean="0"/>
              <a:t>    {"</a:t>
            </a:r>
            <a:r>
              <a:rPr lang="en-US" sz="7200" dirty="0" err="1" smtClean="0"/>
              <a:t>firstName</a:t>
            </a:r>
            <a:r>
              <a:rPr lang="en-US" sz="7200" dirty="0" smtClean="0"/>
              <a:t>":"</a:t>
            </a:r>
            <a:r>
              <a:rPr lang="en-US" sz="7200" dirty="0" err="1" smtClean="0"/>
              <a:t>Peter","lastName</a:t>
            </a:r>
            <a:r>
              <a:rPr lang="en-US" sz="7200" dirty="0" smtClean="0"/>
              <a:t>": "Jones"}</a:t>
            </a:r>
          </a:p>
          <a:p>
            <a:pPr>
              <a:buNone/>
            </a:pPr>
            <a:r>
              <a:rPr lang="en-US" sz="7200" dirty="0" smtClean="0"/>
              <a:t>];</a:t>
            </a:r>
          </a:p>
          <a:p>
            <a:r>
              <a:rPr lang="en-US" sz="7200" dirty="0" smtClean="0"/>
              <a:t>The first entry in the JavaScript object array can be accessed like this:</a:t>
            </a:r>
            <a:br>
              <a:rPr lang="en-US" sz="7200" dirty="0" smtClean="0"/>
            </a:br>
            <a:r>
              <a:rPr lang="en-US" sz="7200" dirty="0" smtClean="0"/>
              <a:t>employees[0].</a:t>
            </a:r>
            <a:r>
              <a:rPr lang="en-US" sz="7200" dirty="0" err="1" smtClean="0"/>
              <a:t>firstName</a:t>
            </a:r>
            <a:r>
              <a:rPr lang="en-US" sz="7200" dirty="0" smtClean="0"/>
              <a:t> + " " + employees[0].</a:t>
            </a:r>
            <a:r>
              <a:rPr lang="en-US" sz="7200" dirty="0" err="1" smtClean="0"/>
              <a:t>lastName</a:t>
            </a:r>
            <a:r>
              <a:rPr lang="en-US" sz="7200" dirty="0" smtClean="0"/>
              <a:t>;  // returns John Doe</a:t>
            </a:r>
          </a:p>
          <a:p>
            <a:endParaRPr lang="en-US" sz="7200" dirty="0" smtClean="0"/>
          </a:p>
          <a:p>
            <a:r>
              <a:rPr lang="en-US" sz="7200" dirty="0" smtClean="0"/>
              <a:t>It can also be accessed like this:</a:t>
            </a:r>
            <a:br>
              <a:rPr lang="en-US" sz="7200" dirty="0" smtClean="0"/>
            </a:br>
            <a:r>
              <a:rPr lang="en-US" sz="7200" dirty="0" smtClean="0"/>
              <a:t>employees[0]["</a:t>
            </a:r>
            <a:r>
              <a:rPr lang="en-US" sz="7200" dirty="0" err="1" smtClean="0"/>
              <a:t>firstName</a:t>
            </a:r>
            <a:r>
              <a:rPr lang="en-US" sz="7200" dirty="0" smtClean="0"/>
              <a:t>"] + " " + employees[0]["</a:t>
            </a:r>
            <a:r>
              <a:rPr lang="en-US" sz="7200" dirty="0" err="1" smtClean="0"/>
              <a:t>lastName</a:t>
            </a:r>
            <a:r>
              <a:rPr lang="en-US" sz="7200" dirty="0" smtClean="0"/>
              <a:t>"];  // returns John Doe</a:t>
            </a:r>
          </a:p>
          <a:p>
            <a:endParaRPr lang="en-US" sz="7200" dirty="0" smtClean="0"/>
          </a:p>
          <a:p>
            <a:r>
              <a:rPr lang="en-US" sz="7200" dirty="0" smtClean="0"/>
              <a:t>Data can be modified like this:</a:t>
            </a:r>
          </a:p>
          <a:p>
            <a:pPr>
              <a:buNone/>
            </a:pPr>
            <a:r>
              <a:rPr lang="en-US" sz="7200" dirty="0" smtClean="0"/>
              <a:t>employees[0].</a:t>
            </a:r>
            <a:r>
              <a:rPr lang="en-US" sz="7200" dirty="0" err="1" smtClean="0"/>
              <a:t>firstName</a:t>
            </a:r>
            <a:r>
              <a:rPr lang="en-US" sz="7200" dirty="0" smtClean="0"/>
              <a:t> = "Gilbert";</a:t>
            </a:r>
          </a:p>
          <a:p>
            <a:pPr>
              <a:buNone/>
            </a:pPr>
            <a:endParaRPr lang="en-US" sz="7200" dirty="0" smtClean="0"/>
          </a:p>
          <a:p>
            <a:r>
              <a:rPr lang="en-US" sz="7200" dirty="0" smtClean="0"/>
              <a:t>It can also be modified like this:</a:t>
            </a:r>
          </a:p>
          <a:p>
            <a:pPr>
              <a:buNone/>
            </a:pPr>
            <a:r>
              <a:rPr lang="en-US" sz="7200" dirty="0" smtClean="0"/>
              <a:t>employees[0]["</a:t>
            </a:r>
            <a:r>
              <a:rPr lang="en-US" sz="7200" dirty="0" err="1" smtClean="0"/>
              <a:t>firstName</a:t>
            </a:r>
            <a:r>
              <a:rPr lang="en-US" sz="7200" dirty="0" smtClean="0"/>
              <a:t>"] = "Gilbert";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Review -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Create JavaScript Object: </a:t>
            </a:r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js_obj</a:t>
            </a:r>
            <a:r>
              <a:rPr lang="en-US" dirty="0" smtClean="0"/>
              <a:t> = { </a:t>
            </a:r>
            <a:r>
              <a:rPr lang="en-US" dirty="0" err="1" smtClean="0"/>
              <a:t>firstName</a:t>
            </a:r>
            <a:r>
              <a:rPr lang="en-US" dirty="0" smtClean="0"/>
              <a:t> : "John", </a:t>
            </a:r>
            <a:r>
              <a:rPr lang="en-US" dirty="0" err="1" smtClean="0"/>
              <a:t>lastName</a:t>
            </a:r>
            <a:r>
              <a:rPr lang="en-US" dirty="0" smtClean="0"/>
              <a:t> : "Doe" };</a:t>
            </a:r>
          </a:p>
          <a:p>
            <a:r>
              <a:rPr lang="en-US" dirty="0" smtClean="0"/>
              <a:t>OR </a:t>
            </a:r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js_obj</a:t>
            </a:r>
            <a:r>
              <a:rPr lang="en-US" dirty="0" smtClean="0"/>
              <a:t> = new Object();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js_obj.firstName</a:t>
            </a:r>
            <a:r>
              <a:rPr lang="en-US" dirty="0" smtClean="0"/>
              <a:t> = "John";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js_obj.lastName</a:t>
            </a:r>
            <a:r>
              <a:rPr lang="en-US" dirty="0" smtClean="0"/>
              <a:t> = "Doe“;</a:t>
            </a:r>
          </a:p>
          <a:p>
            <a:r>
              <a:rPr lang="en-US" dirty="0" smtClean="0"/>
              <a:t>Display JavaScript Object: </a:t>
            </a:r>
          </a:p>
          <a:p>
            <a:pPr>
              <a:buNone/>
            </a:pPr>
            <a:r>
              <a:rPr lang="en-US" dirty="0" err="1" smtClean="0"/>
              <a:t>document.write</a:t>
            </a:r>
            <a:r>
              <a:rPr lang="en-US" dirty="0" smtClean="0"/>
              <a:t>("&lt;h3&gt;", </a:t>
            </a:r>
            <a:r>
              <a:rPr lang="en-US" dirty="0" err="1" smtClean="0"/>
              <a:t>js_obj.firstName</a:t>
            </a:r>
            <a:r>
              <a:rPr lang="en-US" dirty="0" smtClean="0"/>
              <a:t>, " ", </a:t>
            </a:r>
            <a:r>
              <a:rPr lang="en-US" dirty="0" err="1" smtClean="0"/>
              <a:t>js_obj.lastName</a:t>
            </a:r>
            <a:r>
              <a:rPr lang="en-US" dirty="0" smtClean="0"/>
              <a:t>, "&lt;/h3&gt;");</a:t>
            </a:r>
          </a:p>
          <a:p>
            <a:r>
              <a:rPr lang="en-US" dirty="0" smtClean="0"/>
              <a:t>Display JavaScript Object using Associative Array:</a:t>
            </a:r>
          </a:p>
          <a:p>
            <a:pPr>
              <a:buNone/>
            </a:pPr>
            <a:r>
              <a:rPr lang="en-US" dirty="0" err="1" smtClean="0"/>
              <a:t>document.write</a:t>
            </a:r>
            <a:r>
              <a:rPr lang="en-US" dirty="0" smtClean="0"/>
              <a:t>("&lt;h3&gt;", </a:t>
            </a:r>
            <a:r>
              <a:rPr lang="en-US" dirty="0" err="1" smtClean="0"/>
              <a:t>js_obj</a:t>
            </a:r>
            <a:r>
              <a:rPr lang="en-US" dirty="0" smtClean="0"/>
              <a:t>["</a:t>
            </a:r>
            <a:r>
              <a:rPr lang="en-US" dirty="0" err="1" smtClean="0"/>
              <a:t>firstName</a:t>
            </a:r>
            <a:r>
              <a:rPr lang="en-US" dirty="0" smtClean="0"/>
              <a:t>"], " ", </a:t>
            </a:r>
            <a:r>
              <a:rPr lang="en-US" dirty="0" err="1" smtClean="0"/>
              <a:t>js_obj</a:t>
            </a:r>
            <a:r>
              <a:rPr lang="en-US" dirty="0" smtClean="0"/>
              <a:t>["</a:t>
            </a:r>
            <a:r>
              <a:rPr lang="en-US" dirty="0" err="1" smtClean="0"/>
              <a:t>lastName</a:t>
            </a:r>
            <a:r>
              <a:rPr lang="en-US" dirty="0" smtClean="0"/>
              <a:t>"], "&lt;/h3&gt;");</a:t>
            </a:r>
          </a:p>
          <a:p>
            <a:r>
              <a:rPr lang="en-US" dirty="0" smtClean="0">
                <a:hlinkClick r:id="rId2"/>
              </a:rPr>
              <a:t>http://fog.ccsf.edu/~hyip/cnit131a/12/samples/02_javascript_object.html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file type for JSON files is ".</a:t>
            </a:r>
            <a:r>
              <a:rPr lang="en-US" dirty="0" err="1" smtClean="0"/>
              <a:t>json</a:t>
            </a:r>
            <a:r>
              <a:rPr lang="en-US" dirty="0" smtClean="0"/>
              <a:t>"</a:t>
            </a:r>
          </a:p>
          <a:p>
            <a:pPr lvl="0"/>
            <a:r>
              <a:rPr lang="en-US" dirty="0" smtClean="0"/>
              <a:t>The MIME type for JSON text is "application/</a:t>
            </a:r>
            <a:r>
              <a:rPr lang="en-US" dirty="0" err="1" smtClean="0"/>
              <a:t>json</a:t>
            </a:r>
            <a:r>
              <a:rPr lang="en-US" dirty="0" smtClean="0"/>
              <a:t>"</a:t>
            </a:r>
          </a:p>
          <a:p>
            <a:r>
              <a:rPr lang="en-US" dirty="0" smtClean="0"/>
              <a:t>A common use of JSON is to read data from a web server, and display the data in a web page.</a:t>
            </a:r>
          </a:p>
          <a:p>
            <a:r>
              <a:rPr lang="en-US" dirty="0" smtClean="0"/>
              <a:t>For simplicity, this can be demonstrated by using a string as input (instead of a file).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JSON Example – Converts JSON text to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Create a JavaScript string containing JSON syntax:</a:t>
            </a:r>
          </a:p>
          <a:p>
            <a:pPr>
              <a:buNone/>
            </a:pPr>
            <a:r>
              <a:rPr lang="en-US" sz="1600" dirty="0" err="1" smtClean="0"/>
              <a:t>var</a:t>
            </a:r>
            <a:r>
              <a:rPr lang="en-US" sz="1600" dirty="0" smtClean="0"/>
              <a:t> text = '{ "employees" : [' +</a:t>
            </a:r>
            <a:br>
              <a:rPr lang="en-US" sz="1600" dirty="0" smtClean="0"/>
            </a:br>
            <a:r>
              <a:rPr lang="en-US" sz="1600" dirty="0" smtClean="0"/>
              <a:t>'{ "</a:t>
            </a:r>
            <a:r>
              <a:rPr lang="en-US" sz="1600" dirty="0" err="1" smtClean="0"/>
              <a:t>firstName</a:t>
            </a:r>
            <a:r>
              <a:rPr lang="en-US" sz="1600" dirty="0" smtClean="0"/>
              <a:t>":"John" , "</a:t>
            </a:r>
            <a:r>
              <a:rPr lang="en-US" sz="1600" dirty="0" err="1" smtClean="0"/>
              <a:t>lastName</a:t>
            </a:r>
            <a:r>
              <a:rPr lang="en-US" sz="1600" dirty="0" smtClean="0"/>
              <a:t>":"Doe" },' +</a:t>
            </a:r>
            <a:br>
              <a:rPr lang="en-US" sz="1600" dirty="0" smtClean="0"/>
            </a:br>
            <a:r>
              <a:rPr lang="en-US" sz="1600" dirty="0" smtClean="0"/>
              <a:t>'{ "</a:t>
            </a:r>
            <a:r>
              <a:rPr lang="en-US" sz="1600" dirty="0" err="1" smtClean="0"/>
              <a:t>firstName</a:t>
            </a:r>
            <a:r>
              <a:rPr lang="en-US" sz="1600" dirty="0" smtClean="0"/>
              <a:t>":"Anna" , "</a:t>
            </a:r>
            <a:r>
              <a:rPr lang="en-US" sz="1600" dirty="0" err="1" smtClean="0"/>
              <a:t>lastName</a:t>
            </a:r>
            <a:r>
              <a:rPr lang="en-US" sz="1600" dirty="0" smtClean="0"/>
              <a:t>":"Smith" },' +</a:t>
            </a:r>
            <a:br>
              <a:rPr lang="en-US" sz="1600" dirty="0" smtClean="0"/>
            </a:br>
            <a:r>
              <a:rPr lang="en-US" sz="1600" dirty="0" smtClean="0"/>
              <a:t>'{ "</a:t>
            </a:r>
            <a:r>
              <a:rPr lang="en-US" sz="1600" dirty="0" err="1" smtClean="0"/>
              <a:t>firstName</a:t>
            </a:r>
            <a:r>
              <a:rPr lang="en-US" sz="1600" dirty="0" smtClean="0"/>
              <a:t>":"Peter" , "</a:t>
            </a:r>
            <a:r>
              <a:rPr lang="en-US" sz="1600" dirty="0" err="1" smtClean="0"/>
              <a:t>lastName</a:t>
            </a:r>
            <a:r>
              <a:rPr lang="en-US" sz="1600" dirty="0" smtClean="0"/>
              <a:t>":"Jones" } ]}';</a:t>
            </a:r>
          </a:p>
          <a:p>
            <a:r>
              <a:rPr lang="en-US" sz="1600" dirty="0" smtClean="0"/>
              <a:t>JSON syntax is a subset of JavaScript syntax.</a:t>
            </a:r>
          </a:p>
          <a:p>
            <a:r>
              <a:rPr lang="en-US" sz="1600" dirty="0" smtClean="0"/>
              <a:t>The JavaScript function </a:t>
            </a:r>
            <a:r>
              <a:rPr lang="en-US" sz="1600" dirty="0" err="1" smtClean="0"/>
              <a:t>JSON.parse</a:t>
            </a:r>
            <a:r>
              <a:rPr lang="en-US" sz="1600" dirty="0" smtClean="0"/>
              <a:t>(</a:t>
            </a:r>
            <a:r>
              <a:rPr lang="en-US" sz="1600" i="1" dirty="0" smtClean="0"/>
              <a:t>text</a:t>
            </a:r>
            <a:r>
              <a:rPr lang="en-US" sz="1600" dirty="0" smtClean="0"/>
              <a:t>) can be used to convert a JSON text into a JavaScript object:</a:t>
            </a:r>
          </a:p>
          <a:p>
            <a:pPr>
              <a:buNone/>
            </a:pPr>
            <a:r>
              <a:rPr lang="en-US" sz="1600" dirty="0" err="1" smtClean="0"/>
              <a:t>var</a:t>
            </a:r>
            <a:r>
              <a:rPr lang="en-US" sz="1600" dirty="0" smtClean="0"/>
              <a:t> </a:t>
            </a:r>
            <a:r>
              <a:rPr lang="en-US" sz="1600" dirty="0" err="1" smtClean="0"/>
              <a:t>obj</a:t>
            </a:r>
            <a:r>
              <a:rPr lang="en-US" sz="1600" dirty="0" smtClean="0"/>
              <a:t> = </a:t>
            </a:r>
            <a:r>
              <a:rPr lang="en-US" sz="1600" dirty="0" err="1" smtClean="0"/>
              <a:t>JSON.parse</a:t>
            </a:r>
            <a:r>
              <a:rPr lang="en-US" sz="1600" dirty="0" smtClean="0"/>
              <a:t>(text);</a:t>
            </a:r>
          </a:p>
          <a:p>
            <a:r>
              <a:rPr lang="en-US" sz="1600" dirty="0" smtClean="0"/>
              <a:t>Use the new JavaScript object in your page:</a:t>
            </a:r>
          </a:p>
          <a:p>
            <a:pPr>
              <a:buNone/>
            </a:pPr>
            <a:r>
              <a:rPr lang="en-US" sz="1600" dirty="0" smtClean="0"/>
              <a:t>&lt;p id="demo"&gt;&lt;/p&gt; </a:t>
            </a:r>
          </a:p>
          <a:p>
            <a:pPr>
              <a:buNone/>
            </a:pPr>
            <a:r>
              <a:rPr lang="en-US" sz="1600" dirty="0" smtClean="0"/>
              <a:t>&lt;script&gt;</a:t>
            </a:r>
            <a:br>
              <a:rPr lang="en-US" sz="1600" dirty="0" smtClean="0"/>
            </a:br>
            <a:r>
              <a:rPr lang="en-US" sz="1600" dirty="0" err="1" smtClean="0"/>
              <a:t>document.getElementById</a:t>
            </a:r>
            <a:r>
              <a:rPr lang="en-US" sz="1600" dirty="0" smtClean="0"/>
              <a:t>("demo").</a:t>
            </a:r>
            <a:r>
              <a:rPr lang="en-US" sz="1600" dirty="0" err="1" smtClean="0"/>
              <a:t>innerHTML</a:t>
            </a:r>
            <a:r>
              <a:rPr lang="en-US" sz="1600" dirty="0" smtClean="0"/>
              <a:t> =</a:t>
            </a:r>
            <a:br>
              <a:rPr lang="en-US" sz="1600" dirty="0" smtClean="0"/>
            </a:br>
            <a:r>
              <a:rPr lang="en-US" sz="1600" dirty="0" err="1" smtClean="0"/>
              <a:t>obj.employees</a:t>
            </a:r>
            <a:r>
              <a:rPr lang="en-US" sz="1600" dirty="0" smtClean="0"/>
              <a:t>[1].</a:t>
            </a:r>
            <a:r>
              <a:rPr lang="en-US" sz="1600" dirty="0" err="1" smtClean="0"/>
              <a:t>firstName</a:t>
            </a:r>
            <a:r>
              <a:rPr lang="en-US" sz="1600" dirty="0" smtClean="0"/>
              <a:t> + " " + </a:t>
            </a:r>
            <a:r>
              <a:rPr lang="en-US" sz="1600" dirty="0" err="1" smtClean="0"/>
              <a:t>obj.employees</a:t>
            </a:r>
            <a:r>
              <a:rPr lang="en-US" sz="1600" dirty="0" smtClean="0"/>
              <a:t>[1].</a:t>
            </a:r>
            <a:r>
              <a:rPr lang="en-US" sz="1600" dirty="0" err="1" smtClean="0"/>
              <a:t>lastName</a:t>
            </a:r>
            <a:r>
              <a:rPr lang="en-US" sz="1600" dirty="0" smtClean="0"/>
              <a:t>; </a:t>
            </a:r>
          </a:p>
          <a:p>
            <a:pPr>
              <a:buNone/>
            </a:pPr>
            <a:r>
              <a:rPr lang="en-US" sz="1600" dirty="0" smtClean="0"/>
              <a:t>&lt;/script&gt;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>
                <a:hlinkClick r:id="rId2"/>
              </a:rPr>
              <a:t>http://fog.ccsf.edu/~hyip/cnit131a/12/samples/07_convert_string_to_json_object.html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JavaScript Object embedded in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Create JavaScript Array with object inside: </a:t>
            </a:r>
          </a:p>
          <a:p>
            <a:pPr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en-US" sz="2400" dirty="0" err="1" smtClean="0"/>
              <a:t>js_ary</a:t>
            </a:r>
            <a:r>
              <a:rPr lang="en-US" sz="2400" dirty="0" smtClean="0"/>
              <a:t> = [ { </a:t>
            </a:r>
            <a:r>
              <a:rPr lang="en-US" sz="2400" dirty="0" err="1" smtClean="0"/>
              <a:t>firstName</a:t>
            </a:r>
            <a:r>
              <a:rPr lang="en-US" sz="2400" dirty="0" smtClean="0"/>
              <a:t> : "Joe" }, { </a:t>
            </a:r>
            <a:r>
              <a:rPr lang="en-US" sz="2400" dirty="0" err="1" smtClean="0"/>
              <a:t>lastName</a:t>
            </a:r>
            <a:r>
              <a:rPr lang="en-US" sz="2400" dirty="0" smtClean="0"/>
              <a:t> : "Doe" } ];</a:t>
            </a:r>
          </a:p>
          <a:p>
            <a:r>
              <a:rPr lang="en-US" sz="2400" dirty="0" smtClean="0"/>
              <a:t>Display JavaScript Array: </a:t>
            </a:r>
          </a:p>
          <a:p>
            <a:pPr>
              <a:buNone/>
            </a:pPr>
            <a:r>
              <a:rPr lang="en-US" sz="2400" dirty="0" err="1" smtClean="0"/>
              <a:t>document.write</a:t>
            </a:r>
            <a:r>
              <a:rPr lang="en-US" sz="2400" dirty="0" smtClean="0"/>
              <a:t>("&lt;h3&gt;", </a:t>
            </a:r>
            <a:r>
              <a:rPr lang="en-US" sz="2400" dirty="0" err="1" smtClean="0"/>
              <a:t>js_ary</a:t>
            </a:r>
            <a:r>
              <a:rPr lang="en-US" sz="2400" dirty="0" smtClean="0"/>
              <a:t>[0].</a:t>
            </a:r>
            <a:r>
              <a:rPr lang="en-US" sz="2400" dirty="0" err="1" smtClean="0"/>
              <a:t>firstName</a:t>
            </a:r>
            <a:r>
              <a:rPr lang="en-US" sz="2400" dirty="0" smtClean="0"/>
              <a:t>, " ", </a:t>
            </a:r>
            <a:r>
              <a:rPr lang="en-US" sz="2400" dirty="0" err="1" smtClean="0"/>
              <a:t>js_ary</a:t>
            </a:r>
            <a:r>
              <a:rPr lang="en-US" sz="2400" dirty="0" smtClean="0"/>
              <a:t>[1].</a:t>
            </a:r>
            <a:r>
              <a:rPr lang="en-US" sz="2400" dirty="0" err="1" smtClean="0"/>
              <a:t>lastName</a:t>
            </a:r>
            <a:r>
              <a:rPr lang="en-US" sz="2400" dirty="0" smtClean="0"/>
              <a:t>, "&lt;/h3&gt;");</a:t>
            </a:r>
          </a:p>
          <a:p>
            <a:r>
              <a:rPr lang="en-US" sz="2400" dirty="0" smtClean="0"/>
              <a:t>Use Associative Array for the Object:</a:t>
            </a:r>
          </a:p>
          <a:p>
            <a:pPr>
              <a:buNone/>
            </a:pPr>
            <a:r>
              <a:rPr lang="en-US" sz="2400" dirty="0" err="1" smtClean="0"/>
              <a:t>document.write</a:t>
            </a:r>
            <a:r>
              <a:rPr lang="en-US" sz="2400" dirty="0" smtClean="0"/>
              <a:t>("&lt;h3&gt;", </a:t>
            </a:r>
            <a:r>
              <a:rPr lang="en-US" sz="2400" dirty="0" err="1" smtClean="0"/>
              <a:t>js_ary</a:t>
            </a:r>
            <a:r>
              <a:rPr lang="en-US" sz="2400" dirty="0" smtClean="0"/>
              <a:t>[0]["</a:t>
            </a:r>
            <a:r>
              <a:rPr lang="en-US" sz="2400" dirty="0" err="1" smtClean="0"/>
              <a:t>firstName</a:t>
            </a:r>
            <a:r>
              <a:rPr lang="en-US" sz="2400" dirty="0" smtClean="0"/>
              <a:t>"], " ", </a:t>
            </a:r>
            <a:r>
              <a:rPr lang="en-US" sz="2400" dirty="0" err="1" smtClean="0"/>
              <a:t>js_ary</a:t>
            </a:r>
            <a:r>
              <a:rPr lang="en-US" sz="2400" dirty="0" smtClean="0"/>
              <a:t>[1]["</a:t>
            </a:r>
            <a:r>
              <a:rPr lang="en-US" sz="2400" dirty="0" err="1" smtClean="0"/>
              <a:t>lastName</a:t>
            </a:r>
            <a:r>
              <a:rPr lang="en-US" sz="2400" dirty="0" smtClean="0"/>
              <a:t>"], "&lt;/h3&gt;");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http://fog.ccsf.edu/~hyip/cnit131a/12/samples/03_javascript_object_embedded_in_array.html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JavaScript Array embedded in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Create JavaScript Object with Array inside:</a:t>
            </a:r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js_obj</a:t>
            </a:r>
            <a:r>
              <a:rPr lang="en-US" dirty="0" smtClean="0"/>
              <a:t> = { </a:t>
            </a:r>
            <a:r>
              <a:rPr lang="en-US" dirty="0" err="1" smtClean="0"/>
              <a:t>firstName</a:t>
            </a:r>
            <a:r>
              <a:rPr lang="en-US" dirty="0" smtClean="0"/>
              <a:t> : ["John"], </a:t>
            </a:r>
            <a:r>
              <a:rPr lang="en-US" dirty="0" err="1" smtClean="0"/>
              <a:t>lastName</a:t>
            </a:r>
            <a:r>
              <a:rPr lang="en-US" dirty="0" smtClean="0"/>
              <a:t> : ["Doe"] };</a:t>
            </a:r>
          </a:p>
          <a:p>
            <a:r>
              <a:rPr lang="en-US" dirty="0" smtClean="0"/>
              <a:t>Display JavaScript Object:</a:t>
            </a:r>
          </a:p>
          <a:p>
            <a:pPr>
              <a:buNone/>
            </a:pPr>
            <a:r>
              <a:rPr lang="en-US" dirty="0" err="1" smtClean="0"/>
              <a:t>document.write</a:t>
            </a:r>
            <a:r>
              <a:rPr lang="en-US" dirty="0" smtClean="0"/>
              <a:t>("&lt;h3&gt;", </a:t>
            </a:r>
            <a:r>
              <a:rPr lang="en-US" dirty="0" err="1" smtClean="0"/>
              <a:t>js_obj.firstName</a:t>
            </a:r>
            <a:r>
              <a:rPr lang="en-US" dirty="0" smtClean="0"/>
              <a:t>[0], " ", </a:t>
            </a:r>
            <a:r>
              <a:rPr lang="en-US" dirty="0" err="1" smtClean="0"/>
              <a:t>js_obj.lastName</a:t>
            </a:r>
            <a:r>
              <a:rPr lang="en-US" dirty="0" smtClean="0"/>
              <a:t>[0], "&lt;/h3&gt;");</a:t>
            </a:r>
          </a:p>
          <a:p>
            <a:r>
              <a:rPr lang="en-US" dirty="0" smtClean="0"/>
              <a:t>Use Associative Array for the Object:</a:t>
            </a:r>
          </a:p>
          <a:p>
            <a:pPr>
              <a:buNone/>
            </a:pPr>
            <a:r>
              <a:rPr lang="en-US" dirty="0" err="1" smtClean="0"/>
              <a:t>document.write</a:t>
            </a:r>
            <a:r>
              <a:rPr lang="en-US" dirty="0" smtClean="0"/>
              <a:t>("&lt;h3&gt;", </a:t>
            </a:r>
            <a:r>
              <a:rPr lang="en-US" dirty="0" err="1" smtClean="0"/>
              <a:t>js_obj</a:t>
            </a:r>
            <a:r>
              <a:rPr lang="en-US" dirty="0" smtClean="0"/>
              <a:t>["</a:t>
            </a:r>
            <a:r>
              <a:rPr lang="en-US" dirty="0" err="1" smtClean="0"/>
              <a:t>firstName</a:t>
            </a:r>
            <a:r>
              <a:rPr lang="en-US" dirty="0" smtClean="0"/>
              <a:t>"][0], " ", </a:t>
            </a:r>
            <a:r>
              <a:rPr lang="en-US" dirty="0" err="1" smtClean="0"/>
              <a:t>js_obj</a:t>
            </a:r>
            <a:r>
              <a:rPr lang="en-US" dirty="0" smtClean="0"/>
              <a:t>["</a:t>
            </a:r>
            <a:r>
              <a:rPr lang="en-US" dirty="0" err="1" smtClean="0"/>
              <a:t>lastName</a:t>
            </a:r>
            <a:r>
              <a:rPr lang="en-US" dirty="0" smtClean="0"/>
              <a:t>"][0], "&lt;/h3&gt;");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>
                <a:hlinkClick r:id="rId2"/>
              </a:rPr>
              <a:t>http://fog.ccsf.edu/~hyip/cnit131a/12/samples/04_javascript_array_embedded_in_object.html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JSON is short for JavaScript Object Notation. </a:t>
            </a:r>
          </a:p>
          <a:p>
            <a:r>
              <a:rPr lang="en-US" dirty="0" smtClean="0"/>
              <a:t>JSON is a syntax for storing and exchanging data.</a:t>
            </a:r>
          </a:p>
          <a:p>
            <a:r>
              <a:rPr lang="en-US" dirty="0" smtClean="0"/>
              <a:t>JSON is an easier-to-use alternative to XML.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Lightweight, text-based open standard for data interchange</a:t>
            </a:r>
          </a:p>
          <a:p>
            <a:pPr lvl="0"/>
            <a:r>
              <a:rPr lang="en-US" dirty="0" smtClean="0"/>
              <a:t>It has been extended from the JavaScript language</a:t>
            </a:r>
          </a:p>
          <a:p>
            <a:pPr lvl="0"/>
            <a:r>
              <a:rPr lang="en-US" dirty="0" smtClean="0"/>
              <a:t>The extension of the file is .</a:t>
            </a:r>
            <a:r>
              <a:rPr lang="en-US" dirty="0" err="1" smtClean="0"/>
              <a:t>json</a:t>
            </a:r>
            <a:endParaRPr lang="en-US" dirty="0" smtClean="0"/>
          </a:p>
          <a:p>
            <a:pPr lvl="0"/>
            <a:r>
              <a:rPr lang="en-US" dirty="0" smtClean="0"/>
              <a:t>The internet media type is application/</a:t>
            </a:r>
            <a:r>
              <a:rPr lang="en-US" dirty="0" err="1" smtClean="0"/>
              <a:t>json</a:t>
            </a:r>
            <a:r>
              <a:rPr lang="en-US" dirty="0" smtClean="0"/>
              <a:t> and the uniform type identifier is </a:t>
            </a:r>
            <a:r>
              <a:rPr lang="en-US" dirty="0" err="1" smtClean="0"/>
              <a:t>public.json</a:t>
            </a:r>
            <a:endParaRPr lang="en-US" dirty="0" smtClean="0"/>
          </a:p>
          <a:p>
            <a:pPr lvl="0"/>
            <a:r>
              <a:rPr lang="en-US" dirty="0" smtClean="0"/>
              <a:t>It is used when writing JavaScript based application which includes browser extension and websites</a:t>
            </a:r>
          </a:p>
          <a:p>
            <a:pPr lvl="0"/>
            <a:r>
              <a:rPr lang="en-US" dirty="0" smtClean="0"/>
              <a:t>It is used for transmitting structured data over network connection</a:t>
            </a:r>
          </a:p>
          <a:p>
            <a:pPr lvl="0"/>
            <a:r>
              <a:rPr lang="en-US" dirty="0" smtClean="0"/>
              <a:t>Primarily used to transmit data between server and web application</a:t>
            </a:r>
          </a:p>
          <a:p>
            <a:pPr lvl="0"/>
            <a:r>
              <a:rPr lang="en-US" dirty="0" smtClean="0"/>
              <a:t>Easy to read and write and language independent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Note:	</a:t>
            </a:r>
          </a:p>
          <a:p>
            <a:r>
              <a:rPr lang="en-US" dirty="0" smtClean="0"/>
              <a:t>Although JSON is an extension of JavaScript, it is also available in many different languages such as: C, Ruby, Python,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JSON – three employee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{"employees":[</a:t>
            </a:r>
            <a:br>
              <a:rPr lang="en-US" dirty="0" smtClean="0"/>
            </a:br>
            <a:r>
              <a:rPr lang="en-US" dirty="0" smtClean="0"/>
              <a:t>    {"</a:t>
            </a:r>
            <a:r>
              <a:rPr lang="en-US" dirty="0" err="1" smtClean="0"/>
              <a:t>firstName</a:t>
            </a:r>
            <a:r>
              <a:rPr lang="en-US" dirty="0" smtClean="0"/>
              <a:t>":"John", "</a:t>
            </a:r>
            <a:r>
              <a:rPr lang="en-US" dirty="0" err="1" smtClean="0"/>
              <a:t>lastName</a:t>
            </a:r>
            <a:r>
              <a:rPr lang="en-US" dirty="0" smtClean="0"/>
              <a:t>":"Doe"}, </a:t>
            </a:r>
            <a:br>
              <a:rPr lang="en-US" dirty="0" smtClean="0"/>
            </a:br>
            <a:r>
              <a:rPr lang="en-US" dirty="0" smtClean="0"/>
              <a:t>    {"</a:t>
            </a:r>
            <a:r>
              <a:rPr lang="en-US" dirty="0" err="1" smtClean="0"/>
              <a:t>firstName</a:t>
            </a:r>
            <a:r>
              <a:rPr lang="en-US" dirty="0" smtClean="0"/>
              <a:t>":"Anna", "</a:t>
            </a:r>
            <a:r>
              <a:rPr lang="en-US" dirty="0" err="1" smtClean="0"/>
              <a:t>lastName</a:t>
            </a:r>
            <a:r>
              <a:rPr lang="en-US" dirty="0" smtClean="0"/>
              <a:t>":"Smith"},</a:t>
            </a:r>
            <a:br>
              <a:rPr lang="en-US" dirty="0" smtClean="0"/>
            </a:br>
            <a:r>
              <a:rPr lang="en-US" dirty="0" smtClean="0"/>
              <a:t>    {"</a:t>
            </a:r>
            <a:r>
              <a:rPr lang="en-US" dirty="0" err="1" smtClean="0"/>
              <a:t>firstName</a:t>
            </a:r>
            <a:r>
              <a:rPr lang="en-US" dirty="0" smtClean="0"/>
              <a:t>":"Peter", "</a:t>
            </a:r>
            <a:r>
              <a:rPr lang="en-US" dirty="0" err="1" smtClean="0"/>
              <a:t>lastName</a:t>
            </a:r>
            <a:r>
              <a:rPr lang="en-US" dirty="0" smtClean="0"/>
              <a:t>":"Jones"}</a:t>
            </a:r>
            <a:br>
              <a:rPr lang="en-US" dirty="0" smtClean="0"/>
            </a:br>
            <a:r>
              <a:rPr lang="en-US" dirty="0" smtClean="0"/>
              <a:t>]}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XML – three employee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&lt;employees&gt;</a:t>
            </a:r>
            <a:br>
              <a:rPr lang="en-US" dirty="0" smtClean="0"/>
            </a:br>
            <a:r>
              <a:rPr lang="en-US" dirty="0" smtClean="0"/>
              <a:t>    &lt;employee&gt;</a:t>
            </a:r>
            <a:br>
              <a:rPr lang="en-US" dirty="0" smtClean="0"/>
            </a:br>
            <a:r>
              <a:rPr lang="en-US" dirty="0" smtClean="0"/>
              <a:t>        &lt;</a:t>
            </a:r>
            <a:r>
              <a:rPr lang="en-US" dirty="0" err="1" smtClean="0"/>
              <a:t>firstName</a:t>
            </a:r>
            <a:r>
              <a:rPr lang="en-US" dirty="0" smtClean="0"/>
              <a:t>&gt;John&lt;/</a:t>
            </a:r>
            <a:r>
              <a:rPr lang="en-US" dirty="0" err="1" smtClean="0"/>
              <a:t>firstName</a:t>
            </a:r>
            <a:r>
              <a:rPr lang="en-US" dirty="0" smtClean="0"/>
              <a:t>&gt; 	&lt;</a:t>
            </a:r>
            <a:r>
              <a:rPr lang="en-US" dirty="0" err="1" smtClean="0"/>
              <a:t>lastName</a:t>
            </a:r>
            <a:r>
              <a:rPr lang="en-US" dirty="0" smtClean="0"/>
              <a:t>&gt;Doe&lt;/</a:t>
            </a:r>
            <a:r>
              <a:rPr lang="en-US" dirty="0" err="1" smtClean="0"/>
              <a:t>lastName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    &lt;/employee&gt;</a:t>
            </a:r>
            <a:br>
              <a:rPr lang="en-US" dirty="0" smtClean="0"/>
            </a:br>
            <a:r>
              <a:rPr lang="en-US" dirty="0" smtClean="0"/>
              <a:t>    &lt;employee&gt;</a:t>
            </a:r>
            <a:br>
              <a:rPr lang="en-US" dirty="0" smtClean="0"/>
            </a:br>
            <a:r>
              <a:rPr lang="en-US" dirty="0" smtClean="0"/>
              <a:t>        &lt;</a:t>
            </a:r>
            <a:r>
              <a:rPr lang="en-US" dirty="0" err="1" smtClean="0"/>
              <a:t>firstName</a:t>
            </a:r>
            <a:r>
              <a:rPr lang="en-US" dirty="0" smtClean="0"/>
              <a:t>&gt;Anna&lt;/</a:t>
            </a:r>
            <a:r>
              <a:rPr lang="en-US" dirty="0" err="1" smtClean="0"/>
              <a:t>firstName</a:t>
            </a:r>
            <a:r>
              <a:rPr lang="en-US" dirty="0" smtClean="0"/>
              <a:t>&gt; 	&lt;</a:t>
            </a:r>
            <a:r>
              <a:rPr lang="en-US" dirty="0" err="1" smtClean="0"/>
              <a:t>lastName</a:t>
            </a:r>
            <a:r>
              <a:rPr lang="en-US" dirty="0" smtClean="0"/>
              <a:t>&gt;Smith&lt;/</a:t>
            </a:r>
            <a:r>
              <a:rPr lang="en-US" dirty="0" err="1" smtClean="0"/>
              <a:t>lastName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    &lt;/employee&gt;</a:t>
            </a:r>
            <a:br>
              <a:rPr lang="en-US" dirty="0" smtClean="0"/>
            </a:br>
            <a:r>
              <a:rPr lang="en-US" dirty="0" smtClean="0"/>
              <a:t>    &lt;employee&gt;</a:t>
            </a:r>
            <a:br>
              <a:rPr lang="en-US" dirty="0" smtClean="0"/>
            </a:br>
            <a:r>
              <a:rPr lang="en-US" dirty="0" smtClean="0"/>
              <a:t>        &lt;</a:t>
            </a:r>
            <a:r>
              <a:rPr lang="en-US" dirty="0" err="1" smtClean="0"/>
              <a:t>firstName</a:t>
            </a:r>
            <a:r>
              <a:rPr lang="en-US" dirty="0" smtClean="0"/>
              <a:t>&gt;Peter&lt;/</a:t>
            </a:r>
            <a:r>
              <a:rPr lang="en-US" dirty="0" err="1" smtClean="0"/>
              <a:t>firstName</a:t>
            </a:r>
            <a:r>
              <a:rPr lang="en-US" dirty="0" smtClean="0"/>
              <a:t>&gt; 	&lt;</a:t>
            </a:r>
            <a:r>
              <a:rPr lang="en-US" dirty="0" err="1" smtClean="0"/>
              <a:t>lastName</a:t>
            </a:r>
            <a:r>
              <a:rPr lang="en-US" dirty="0" smtClean="0"/>
              <a:t>&gt;Jones&lt;/</a:t>
            </a:r>
            <a:r>
              <a:rPr lang="en-US" dirty="0" err="1" smtClean="0"/>
              <a:t>lastName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    &lt;/employee&gt;</a:t>
            </a:r>
          </a:p>
          <a:p>
            <a:pPr>
              <a:buNone/>
            </a:pPr>
            <a:r>
              <a:rPr lang="en-US" dirty="0" smtClean="0"/>
              <a:t>&lt;/employees&gt;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2099</TotalTime>
  <Words>1166</Words>
  <Application>Microsoft Office PowerPoint</Application>
  <PresentationFormat>On-screen Show (4:3)</PresentationFormat>
  <Paragraphs>241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JSON (Copied from www.w3schools.com and from Prof Da Silva)</vt:lpstr>
      <vt:lpstr>JavaScript Review - Array</vt:lpstr>
      <vt:lpstr>JavaScript Review - Object</vt:lpstr>
      <vt:lpstr>JavaScript Object embedded in Array</vt:lpstr>
      <vt:lpstr>JavaScript Array embedded in Object</vt:lpstr>
      <vt:lpstr>What is JSON?</vt:lpstr>
      <vt:lpstr>Characteristics of JSON</vt:lpstr>
      <vt:lpstr>Sample JSON – three employee records</vt:lpstr>
      <vt:lpstr>Sample XML – three employee records</vt:lpstr>
      <vt:lpstr>JSON Evaluates to JavaScript Objects</vt:lpstr>
      <vt:lpstr>JSON Similar to XML </vt:lpstr>
      <vt:lpstr>JSON Different from XML</vt:lpstr>
      <vt:lpstr>Why JSON?</vt:lpstr>
      <vt:lpstr>JSON Syntax</vt:lpstr>
      <vt:lpstr>JSON Data (Name and Value pair)</vt:lpstr>
      <vt:lpstr>JSON Value</vt:lpstr>
      <vt:lpstr>JSON Data Types</vt:lpstr>
      <vt:lpstr>JSON Number</vt:lpstr>
      <vt:lpstr>JSON String</vt:lpstr>
      <vt:lpstr>JSON String Types</vt:lpstr>
      <vt:lpstr>JSON Boolean</vt:lpstr>
      <vt:lpstr>JSON Array</vt:lpstr>
      <vt:lpstr>JSON Whitespace</vt:lpstr>
      <vt:lpstr>JSON null</vt:lpstr>
      <vt:lpstr>JSON Object</vt:lpstr>
      <vt:lpstr>Sample JSON Object</vt:lpstr>
      <vt:lpstr>JSON Arrays</vt:lpstr>
      <vt:lpstr>JSON Object with Array</vt:lpstr>
      <vt:lpstr>JSON uses JavaScript Syntax</vt:lpstr>
      <vt:lpstr>JSON Files</vt:lpstr>
      <vt:lpstr>JSON Example – Converts JSON text to Object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 Formed XML</dc:title>
  <dc:creator>Hans</dc:creator>
  <cp:lastModifiedBy>Hans</cp:lastModifiedBy>
  <cp:revision>212</cp:revision>
  <dcterms:created xsi:type="dcterms:W3CDTF">2016-02-01T23:15:25Z</dcterms:created>
  <dcterms:modified xsi:type="dcterms:W3CDTF">2016-05-02T23:54:39Z</dcterms:modified>
</cp:coreProperties>
</file>