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460" r:id="rId3"/>
    <p:sldId id="459" r:id="rId4"/>
    <p:sldId id="461" r:id="rId5"/>
    <p:sldId id="458" r:id="rId6"/>
    <p:sldId id="462" r:id="rId7"/>
    <p:sldId id="463" r:id="rId8"/>
    <p:sldId id="464" r:id="rId9"/>
    <p:sldId id="465" r:id="rId10"/>
    <p:sldId id="466" r:id="rId11"/>
    <p:sldId id="467" r:id="rId12"/>
    <p:sldId id="468" r:id="rId13"/>
    <p:sldId id="469" r:id="rId14"/>
    <p:sldId id="470" r:id="rId15"/>
    <p:sldId id="471" r:id="rId16"/>
    <p:sldId id="472" r:id="rId17"/>
    <p:sldId id="473" r:id="rId18"/>
    <p:sldId id="474" r:id="rId19"/>
    <p:sldId id="475" r:id="rId20"/>
    <p:sldId id="4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5D5A1-A266-448B-9C5D-08340C099E68}" type="datetimeFigureOut">
              <a:rPr lang="en-US" smtClean="0"/>
              <a:pPr/>
              <a:t>5/9/2016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72935-D866-41AF-8D3C-881AD185C7D1}" type="slidenum">
              <a:rPr lang="en-US" smtClean="0"/>
              <a:pPr/>
              <a:t>‹#›</a:t>
            </a:fld>
            <a:endParaRPr lang="en-US"/>
          </a:p>
        </p:txBody>
      </p:sp>
    </p:spTree>
    <p:extLst>
      <p:ext uri="{BB962C8B-B14F-4D97-AF65-F5344CB8AC3E}">
        <p14:creationId xmlns:p14="http://schemas.microsoft.com/office/powerpoint/2010/main" xmlns="" val="1063714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5/9/2016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5/9/2016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5/9/2016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5/9/2016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3E5D1-F0F9-4E7F-AD65-B37D77105A06}" type="datetimeFigureOut">
              <a:rPr lang="en-US" smtClean="0"/>
              <a:pPr/>
              <a:t>5/9/2016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3E5D1-F0F9-4E7F-AD65-B37D77105A06}" type="datetimeFigureOut">
              <a:rPr lang="en-US" smtClean="0"/>
              <a:pPr/>
              <a:t>5/9/2016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3E5D1-F0F9-4E7F-AD65-B37D77105A06}" type="datetimeFigureOut">
              <a:rPr lang="en-US" smtClean="0"/>
              <a:pPr/>
              <a:t>5/9/2016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3E5D1-F0F9-4E7F-AD65-B37D77105A06}" type="datetimeFigureOut">
              <a:rPr lang="en-US" smtClean="0"/>
              <a:pPr/>
              <a:t>5/9/2016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3E5D1-F0F9-4E7F-AD65-B37D77105A06}" type="datetimeFigureOut">
              <a:rPr lang="en-US" smtClean="0"/>
              <a:pPr/>
              <a:t>5/9/2016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5/9/2016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5/9/2016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3E5D1-F0F9-4E7F-AD65-B37D77105A06}" type="datetimeFigureOut">
              <a:rPr lang="en-US" smtClean="0"/>
              <a:pPr/>
              <a:t>5/9/2016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C289D-3E48-4D66-A288-0A72570924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w3schools.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SOAP, Web Service, WSDL</a:t>
            </a:r>
            <a:endParaRPr lang="en-US" dirty="0"/>
          </a:p>
        </p:txBody>
      </p:sp>
      <p:sp>
        <p:nvSpPr>
          <p:cNvPr id="3" name="Subtitle 2"/>
          <p:cNvSpPr>
            <a:spLocks noGrp="1"/>
          </p:cNvSpPr>
          <p:nvPr>
            <p:ph type="subTitle" idx="1"/>
          </p:nvPr>
        </p:nvSpPr>
        <p:spPr/>
        <p:txBody>
          <a:bodyPr/>
          <a:lstStyle/>
          <a:p>
            <a:r>
              <a:rPr lang="en-US" dirty="0" smtClean="0"/>
              <a:t>Week 14</a:t>
            </a:r>
          </a:p>
          <a:p>
            <a:r>
              <a:rPr lang="en-US" dirty="0" smtClean="0"/>
              <a:t>Web site: http://fog.ccsf.edu/~hyip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HTTP Protocol (continue…)</a:t>
            </a:r>
            <a:endParaRPr lang="en-US" dirty="0"/>
          </a:p>
        </p:txBody>
      </p:sp>
      <p:sp>
        <p:nvSpPr>
          <p:cNvPr id="3" name="Content Placeholder 2"/>
          <p:cNvSpPr>
            <a:spLocks noGrp="1"/>
          </p:cNvSpPr>
          <p:nvPr>
            <p:ph idx="1"/>
          </p:nvPr>
        </p:nvSpPr>
        <p:spPr/>
        <p:txBody>
          <a:bodyPr/>
          <a:lstStyle/>
          <a:p>
            <a:r>
              <a:rPr lang="en-US" dirty="0"/>
              <a:t>The server then processes the request and sends an HTTP response back to the client. The response contains a status code that </a:t>
            </a:r>
            <a:r>
              <a:rPr lang="en-US" dirty="0" smtClean="0"/>
              <a:t>indicates </a:t>
            </a:r>
            <a:r>
              <a:rPr lang="en-US" dirty="0"/>
              <a:t>the status of the request</a:t>
            </a:r>
            <a:r>
              <a:rPr lang="en-US" dirty="0" smtClean="0"/>
              <a:t>:</a:t>
            </a:r>
          </a:p>
          <a:p>
            <a:endParaRPr lang="en-US" dirty="0"/>
          </a:p>
          <a:p>
            <a:pPr marL="0" indent="0">
              <a:buNone/>
            </a:pPr>
            <a:r>
              <a:rPr lang="en-US" dirty="0"/>
              <a:t>200 OK</a:t>
            </a:r>
            <a:br>
              <a:rPr lang="en-US" dirty="0"/>
            </a:br>
            <a:r>
              <a:rPr lang="en-US" dirty="0"/>
              <a:t>Content-Type: text/plain</a:t>
            </a:r>
            <a:br>
              <a:rPr lang="en-US" dirty="0"/>
            </a:br>
            <a:r>
              <a:rPr lang="en-US" dirty="0"/>
              <a:t>Content-Length: 200 </a:t>
            </a:r>
          </a:p>
        </p:txBody>
      </p:sp>
    </p:spTree>
    <p:extLst>
      <p:ext uri="{BB962C8B-B14F-4D97-AF65-F5344CB8AC3E}">
        <p14:creationId xmlns:p14="http://schemas.microsoft.com/office/powerpoint/2010/main" xmlns="" val="1787481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SOAP Binding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dirty="0"/>
              <a:t>SOAP specification defines the structure of the SOAP messages, not how they are exchanged. This gap is filled by what is called "SOAP Bindings". SOAP bindings are mechanisms which allow SOAP messages to be effectively exchanged using a transport protocol</a:t>
            </a:r>
            <a:r>
              <a:rPr lang="en-US" dirty="0" smtClean="0"/>
              <a:t>.</a:t>
            </a:r>
          </a:p>
          <a:p>
            <a:r>
              <a:rPr lang="en-US" dirty="0"/>
              <a:t>Most SOAP implementations provide bindings for common transport protocols, such as HTTP or SMTP.</a:t>
            </a:r>
          </a:p>
          <a:p>
            <a:r>
              <a:rPr lang="en-US" dirty="0"/>
              <a:t>HTTP is synchronous and widely used. A SOAP HTTP request specifies at least two HTTP headers: Content-Type and Content-Length.</a:t>
            </a:r>
          </a:p>
          <a:p>
            <a:r>
              <a:rPr lang="en-US" dirty="0"/>
              <a:t>SMTP is asynchronous and is used in last resort or particular cases.</a:t>
            </a:r>
          </a:p>
          <a:p>
            <a:r>
              <a:rPr lang="en-US" dirty="0"/>
              <a:t>Java implementations of SOAP usually provide a specific binding for the JMS (Java Messaging System) protocol.</a:t>
            </a:r>
          </a:p>
        </p:txBody>
      </p:sp>
    </p:spTree>
    <p:extLst>
      <p:ext uri="{BB962C8B-B14F-4D97-AF65-F5344CB8AC3E}">
        <p14:creationId xmlns:p14="http://schemas.microsoft.com/office/powerpoint/2010/main" xmlns="" val="1814238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SOAP example with HTTP</a:t>
            </a:r>
            <a:endParaRPr lang="en-US" dirty="0"/>
          </a:p>
        </p:txBody>
      </p:sp>
      <p:sp>
        <p:nvSpPr>
          <p:cNvPr id="3" name="Content Placeholder 2"/>
          <p:cNvSpPr>
            <a:spLocks noGrp="1"/>
          </p:cNvSpPr>
          <p:nvPr>
            <p:ph idx="1"/>
          </p:nvPr>
        </p:nvSpPr>
        <p:spPr/>
        <p:txBody>
          <a:bodyPr/>
          <a:lstStyle/>
          <a:p>
            <a:r>
              <a:rPr lang="en-US" dirty="0"/>
              <a:t>In the example below, a </a:t>
            </a:r>
            <a:r>
              <a:rPr lang="en-US" dirty="0" err="1" smtClean="0"/>
              <a:t>sayHello</a:t>
            </a:r>
            <a:r>
              <a:rPr lang="en-US" dirty="0" smtClean="0"/>
              <a:t> </a:t>
            </a:r>
            <a:r>
              <a:rPr lang="en-US" dirty="0"/>
              <a:t>request is sent to a server. The request has a N</a:t>
            </a:r>
            <a:r>
              <a:rPr lang="en-US" dirty="0" smtClean="0"/>
              <a:t>ame </a:t>
            </a:r>
            <a:r>
              <a:rPr lang="en-US" dirty="0"/>
              <a:t>parameter, and a </a:t>
            </a:r>
            <a:r>
              <a:rPr lang="en-US" dirty="0" err="1" smtClean="0"/>
              <a:t>sayHelloResult</a:t>
            </a:r>
            <a:r>
              <a:rPr lang="en-US" dirty="0" smtClean="0"/>
              <a:t> </a:t>
            </a:r>
            <a:r>
              <a:rPr lang="en-US" dirty="0"/>
              <a:t>parameter that will be returned in the response. The namespace for the function is defined in "http://</a:t>
            </a:r>
            <a:r>
              <a:rPr lang="en-US" dirty="0" smtClean="0"/>
              <a:t>www.xyz.com/ns/hello".</a:t>
            </a:r>
            <a:endParaRPr lang="en-US" dirty="0"/>
          </a:p>
        </p:txBody>
      </p:sp>
    </p:spTree>
    <p:extLst>
      <p:ext uri="{BB962C8B-B14F-4D97-AF65-F5344CB8AC3E}">
        <p14:creationId xmlns:p14="http://schemas.microsoft.com/office/powerpoint/2010/main" xmlns="" val="1559684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SOAP request</a:t>
            </a:r>
            <a:endParaRPr lang="en-US" dirty="0"/>
          </a:p>
        </p:txBody>
      </p:sp>
      <p:sp>
        <p:nvSpPr>
          <p:cNvPr id="3" name="Content Placeholder 2"/>
          <p:cNvSpPr>
            <a:spLocks noGrp="1"/>
          </p:cNvSpPr>
          <p:nvPr>
            <p:ph idx="1"/>
          </p:nvPr>
        </p:nvSpPr>
        <p:spPr/>
        <p:txBody>
          <a:bodyPr>
            <a:noAutofit/>
          </a:bodyPr>
          <a:lstStyle/>
          <a:p>
            <a:pPr marL="0" indent="0">
              <a:buNone/>
            </a:pPr>
            <a:r>
              <a:rPr lang="en-US" sz="2000" dirty="0"/>
              <a:t>POST </a:t>
            </a:r>
            <a:r>
              <a:rPr lang="en-US" sz="2000" dirty="0" smtClean="0"/>
              <a:t>/Hello </a:t>
            </a:r>
            <a:r>
              <a:rPr lang="en-US" sz="2000" dirty="0"/>
              <a:t>HTTP/1.1</a:t>
            </a:r>
            <a:br>
              <a:rPr lang="en-US" sz="2000" dirty="0"/>
            </a:br>
            <a:r>
              <a:rPr lang="en-US" sz="2000" dirty="0"/>
              <a:t>Host: www.example.org</a:t>
            </a:r>
            <a:br>
              <a:rPr lang="en-US" sz="2000" dirty="0"/>
            </a:br>
            <a:r>
              <a:rPr lang="en-US" sz="2000" dirty="0"/>
              <a:t>Content-Type: application/</a:t>
            </a:r>
            <a:r>
              <a:rPr lang="en-US" sz="2000" dirty="0" err="1"/>
              <a:t>soap+xml</a:t>
            </a:r>
            <a:r>
              <a:rPr lang="en-US" sz="2000" dirty="0"/>
              <a:t>; charset=utf-8</a:t>
            </a:r>
            <a:br>
              <a:rPr lang="en-US" sz="2000" dirty="0"/>
            </a:br>
            <a:r>
              <a:rPr lang="en-US" sz="2000" dirty="0"/>
              <a:t>Content-Length: </a:t>
            </a:r>
            <a:r>
              <a:rPr lang="en-US" sz="2000" dirty="0" err="1" smtClean="0"/>
              <a:t>nnn</a:t>
            </a:r>
            <a:endParaRPr lang="en-US" sz="2000" dirty="0" smtClean="0"/>
          </a:p>
          <a:p>
            <a:pPr marL="0" indent="0">
              <a:buNone/>
            </a:pPr>
            <a:endParaRPr lang="en-US" sz="2000" dirty="0"/>
          </a:p>
          <a:p>
            <a:pPr marL="0" indent="0">
              <a:buNone/>
            </a:pPr>
            <a:r>
              <a:rPr lang="en-US" sz="2000" dirty="0"/>
              <a:t>&lt;?xml version="1.0"?&gt;</a:t>
            </a:r>
          </a:p>
          <a:p>
            <a:pPr marL="0" indent="0">
              <a:buNone/>
            </a:pPr>
            <a:r>
              <a:rPr lang="en-US" sz="2000" dirty="0"/>
              <a:t>&lt;</a:t>
            </a:r>
            <a:r>
              <a:rPr lang="en-US" sz="2000" dirty="0" err="1"/>
              <a:t>soap:Envelope</a:t>
            </a:r>
            <a:r>
              <a:rPr lang="en-US" sz="2000" dirty="0"/>
              <a:t> </a:t>
            </a:r>
            <a:r>
              <a:rPr lang="en-US" sz="2000" dirty="0" err="1"/>
              <a:t>xmlns:soap</a:t>
            </a:r>
            <a:r>
              <a:rPr lang="en-US" sz="2000" dirty="0"/>
              <a:t>="http://www.w3.org/2003/05/soap-envelope"&gt;</a:t>
            </a:r>
          </a:p>
          <a:p>
            <a:pPr marL="0" indent="0">
              <a:buNone/>
            </a:pPr>
            <a:r>
              <a:rPr lang="en-US" sz="2000" dirty="0"/>
              <a:t>     &lt;</a:t>
            </a:r>
            <a:r>
              <a:rPr lang="en-US" sz="2000" dirty="0" err="1"/>
              <a:t>soap:Body</a:t>
            </a:r>
            <a:r>
              <a:rPr lang="en-US" sz="2000" dirty="0"/>
              <a:t> </a:t>
            </a:r>
            <a:r>
              <a:rPr lang="en-US" sz="2000" dirty="0" err="1"/>
              <a:t>xmlns:s</a:t>
            </a:r>
            <a:r>
              <a:rPr lang="en-US" sz="2000" dirty="0"/>
              <a:t>="http://www.xyz.com/ns/hello"&gt;</a:t>
            </a:r>
          </a:p>
          <a:p>
            <a:pPr marL="0" indent="0">
              <a:buNone/>
            </a:pPr>
            <a:r>
              <a:rPr lang="en-US" sz="2000" dirty="0"/>
              <a:t>	&lt;</a:t>
            </a:r>
            <a:r>
              <a:rPr lang="en-US" sz="2000" dirty="0" err="1" smtClean="0"/>
              <a:t>s:sayHello</a:t>
            </a:r>
            <a:r>
              <a:rPr lang="en-US" sz="2000" dirty="0" smtClean="0"/>
              <a:t>&gt;</a:t>
            </a:r>
            <a:endParaRPr lang="en-US" sz="2000" dirty="0"/>
          </a:p>
          <a:p>
            <a:pPr marL="0" indent="0">
              <a:buNone/>
            </a:pPr>
            <a:r>
              <a:rPr lang="en-US" sz="2000" dirty="0"/>
              <a:t>		&lt;</a:t>
            </a:r>
            <a:r>
              <a:rPr lang="en-US" sz="2000" dirty="0" err="1"/>
              <a:t>s:name</a:t>
            </a:r>
            <a:r>
              <a:rPr lang="en-US" sz="2000" dirty="0"/>
              <a:t>&gt;Kevin&lt;/</a:t>
            </a:r>
            <a:r>
              <a:rPr lang="en-US" sz="2000" dirty="0" err="1"/>
              <a:t>s:name</a:t>
            </a:r>
            <a:r>
              <a:rPr lang="en-US" sz="2000" dirty="0"/>
              <a:t>&gt;</a:t>
            </a:r>
          </a:p>
          <a:p>
            <a:pPr marL="0" indent="0">
              <a:buNone/>
            </a:pPr>
            <a:r>
              <a:rPr lang="en-US" sz="2000" dirty="0"/>
              <a:t>	&lt;/</a:t>
            </a:r>
            <a:r>
              <a:rPr lang="en-US" sz="2000" dirty="0" err="1" smtClean="0"/>
              <a:t>s:sayHello</a:t>
            </a:r>
            <a:r>
              <a:rPr lang="en-US" sz="2000" dirty="0" smtClean="0"/>
              <a:t>&gt;</a:t>
            </a:r>
            <a:endParaRPr lang="en-US" sz="2000" dirty="0"/>
          </a:p>
          <a:p>
            <a:pPr marL="0" indent="0">
              <a:buNone/>
            </a:pPr>
            <a:r>
              <a:rPr lang="en-US" sz="2000" dirty="0"/>
              <a:t>     &lt;/</a:t>
            </a:r>
            <a:r>
              <a:rPr lang="en-US" sz="2000" dirty="0" err="1"/>
              <a:t>soap:Body</a:t>
            </a:r>
            <a:r>
              <a:rPr lang="en-US" sz="2000" dirty="0"/>
              <a:t>&gt;</a:t>
            </a:r>
          </a:p>
          <a:p>
            <a:pPr marL="0" indent="0">
              <a:buNone/>
            </a:pPr>
            <a:r>
              <a:rPr lang="en-US" sz="2000" dirty="0"/>
              <a:t>&lt;/</a:t>
            </a:r>
            <a:r>
              <a:rPr lang="en-US" sz="2000" dirty="0" err="1"/>
              <a:t>soap:Envelope</a:t>
            </a:r>
            <a:r>
              <a:rPr lang="en-US" sz="2000" dirty="0"/>
              <a:t>&gt;</a:t>
            </a:r>
          </a:p>
          <a:p>
            <a:pPr marL="0" indent="0">
              <a:buNone/>
            </a:pPr>
            <a:endParaRPr lang="en-US" sz="2000" dirty="0"/>
          </a:p>
          <a:p>
            <a:pPr marL="0" indent="0">
              <a:buNone/>
            </a:pPr>
            <a:r>
              <a:rPr lang="en-US" sz="2000" dirty="0"/>
              <a:t/>
            </a:r>
            <a:br>
              <a:rPr lang="en-US" sz="2000" dirty="0"/>
            </a:br>
            <a:endParaRPr lang="en-US" sz="2000" dirty="0"/>
          </a:p>
        </p:txBody>
      </p:sp>
    </p:spTree>
    <p:extLst>
      <p:ext uri="{BB962C8B-B14F-4D97-AF65-F5344CB8AC3E}">
        <p14:creationId xmlns:p14="http://schemas.microsoft.com/office/powerpoint/2010/main" xmlns="" val="1876392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SOAP response</a:t>
            </a:r>
            <a:endParaRPr lang="en-US" dirty="0"/>
          </a:p>
        </p:txBody>
      </p:sp>
      <p:sp>
        <p:nvSpPr>
          <p:cNvPr id="3" name="Content Placeholder 2"/>
          <p:cNvSpPr>
            <a:spLocks noGrp="1"/>
          </p:cNvSpPr>
          <p:nvPr>
            <p:ph idx="1"/>
          </p:nvPr>
        </p:nvSpPr>
        <p:spPr/>
        <p:txBody>
          <a:bodyPr>
            <a:noAutofit/>
          </a:bodyPr>
          <a:lstStyle/>
          <a:p>
            <a:pPr marL="0" indent="0">
              <a:buNone/>
            </a:pPr>
            <a:r>
              <a:rPr lang="en-US" sz="2000" dirty="0"/>
              <a:t>HTTP/1.1 200 OK</a:t>
            </a:r>
            <a:br>
              <a:rPr lang="en-US" sz="2000" dirty="0"/>
            </a:br>
            <a:r>
              <a:rPr lang="en-US" sz="2000" dirty="0"/>
              <a:t>Content-Type: application/</a:t>
            </a:r>
            <a:r>
              <a:rPr lang="en-US" sz="2000" dirty="0" err="1"/>
              <a:t>soap+xml</a:t>
            </a:r>
            <a:r>
              <a:rPr lang="en-US" sz="2000" dirty="0"/>
              <a:t>; charset=utf-8</a:t>
            </a:r>
            <a:br>
              <a:rPr lang="en-US" sz="2000" dirty="0"/>
            </a:br>
            <a:r>
              <a:rPr lang="en-US" sz="2000" dirty="0"/>
              <a:t>Content-Length: </a:t>
            </a:r>
            <a:r>
              <a:rPr lang="en-US" sz="2000" dirty="0" err="1"/>
              <a:t>nnn</a:t>
            </a:r>
            <a:r>
              <a:rPr lang="en-US" sz="2000" dirty="0"/>
              <a:t/>
            </a:r>
            <a:br>
              <a:rPr lang="en-US" sz="2000" dirty="0"/>
            </a:br>
            <a:endParaRPr lang="en-US" sz="2000" dirty="0" smtClean="0"/>
          </a:p>
          <a:p>
            <a:pPr marL="0" indent="0">
              <a:buNone/>
            </a:pPr>
            <a:r>
              <a:rPr lang="en-US" sz="2000" dirty="0"/>
              <a:t>&lt;?xml version="1.0" encoding="utf-8"?&gt;</a:t>
            </a:r>
          </a:p>
          <a:p>
            <a:pPr marL="0" indent="0">
              <a:buNone/>
            </a:pPr>
            <a:r>
              <a:rPr lang="en-US" sz="2000" dirty="0"/>
              <a:t>&lt;</a:t>
            </a:r>
            <a:r>
              <a:rPr lang="en-US" sz="2000" dirty="0" err="1"/>
              <a:t>soap:Envelope</a:t>
            </a:r>
            <a:r>
              <a:rPr lang="en-US" sz="2000" dirty="0"/>
              <a:t> </a:t>
            </a:r>
            <a:r>
              <a:rPr lang="en-US" sz="2000" dirty="0" err="1"/>
              <a:t>xmlns:soap</a:t>
            </a:r>
            <a:r>
              <a:rPr lang="en-US" sz="2000" dirty="0"/>
              <a:t>="http://www.w3.org/2003/05/soap-envelope" </a:t>
            </a:r>
          </a:p>
          <a:p>
            <a:pPr marL="0" indent="0">
              <a:buNone/>
            </a:pPr>
            <a:r>
              <a:rPr lang="en-US" sz="2000" dirty="0"/>
              <a:t>	</a:t>
            </a:r>
            <a:r>
              <a:rPr lang="en-US" sz="2000" dirty="0" err="1"/>
              <a:t>xmlns:xsi</a:t>
            </a:r>
            <a:r>
              <a:rPr lang="en-US" sz="2000" dirty="0"/>
              <a:t>="http://www.w3.org/2001/XMLSchema-instance"</a:t>
            </a:r>
          </a:p>
          <a:p>
            <a:pPr marL="0" indent="0">
              <a:buNone/>
            </a:pPr>
            <a:r>
              <a:rPr lang="en-US" sz="2000" dirty="0"/>
              <a:t>	</a:t>
            </a:r>
            <a:r>
              <a:rPr lang="en-US" sz="2000" dirty="0" err="1"/>
              <a:t>xmlns:xsd</a:t>
            </a:r>
            <a:r>
              <a:rPr lang="en-US" sz="2000" dirty="0"/>
              <a:t>="http://www.w3.org/2001/XMLSchema"&gt;</a:t>
            </a:r>
          </a:p>
          <a:p>
            <a:pPr marL="0" indent="0">
              <a:buNone/>
            </a:pPr>
            <a:r>
              <a:rPr lang="en-US" sz="2000" dirty="0"/>
              <a:t>	&lt;</a:t>
            </a:r>
            <a:r>
              <a:rPr lang="en-US" sz="2000" dirty="0" err="1"/>
              <a:t>soap:Body</a:t>
            </a:r>
            <a:r>
              <a:rPr lang="en-US" sz="2000" dirty="0"/>
              <a:t> </a:t>
            </a:r>
            <a:r>
              <a:rPr lang="en-US" sz="2000" dirty="0" err="1"/>
              <a:t>xmlns:s</a:t>
            </a:r>
            <a:r>
              <a:rPr lang="en-US" sz="2000" dirty="0"/>
              <a:t>="http://www.xyz.com/ns/hello"&gt;</a:t>
            </a:r>
          </a:p>
          <a:p>
            <a:pPr marL="0" indent="0">
              <a:buNone/>
            </a:pPr>
            <a:r>
              <a:rPr lang="en-US" sz="2000" dirty="0"/>
              <a:t>	   &lt;</a:t>
            </a:r>
            <a:r>
              <a:rPr lang="en-US" sz="2000" dirty="0" err="1"/>
              <a:t>s:sayHelloResponse</a:t>
            </a:r>
            <a:r>
              <a:rPr lang="en-US" sz="2000" dirty="0"/>
              <a:t>&gt;</a:t>
            </a:r>
          </a:p>
          <a:p>
            <a:pPr marL="0" indent="0">
              <a:buNone/>
            </a:pPr>
            <a:r>
              <a:rPr lang="en-US" sz="2000" dirty="0"/>
              <a:t>	      &lt;</a:t>
            </a:r>
            <a:r>
              <a:rPr lang="en-US" sz="2000" dirty="0" err="1"/>
              <a:t>s:sayHelloResult</a:t>
            </a:r>
            <a:r>
              <a:rPr lang="en-US" sz="2000" dirty="0"/>
              <a:t>&gt;Hello Kevin, How are you?&lt;/</a:t>
            </a:r>
            <a:r>
              <a:rPr lang="en-US" sz="2000" dirty="0" err="1"/>
              <a:t>s:sayHelloResult</a:t>
            </a:r>
            <a:r>
              <a:rPr lang="en-US" sz="2000" dirty="0"/>
              <a:t>&gt;</a:t>
            </a:r>
          </a:p>
          <a:p>
            <a:pPr marL="0" indent="0">
              <a:buNone/>
            </a:pPr>
            <a:r>
              <a:rPr lang="en-US" sz="2000" dirty="0"/>
              <a:t>	&lt;/</a:t>
            </a:r>
            <a:r>
              <a:rPr lang="en-US" sz="2000" dirty="0" err="1"/>
              <a:t>s:sayHelloResponse</a:t>
            </a:r>
            <a:r>
              <a:rPr lang="en-US" sz="2000" dirty="0"/>
              <a:t>&gt;</a:t>
            </a:r>
          </a:p>
          <a:p>
            <a:pPr marL="0" indent="0">
              <a:buNone/>
            </a:pPr>
            <a:r>
              <a:rPr lang="en-US" sz="2000" dirty="0"/>
              <a:t>	&lt;/</a:t>
            </a:r>
            <a:r>
              <a:rPr lang="en-US" sz="2000" dirty="0" err="1"/>
              <a:t>soap:Body</a:t>
            </a:r>
            <a:r>
              <a:rPr lang="en-US" sz="2000" dirty="0"/>
              <a:t>&gt;</a:t>
            </a:r>
          </a:p>
          <a:p>
            <a:pPr marL="0" indent="0">
              <a:buNone/>
            </a:pPr>
            <a:r>
              <a:rPr lang="en-US" sz="2000" dirty="0"/>
              <a:t>&lt;/</a:t>
            </a:r>
            <a:r>
              <a:rPr lang="en-US" sz="2000" dirty="0" err="1"/>
              <a:t>soap:Envelope</a:t>
            </a:r>
            <a:r>
              <a:rPr lang="en-US" sz="2000" dirty="0"/>
              <a:t>&gt;</a:t>
            </a:r>
          </a:p>
          <a:p>
            <a:pPr marL="0" indent="0">
              <a:buNone/>
            </a:pPr>
            <a:r>
              <a:rPr lang="en-US" sz="2000" dirty="0"/>
              <a:t/>
            </a:r>
            <a:br>
              <a:rPr lang="en-US" sz="2000" dirty="0"/>
            </a:br>
            <a:endParaRPr lang="en-US" sz="2000" dirty="0"/>
          </a:p>
        </p:txBody>
      </p:sp>
    </p:spTree>
    <p:extLst>
      <p:ext uri="{BB962C8B-B14F-4D97-AF65-F5344CB8AC3E}">
        <p14:creationId xmlns:p14="http://schemas.microsoft.com/office/powerpoint/2010/main" xmlns="" val="1535391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Web Services Description Language (WSDL)</a:t>
            </a:r>
            <a:endParaRPr lang="en-US" dirty="0"/>
          </a:p>
        </p:txBody>
      </p:sp>
      <p:sp>
        <p:nvSpPr>
          <p:cNvPr id="3" name="Content Placeholder 2"/>
          <p:cNvSpPr>
            <a:spLocks noGrp="1"/>
          </p:cNvSpPr>
          <p:nvPr>
            <p:ph idx="1"/>
          </p:nvPr>
        </p:nvSpPr>
        <p:spPr/>
        <p:txBody>
          <a:bodyPr>
            <a:normAutofit fontScale="92500" lnSpcReduction="20000"/>
          </a:bodyPr>
          <a:lstStyle/>
          <a:p>
            <a:r>
              <a:rPr lang="en-US" dirty="0"/>
              <a:t>WSDL is an XML language for describing how to interface with Web Services. Where SOAP provides the message exchange framework for a Web Service, WSDL documents the messages that can be sent.</a:t>
            </a:r>
          </a:p>
          <a:p>
            <a:r>
              <a:rPr lang="en-US" dirty="0"/>
              <a:t>WSDL is not needed for the exchange of Web Service messages – this can happen using SOAP exclusively. However, with WSDL, requesting applications are given technical information abut the Web Service which supports an easier, more automated, and less error prone exchange.</a:t>
            </a:r>
          </a:p>
          <a:p>
            <a:endParaRPr lang="en-US" dirty="0"/>
          </a:p>
        </p:txBody>
      </p:sp>
    </p:spTree>
    <p:extLst>
      <p:ext uri="{BB962C8B-B14F-4D97-AF65-F5344CB8AC3E}">
        <p14:creationId xmlns:p14="http://schemas.microsoft.com/office/powerpoint/2010/main" xmlns="" val="1446643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Schema</a:t>
            </a:r>
            <a:endParaRPr lang="en-US" dirty="0"/>
          </a:p>
        </p:txBody>
      </p:sp>
      <p:sp>
        <p:nvSpPr>
          <p:cNvPr id="3" name="Content Placeholder 2"/>
          <p:cNvSpPr>
            <a:spLocks noGrp="1"/>
          </p:cNvSpPr>
          <p:nvPr>
            <p:ph idx="1"/>
          </p:nvPr>
        </p:nvSpPr>
        <p:spPr/>
        <p:txBody>
          <a:bodyPr>
            <a:normAutofit fontScale="55000" lnSpcReduction="20000"/>
          </a:bodyPr>
          <a:lstStyle/>
          <a:p>
            <a:r>
              <a:rPr lang="en-US" dirty="0"/>
              <a:t>A WSDL document is an XML document, and its root element is definitions. </a:t>
            </a:r>
          </a:p>
          <a:p>
            <a:r>
              <a:rPr lang="en-US" dirty="0"/>
              <a:t>The definitions elements has five major child elements (in sequence): types, message, </a:t>
            </a:r>
            <a:r>
              <a:rPr lang="en-US" dirty="0" err="1"/>
              <a:t>portType</a:t>
            </a:r>
            <a:r>
              <a:rPr lang="en-US" dirty="0"/>
              <a:t>, binding, and service.</a:t>
            </a:r>
          </a:p>
          <a:p>
            <a:r>
              <a:rPr lang="en-US" dirty="0"/>
              <a:t>The center hub of them all is the </a:t>
            </a:r>
            <a:r>
              <a:rPr lang="en-US" dirty="0" err="1"/>
              <a:t>portType</a:t>
            </a:r>
            <a:r>
              <a:rPr lang="en-US" dirty="0"/>
              <a:t> element. It describes the available operations and the messages each expects. It is the equivalent of a description of the application’s library, and each operation contains the equivalent of a list of specific function calls.</a:t>
            </a:r>
          </a:p>
          <a:p>
            <a:r>
              <a:rPr lang="en-US" dirty="0"/>
              <a:t>The types and message elements work hand in hand. The message element identifies the messages each operation expects, and the parameters each message will contain. These parameters reference the elements defined for your Web Service, and their definitions are found in the types element.</a:t>
            </a:r>
          </a:p>
          <a:p>
            <a:r>
              <a:rPr lang="en-US" dirty="0"/>
              <a:t>The binding element defines the transport protocol of the SOAP message exchange (which is typically done via HTTP, but can be done via SMTP, FTP, or other transport protocols). Then, for each named operation, you define how the messages appear inside the SOAP body element.</a:t>
            </a:r>
          </a:p>
          <a:p>
            <a:r>
              <a:rPr lang="en-US" dirty="0"/>
              <a:t>Finally, the service element puts together the pieces of the Web service by connecting the </a:t>
            </a:r>
            <a:r>
              <a:rPr lang="en-US" dirty="0" err="1"/>
              <a:t>portType</a:t>
            </a:r>
            <a:r>
              <a:rPr lang="en-US" dirty="0"/>
              <a:t> with the binding. And it identifies the public URI of the Web Service itself.</a:t>
            </a:r>
          </a:p>
          <a:p>
            <a:endParaRPr lang="en-US" dirty="0"/>
          </a:p>
        </p:txBody>
      </p:sp>
    </p:spTree>
    <p:extLst>
      <p:ext uri="{BB962C8B-B14F-4D97-AF65-F5344CB8AC3E}">
        <p14:creationId xmlns:p14="http://schemas.microsoft.com/office/powerpoint/2010/main" xmlns="" val="1344569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Document</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&lt;definitions&gt;</a:t>
            </a:r>
            <a:br>
              <a:rPr lang="en-US" dirty="0"/>
            </a:br>
            <a:r>
              <a:rPr lang="en-US" dirty="0"/>
              <a:t/>
            </a:r>
            <a:br>
              <a:rPr lang="en-US" dirty="0"/>
            </a:br>
            <a:r>
              <a:rPr lang="en-US" dirty="0"/>
              <a:t>&lt;types&gt;</a:t>
            </a:r>
            <a:br>
              <a:rPr lang="en-US" dirty="0"/>
            </a:br>
            <a:r>
              <a:rPr lang="en-US" dirty="0"/>
              <a:t>  data type definitions........</a:t>
            </a:r>
            <a:br>
              <a:rPr lang="en-US" dirty="0"/>
            </a:br>
            <a:r>
              <a:rPr lang="en-US" dirty="0"/>
              <a:t>&lt;/types&gt;</a:t>
            </a:r>
            <a:br>
              <a:rPr lang="en-US" dirty="0"/>
            </a:br>
            <a:r>
              <a:rPr lang="en-US" dirty="0"/>
              <a:t/>
            </a:r>
            <a:br>
              <a:rPr lang="en-US" dirty="0"/>
            </a:br>
            <a:r>
              <a:rPr lang="en-US" dirty="0"/>
              <a:t>&lt;message&gt;</a:t>
            </a:r>
            <a:br>
              <a:rPr lang="en-US" dirty="0"/>
            </a:br>
            <a:r>
              <a:rPr lang="en-US" dirty="0"/>
              <a:t>  definition of the data being communicated....</a:t>
            </a:r>
            <a:br>
              <a:rPr lang="en-US" dirty="0"/>
            </a:br>
            <a:r>
              <a:rPr lang="en-US" dirty="0"/>
              <a:t>&lt;/message&gt;</a:t>
            </a:r>
            <a:br>
              <a:rPr lang="en-US" dirty="0"/>
            </a:br>
            <a:r>
              <a:rPr lang="en-US" dirty="0"/>
              <a:t/>
            </a:r>
            <a:br>
              <a:rPr lang="en-US" dirty="0"/>
            </a:br>
            <a:r>
              <a:rPr lang="en-US" dirty="0"/>
              <a:t>&lt;</a:t>
            </a:r>
            <a:r>
              <a:rPr lang="en-US" dirty="0" err="1"/>
              <a:t>portType</a:t>
            </a:r>
            <a:r>
              <a:rPr lang="en-US" dirty="0"/>
              <a:t>&gt;</a:t>
            </a:r>
            <a:br>
              <a:rPr lang="en-US" dirty="0"/>
            </a:br>
            <a:r>
              <a:rPr lang="en-US" dirty="0"/>
              <a:t>  set of operations......</a:t>
            </a:r>
            <a:br>
              <a:rPr lang="en-US" dirty="0"/>
            </a:br>
            <a:r>
              <a:rPr lang="en-US" dirty="0"/>
              <a:t>&lt;/</a:t>
            </a:r>
            <a:r>
              <a:rPr lang="en-US" dirty="0" err="1"/>
              <a:t>portType</a:t>
            </a:r>
            <a:r>
              <a:rPr lang="en-US" dirty="0"/>
              <a:t>&gt;</a:t>
            </a:r>
            <a:br>
              <a:rPr lang="en-US" dirty="0"/>
            </a:br>
            <a:r>
              <a:rPr lang="en-US" dirty="0"/>
              <a:t/>
            </a:r>
            <a:br>
              <a:rPr lang="en-US" dirty="0"/>
            </a:br>
            <a:r>
              <a:rPr lang="en-US" dirty="0"/>
              <a:t>&lt;binding&gt;</a:t>
            </a:r>
            <a:br>
              <a:rPr lang="en-US" dirty="0"/>
            </a:br>
            <a:r>
              <a:rPr lang="en-US" dirty="0"/>
              <a:t>  protocol and data format specification....</a:t>
            </a:r>
            <a:br>
              <a:rPr lang="en-US" dirty="0"/>
            </a:br>
            <a:r>
              <a:rPr lang="en-US" dirty="0"/>
              <a:t>&lt;/binding&gt;</a:t>
            </a:r>
            <a:br>
              <a:rPr lang="en-US" dirty="0"/>
            </a:br>
            <a:r>
              <a:rPr lang="en-US" dirty="0"/>
              <a:t/>
            </a:r>
            <a:br>
              <a:rPr lang="en-US" dirty="0"/>
            </a:br>
            <a:r>
              <a:rPr lang="en-US" dirty="0"/>
              <a:t>&lt;/definitions&gt; </a:t>
            </a:r>
          </a:p>
        </p:txBody>
      </p:sp>
    </p:spTree>
    <p:extLst>
      <p:ext uri="{BB962C8B-B14F-4D97-AF65-F5344CB8AC3E}">
        <p14:creationId xmlns:p14="http://schemas.microsoft.com/office/powerpoint/2010/main" xmlns="" val="2023852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Sample</a:t>
            </a:r>
            <a:endParaRPr lang="en-US" dirty="0"/>
          </a:p>
        </p:txBody>
      </p:sp>
      <p:sp>
        <p:nvSpPr>
          <p:cNvPr id="3" name="Content Placeholder 2"/>
          <p:cNvSpPr>
            <a:spLocks noGrp="1"/>
          </p:cNvSpPr>
          <p:nvPr>
            <p:ph idx="1"/>
          </p:nvPr>
        </p:nvSpPr>
        <p:spPr>
          <a:xfrm>
            <a:off x="420624" y="1828800"/>
            <a:ext cx="8229600" cy="4525963"/>
          </a:xfrm>
        </p:spPr>
        <p:txBody>
          <a:bodyPr>
            <a:normAutofit fontScale="70000" lnSpcReduction="20000"/>
          </a:bodyPr>
          <a:lstStyle/>
          <a:p>
            <a:pPr marL="0" indent="0">
              <a:buNone/>
            </a:pPr>
            <a:r>
              <a:rPr lang="en-US" dirty="0" smtClean="0"/>
              <a:t>&lt;</a:t>
            </a:r>
            <a:r>
              <a:rPr lang="en-US" dirty="0" smtClean="0"/>
              <a:t>definitions&gt;</a:t>
            </a:r>
            <a:endParaRPr lang="en-US" dirty="0" smtClean="0"/>
          </a:p>
          <a:p>
            <a:pPr marL="0" indent="0">
              <a:buNone/>
            </a:pPr>
            <a:r>
              <a:rPr lang="en-US" dirty="0" smtClean="0"/>
              <a:t>	&lt;</a:t>
            </a:r>
            <a:r>
              <a:rPr lang="en-US" dirty="0"/>
              <a:t>message name</a:t>
            </a:r>
            <a:r>
              <a:rPr lang="en-US" dirty="0" smtClean="0"/>
              <a:t>="</a:t>
            </a:r>
            <a:r>
              <a:rPr lang="en-US" dirty="0" err="1" smtClean="0"/>
              <a:t>sayHelloRequest</a:t>
            </a:r>
            <a:r>
              <a:rPr lang="en-US" dirty="0" smtClean="0"/>
              <a:t>"&gt;</a:t>
            </a:r>
            <a:r>
              <a:rPr lang="en-US" dirty="0"/>
              <a:t/>
            </a:r>
            <a:br>
              <a:rPr lang="en-US" dirty="0"/>
            </a:br>
            <a:r>
              <a:rPr lang="en-US" dirty="0"/>
              <a:t>  </a:t>
            </a:r>
            <a:r>
              <a:rPr lang="en-US" dirty="0" smtClean="0"/>
              <a:t>	&lt;</a:t>
            </a:r>
            <a:r>
              <a:rPr lang="en-US" dirty="0"/>
              <a:t>part </a:t>
            </a:r>
            <a:r>
              <a:rPr lang="en-US" dirty="0" smtClean="0"/>
              <a:t>name="name" </a:t>
            </a:r>
            <a:r>
              <a:rPr lang="en-US" dirty="0"/>
              <a:t>type="</a:t>
            </a:r>
            <a:r>
              <a:rPr lang="en-US" dirty="0" err="1"/>
              <a:t>xs:string</a:t>
            </a:r>
            <a:r>
              <a:rPr lang="en-US" dirty="0"/>
              <a:t>"/&gt;</a:t>
            </a:r>
            <a:br>
              <a:rPr lang="en-US" dirty="0"/>
            </a:br>
            <a:r>
              <a:rPr lang="en-US" dirty="0" smtClean="0"/>
              <a:t>	&lt;/</a:t>
            </a:r>
            <a:r>
              <a:rPr lang="en-US" dirty="0"/>
              <a:t>message&gt;</a:t>
            </a:r>
            <a:br>
              <a:rPr lang="en-US" dirty="0"/>
            </a:br>
            <a:r>
              <a:rPr lang="en-US" dirty="0"/>
              <a:t/>
            </a:r>
            <a:br>
              <a:rPr lang="en-US" dirty="0"/>
            </a:br>
            <a:r>
              <a:rPr lang="en-US" dirty="0" smtClean="0"/>
              <a:t>	&lt;</a:t>
            </a:r>
            <a:r>
              <a:rPr lang="en-US" dirty="0"/>
              <a:t>message name</a:t>
            </a:r>
            <a:r>
              <a:rPr lang="en-US" dirty="0" smtClean="0"/>
              <a:t>="</a:t>
            </a:r>
            <a:r>
              <a:rPr lang="en-US" dirty="0" err="1" smtClean="0"/>
              <a:t>sayHelloResponse</a:t>
            </a:r>
            <a:r>
              <a:rPr lang="en-US" dirty="0" smtClean="0"/>
              <a:t>"&gt;</a:t>
            </a:r>
            <a:r>
              <a:rPr lang="en-US" dirty="0"/>
              <a:t/>
            </a:r>
            <a:br>
              <a:rPr lang="en-US" dirty="0"/>
            </a:br>
            <a:r>
              <a:rPr lang="en-US" dirty="0"/>
              <a:t>  </a:t>
            </a:r>
            <a:r>
              <a:rPr lang="en-US" dirty="0" smtClean="0"/>
              <a:t>	&lt;</a:t>
            </a:r>
            <a:r>
              <a:rPr lang="en-US" dirty="0"/>
              <a:t>part name</a:t>
            </a:r>
            <a:r>
              <a:rPr lang="en-US" dirty="0" smtClean="0"/>
              <a:t>="</a:t>
            </a:r>
            <a:r>
              <a:rPr lang="en-US" dirty="0" err="1" smtClean="0"/>
              <a:t>sayHelloResult</a:t>
            </a:r>
            <a:r>
              <a:rPr lang="en-US" dirty="0" smtClean="0"/>
              <a:t>" </a:t>
            </a:r>
            <a:r>
              <a:rPr lang="en-US" dirty="0"/>
              <a:t>type="</a:t>
            </a:r>
            <a:r>
              <a:rPr lang="en-US" dirty="0" err="1"/>
              <a:t>xs:string</a:t>
            </a:r>
            <a:r>
              <a:rPr lang="en-US" dirty="0"/>
              <a:t>"/&gt;</a:t>
            </a:r>
            <a:br>
              <a:rPr lang="en-US" dirty="0"/>
            </a:br>
            <a:r>
              <a:rPr lang="en-US" dirty="0" smtClean="0"/>
              <a:t>	&lt;/</a:t>
            </a:r>
            <a:r>
              <a:rPr lang="en-US" dirty="0"/>
              <a:t>message&gt;</a:t>
            </a:r>
            <a:br>
              <a:rPr lang="en-US" dirty="0"/>
            </a:br>
            <a:r>
              <a:rPr lang="en-US" dirty="0"/>
              <a:t/>
            </a:r>
            <a:br>
              <a:rPr lang="en-US" dirty="0"/>
            </a:br>
            <a:r>
              <a:rPr lang="en-US" dirty="0" smtClean="0"/>
              <a:t>	&lt;</a:t>
            </a:r>
            <a:r>
              <a:rPr lang="en-US" dirty="0" err="1"/>
              <a:t>portType</a:t>
            </a:r>
            <a:r>
              <a:rPr lang="en-US" dirty="0"/>
              <a:t> name</a:t>
            </a:r>
            <a:r>
              <a:rPr lang="en-US" dirty="0" smtClean="0"/>
              <a:t>="Hello"&gt;</a:t>
            </a:r>
            <a:r>
              <a:rPr lang="en-US" dirty="0"/>
              <a:t/>
            </a:r>
            <a:br>
              <a:rPr lang="en-US" dirty="0"/>
            </a:br>
            <a:r>
              <a:rPr lang="en-US" dirty="0"/>
              <a:t>  </a:t>
            </a:r>
            <a:r>
              <a:rPr lang="en-US" dirty="0" smtClean="0"/>
              <a:t>	  &lt;</a:t>
            </a:r>
            <a:r>
              <a:rPr lang="en-US" dirty="0"/>
              <a:t>operation name</a:t>
            </a:r>
            <a:r>
              <a:rPr lang="en-US" dirty="0" smtClean="0"/>
              <a:t>="</a:t>
            </a:r>
            <a:r>
              <a:rPr lang="en-US" dirty="0" err="1" smtClean="0"/>
              <a:t>sayHello</a:t>
            </a:r>
            <a:r>
              <a:rPr lang="en-US" dirty="0" smtClean="0"/>
              <a:t>"&gt;</a:t>
            </a:r>
            <a:r>
              <a:rPr lang="en-US" dirty="0"/>
              <a:t/>
            </a:r>
            <a:br>
              <a:rPr lang="en-US" dirty="0"/>
            </a:br>
            <a:r>
              <a:rPr lang="en-US" dirty="0"/>
              <a:t>    </a:t>
            </a:r>
            <a:r>
              <a:rPr lang="en-US" dirty="0" smtClean="0"/>
              <a:t>	    &lt;</a:t>
            </a:r>
            <a:r>
              <a:rPr lang="en-US" dirty="0"/>
              <a:t>input message</a:t>
            </a:r>
            <a:r>
              <a:rPr lang="en-US" dirty="0" smtClean="0"/>
              <a:t>="</a:t>
            </a:r>
            <a:r>
              <a:rPr lang="en-US" dirty="0" err="1" smtClean="0"/>
              <a:t>sayHelloRequest</a:t>
            </a:r>
            <a:r>
              <a:rPr lang="en-US" dirty="0"/>
              <a:t>"/&gt;</a:t>
            </a:r>
            <a:br>
              <a:rPr lang="en-US" dirty="0"/>
            </a:br>
            <a:r>
              <a:rPr lang="en-US" dirty="0"/>
              <a:t>    </a:t>
            </a:r>
            <a:r>
              <a:rPr lang="en-US" dirty="0" smtClean="0"/>
              <a:t> 	    &lt;</a:t>
            </a:r>
            <a:r>
              <a:rPr lang="en-US" dirty="0"/>
              <a:t>output message</a:t>
            </a:r>
            <a:r>
              <a:rPr lang="en-US" dirty="0" smtClean="0"/>
              <a:t>="</a:t>
            </a:r>
            <a:r>
              <a:rPr lang="en-US" dirty="0" err="1" smtClean="0"/>
              <a:t>sayHelloResponse</a:t>
            </a:r>
            <a:r>
              <a:rPr lang="en-US" dirty="0"/>
              <a:t>"/&gt;</a:t>
            </a:r>
            <a:br>
              <a:rPr lang="en-US" dirty="0"/>
            </a:br>
            <a:r>
              <a:rPr lang="en-US" dirty="0"/>
              <a:t>  </a:t>
            </a:r>
            <a:r>
              <a:rPr lang="en-US" dirty="0" smtClean="0"/>
              <a:t>	  &lt;/</a:t>
            </a:r>
            <a:r>
              <a:rPr lang="en-US" dirty="0"/>
              <a:t>operation&gt;</a:t>
            </a:r>
            <a:br>
              <a:rPr lang="en-US" dirty="0"/>
            </a:br>
            <a:r>
              <a:rPr lang="en-US" dirty="0" smtClean="0"/>
              <a:t>	&lt;/</a:t>
            </a:r>
            <a:r>
              <a:rPr lang="en-US" dirty="0" err="1" smtClean="0"/>
              <a:t>portType</a:t>
            </a:r>
            <a:r>
              <a:rPr lang="en-US" dirty="0" smtClean="0"/>
              <a:t>&gt;</a:t>
            </a:r>
          </a:p>
          <a:p>
            <a:pPr marL="0" indent="0">
              <a:buNone/>
            </a:pPr>
            <a:r>
              <a:rPr lang="en-US" dirty="0" smtClean="0"/>
              <a:t>&lt;/</a:t>
            </a:r>
            <a:r>
              <a:rPr lang="en-US" dirty="0" smtClean="0"/>
              <a:t>definitions&gt; </a:t>
            </a:r>
            <a:endParaRPr lang="en-US" dirty="0"/>
          </a:p>
        </p:txBody>
      </p:sp>
    </p:spTree>
    <p:extLst>
      <p:ext uri="{BB962C8B-B14F-4D97-AF65-F5344CB8AC3E}">
        <p14:creationId xmlns:p14="http://schemas.microsoft.com/office/powerpoint/2010/main" xmlns="" val="2655325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Binding to SOAP</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a:t>&lt;</a:t>
            </a:r>
            <a:r>
              <a:rPr lang="en-US" dirty="0" smtClean="0"/>
              <a:t>definitions&gt;</a:t>
            </a:r>
            <a:endParaRPr lang="en-US" dirty="0"/>
          </a:p>
          <a:p>
            <a:pPr marL="0" indent="0">
              <a:buNone/>
            </a:pPr>
            <a:r>
              <a:rPr lang="en-US" dirty="0"/>
              <a:t>	&lt;message name="</a:t>
            </a:r>
            <a:r>
              <a:rPr lang="en-US" dirty="0" err="1"/>
              <a:t>sayHelloRequest</a:t>
            </a:r>
            <a:r>
              <a:rPr lang="en-US" dirty="0"/>
              <a:t>"&gt;</a:t>
            </a:r>
            <a:br>
              <a:rPr lang="en-US" dirty="0"/>
            </a:br>
            <a:r>
              <a:rPr lang="en-US" dirty="0"/>
              <a:t>  	&lt;part name="name" type="</a:t>
            </a:r>
            <a:r>
              <a:rPr lang="en-US" dirty="0" err="1"/>
              <a:t>xs:string</a:t>
            </a:r>
            <a:r>
              <a:rPr lang="en-US" dirty="0"/>
              <a:t>"/&gt;</a:t>
            </a:r>
            <a:br>
              <a:rPr lang="en-US" dirty="0"/>
            </a:br>
            <a:r>
              <a:rPr lang="en-US" dirty="0"/>
              <a:t>	&lt;/message&gt;</a:t>
            </a:r>
            <a:br>
              <a:rPr lang="en-US" dirty="0"/>
            </a:br>
            <a:r>
              <a:rPr lang="en-US" dirty="0"/>
              <a:t/>
            </a:r>
            <a:br>
              <a:rPr lang="en-US" dirty="0"/>
            </a:br>
            <a:r>
              <a:rPr lang="en-US" dirty="0"/>
              <a:t>	&lt;message name="</a:t>
            </a:r>
            <a:r>
              <a:rPr lang="en-US" dirty="0" err="1"/>
              <a:t>sayHelloResponse</a:t>
            </a:r>
            <a:r>
              <a:rPr lang="en-US" dirty="0"/>
              <a:t>"&gt;</a:t>
            </a:r>
            <a:br>
              <a:rPr lang="en-US" dirty="0"/>
            </a:br>
            <a:r>
              <a:rPr lang="en-US" dirty="0"/>
              <a:t>  	&lt;part name="</a:t>
            </a:r>
            <a:r>
              <a:rPr lang="en-US" dirty="0" err="1"/>
              <a:t>sayHelloResult</a:t>
            </a:r>
            <a:r>
              <a:rPr lang="en-US" dirty="0"/>
              <a:t>" type="</a:t>
            </a:r>
            <a:r>
              <a:rPr lang="en-US" dirty="0" err="1"/>
              <a:t>xs:string</a:t>
            </a:r>
            <a:r>
              <a:rPr lang="en-US" dirty="0"/>
              <a:t>"/&gt;</a:t>
            </a:r>
            <a:br>
              <a:rPr lang="en-US" dirty="0"/>
            </a:br>
            <a:r>
              <a:rPr lang="en-US" dirty="0"/>
              <a:t>	&lt;/message&gt;</a:t>
            </a:r>
            <a:br>
              <a:rPr lang="en-US" dirty="0"/>
            </a:br>
            <a:r>
              <a:rPr lang="en-US" dirty="0"/>
              <a:t/>
            </a:r>
            <a:br>
              <a:rPr lang="en-US" dirty="0"/>
            </a:br>
            <a:r>
              <a:rPr lang="en-US" dirty="0"/>
              <a:t>	&lt;</a:t>
            </a:r>
            <a:r>
              <a:rPr lang="en-US" dirty="0" err="1"/>
              <a:t>portType</a:t>
            </a:r>
            <a:r>
              <a:rPr lang="en-US" dirty="0"/>
              <a:t> name="Hello"&gt;</a:t>
            </a:r>
            <a:br>
              <a:rPr lang="en-US" dirty="0"/>
            </a:br>
            <a:r>
              <a:rPr lang="en-US" dirty="0"/>
              <a:t>  	  &lt;operation name="</a:t>
            </a:r>
            <a:r>
              <a:rPr lang="en-US" dirty="0" err="1"/>
              <a:t>sayHello</a:t>
            </a:r>
            <a:r>
              <a:rPr lang="en-US" dirty="0"/>
              <a:t>"&gt;</a:t>
            </a:r>
            <a:br>
              <a:rPr lang="en-US" dirty="0"/>
            </a:br>
            <a:r>
              <a:rPr lang="en-US" dirty="0"/>
              <a:t>    	    &lt;input message="</a:t>
            </a:r>
            <a:r>
              <a:rPr lang="en-US" dirty="0" err="1"/>
              <a:t>sayHelloRequest</a:t>
            </a:r>
            <a:r>
              <a:rPr lang="en-US" dirty="0"/>
              <a:t>"/&gt;</a:t>
            </a:r>
            <a:br>
              <a:rPr lang="en-US" dirty="0"/>
            </a:br>
            <a:r>
              <a:rPr lang="en-US" dirty="0"/>
              <a:t>     	    &lt;output message="</a:t>
            </a:r>
            <a:r>
              <a:rPr lang="en-US" dirty="0" err="1"/>
              <a:t>sayHelloResponse</a:t>
            </a:r>
            <a:r>
              <a:rPr lang="en-US" dirty="0"/>
              <a:t>"/&gt;</a:t>
            </a:r>
            <a:br>
              <a:rPr lang="en-US" dirty="0"/>
            </a:br>
            <a:r>
              <a:rPr lang="en-US" dirty="0"/>
              <a:t>  	  &lt;/operation&gt;</a:t>
            </a:r>
            <a:br>
              <a:rPr lang="en-US" dirty="0"/>
            </a:br>
            <a:r>
              <a:rPr lang="en-US" dirty="0"/>
              <a:t>	&lt;/</a:t>
            </a:r>
            <a:r>
              <a:rPr lang="en-US" dirty="0" err="1"/>
              <a:t>portType</a:t>
            </a:r>
            <a:r>
              <a:rPr lang="en-US" dirty="0" smtClean="0"/>
              <a:t>&gt;</a:t>
            </a:r>
          </a:p>
          <a:p>
            <a:pPr marL="0" indent="0">
              <a:buNone/>
            </a:pPr>
            <a:endParaRPr lang="en-US" dirty="0" smtClean="0"/>
          </a:p>
          <a:p>
            <a:pPr marL="0" indent="0">
              <a:buNone/>
            </a:pPr>
            <a:r>
              <a:rPr lang="en-US" dirty="0" smtClean="0"/>
              <a:t>	&lt;</a:t>
            </a:r>
            <a:r>
              <a:rPr lang="en-US" dirty="0"/>
              <a:t>binding type</a:t>
            </a:r>
            <a:r>
              <a:rPr lang="en-US" dirty="0" smtClean="0"/>
              <a:t>=“Hello" </a:t>
            </a:r>
            <a:r>
              <a:rPr lang="en-US" dirty="0"/>
              <a:t>name="b1"&gt;</a:t>
            </a:r>
            <a:br>
              <a:rPr lang="en-US" dirty="0"/>
            </a:br>
            <a:r>
              <a:rPr lang="en-US" dirty="0"/>
              <a:t>   </a:t>
            </a:r>
            <a:r>
              <a:rPr lang="en-US" dirty="0" smtClean="0"/>
              <a:t>	  &lt;</a:t>
            </a:r>
            <a:r>
              <a:rPr lang="en-US" dirty="0" err="1"/>
              <a:t>soap:binding</a:t>
            </a:r>
            <a:r>
              <a:rPr lang="en-US" dirty="0"/>
              <a:t> style="document"</a:t>
            </a:r>
            <a:br>
              <a:rPr lang="en-US" dirty="0"/>
            </a:br>
            <a:r>
              <a:rPr lang="en-US" dirty="0"/>
              <a:t>   </a:t>
            </a:r>
            <a:r>
              <a:rPr lang="en-US" dirty="0" smtClean="0"/>
              <a:t>		transport</a:t>
            </a:r>
            <a:r>
              <a:rPr lang="en-US" dirty="0"/>
              <a:t>="http://schemas.xmlsoap.org/soap/http" /&gt;</a:t>
            </a:r>
            <a:br>
              <a:rPr lang="en-US" dirty="0"/>
            </a:br>
            <a:r>
              <a:rPr lang="en-US" dirty="0"/>
              <a:t>   </a:t>
            </a:r>
            <a:r>
              <a:rPr lang="en-US" dirty="0" smtClean="0"/>
              <a:t>	  &lt;</a:t>
            </a:r>
            <a:r>
              <a:rPr lang="en-US" dirty="0"/>
              <a:t>operation&gt;</a:t>
            </a:r>
            <a:br>
              <a:rPr lang="en-US" dirty="0"/>
            </a:br>
            <a:r>
              <a:rPr lang="en-US" dirty="0"/>
              <a:t>     </a:t>
            </a:r>
            <a:r>
              <a:rPr lang="en-US" dirty="0" smtClean="0"/>
              <a:t>	     &lt;</a:t>
            </a:r>
            <a:r>
              <a:rPr lang="en-US" dirty="0" err="1"/>
              <a:t>soap:operation</a:t>
            </a:r>
            <a:r>
              <a:rPr lang="en-US" dirty="0"/>
              <a:t> </a:t>
            </a:r>
            <a:r>
              <a:rPr lang="en-US" dirty="0" err="1"/>
              <a:t>soapAction</a:t>
            </a:r>
            <a:r>
              <a:rPr lang="en-US" dirty="0"/>
              <a:t>="http://</a:t>
            </a:r>
            <a:r>
              <a:rPr lang="en-US" dirty="0" smtClean="0"/>
              <a:t>example.com/sayHello"/&gt;</a:t>
            </a:r>
            <a:r>
              <a:rPr lang="en-US" dirty="0"/>
              <a:t/>
            </a:r>
            <a:br>
              <a:rPr lang="en-US" dirty="0"/>
            </a:br>
            <a:r>
              <a:rPr lang="en-US" dirty="0"/>
              <a:t>     </a:t>
            </a:r>
            <a:r>
              <a:rPr lang="en-US" dirty="0" smtClean="0"/>
              <a:t>	     &lt;</a:t>
            </a:r>
            <a:r>
              <a:rPr lang="en-US" dirty="0"/>
              <a:t>input&gt;&lt;</a:t>
            </a:r>
            <a:r>
              <a:rPr lang="en-US" dirty="0" err="1"/>
              <a:t>soap:body</a:t>
            </a:r>
            <a:r>
              <a:rPr lang="en-US" dirty="0"/>
              <a:t> use="literal"/&gt;&lt;/input&gt;</a:t>
            </a:r>
            <a:br>
              <a:rPr lang="en-US" dirty="0"/>
            </a:br>
            <a:r>
              <a:rPr lang="en-US" dirty="0"/>
              <a:t>     </a:t>
            </a:r>
            <a:r>
              <a:rPr lang="en-US" dirty="0" smtClean="0"/>
              <a:t>	     &lt;</a:t>
            </a:r>
            <a:r>
              <a:rPr lang="en-US" dirty="0"/>
              <a:t>output&gt;&lt;</a:t>
            </a:r>
            <a:r>
              <a:rPr lang="en-US" dirty="0" err="1"/>
              <a:t>soap:body</a:t>
            </a:r>
            <a:r>
              <a:rPr lang="en-US" dirty="0"/>
              <a:t> use="literal"/&gt;&lt;/output&gt;</a:t>
            </a:r>
            <a:br>
              <a:rPr lang="en-US" dirty="0"/>
            </a:br>
            <a:r>
              <a:rPr lang="en-US" dirty="0"/>
              <a:t>  </a:t>
            </a:r>
            <a:r>
              <a:rPr lang="en-US" dirty="0" smtClean="0"/>
              <a:t>	&lt;/</a:t>
            </a:r>
            <a:r>
              <a:rPr lang="en-US" dirty="0"/>
              <a:t>operation&gt;</a:t>
            </a:r>
            <a:br>
              <a:rPr lang="en-US" dirty="0"/>
            </a:br>
            <a:r>
              <a:rPr lang="en-US" dirty="0" smtClean="0"/>
              <a:t>	&lt;/</a:t>
            </a:r>
            <a:r>
              <a:rPr lang="en-US" dirty="0"/>
              <a:t>binding&gt; </a:t>
            </a:r>
          </a:p>
          <a:p>
            <a:pPr marL="0" indent="0">
              <a:buNone/>
            </a:pPr>
            <a:r>
              <a:rPr lang="en-US" dirty="0"/>
              <a:t>&lt;/</a:t>
            </a:r>
            <a:r>
              <a:rPr lang="en-US" dirty="0" smtClean="0"/>
              <a:t>definitions&gt; </a:t>
            </a:r>
            <a:endParaRPr lang="en-US" dirty="0"/>
          </a:p>
          <a:p>
            <a:pPr marL="0" indent="0">
              <a:buNone/>
            </a:pPr>
            <a:endParaRPr lang="en-US" dirty="0"/>
          </a:p>
        </p:txBody>
      </p:sp>
    </p:spTree>
    <p:extLst>
      <p:ext uri="{BB962C8B-B14F-4D97-AF65-F5344CB8AC3E}">
        <p14:creationId xmlns:p14="http://schemas.microsoft.com/office/powerpoint/2010/main" xmlns="" val="2304522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of XML</a:t>
            </a:r>
            <a:endParaRPr lang="en-US" dirty="0"/>
          </a:p>
        </p:txBody>
      </p:sp>
      <p:sp>
        <p:nvSpPr>
          <p:cNvPr id="3" name="Content Placeholder 2"/>
          <p:cNvSpPr>
            <a:spLocks noGrp="1"/>
          </p:cNvSpPr>
          <p:nvPr>
            <p:ph idx="1"/>
          </p:nvPr>
        </p:nvSpPr>
        <p:spPr/>
        <p:txBody>
          <a:bodyPr/>
          <a:lstStyle/>
          <a:p>
            <a:r>
              <a:rPr lang="en-US" dirty="0" smtClean="0"/>
              <a:t>Ajax</a:t>
            </a:r>
          </a:p>
          <a:p>
            <a:r>
              <a:rPr lang="en-US" dirty="0" smtClean="0"/>
              <a:t>Web Service, WSDL</a:t>
            </a:r>
          </a:p>
          <a:p>
            <a:r>
              <a:rPr lang="en-US" dirty="0" smtClean="0"/>
              <a:t>SOAP</a:t>
            </a:r>
            <a:endParaRPr lang="en-US" dirty="0"/>
          </a:p>
        </p:txBody>
      </p:sp>
    </p:spTree>
    <p:extLst>
      <p:ext uri="{BB962C8B-B14F-4D97-AF65-F5344CB8AC3E}">
        <p14:creationId xmlns:p14="http://schemas.microsoft.com/office/powerpoint/2010/main" xmlns="" val="1817804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XML: Visual </a:t>
            </a:r>
            <a:r>
              <a:rPr lang="en-US" dirty="0" err="1" smtClean="0"/>
              <a:t>QuickStart</a:t>
            </a:r>
            <a:r>
              <a:rPr lang="en-US" dirty="0" smtClean="0"/>
              <a:t> Guide, 2</a:t>
            </a:r>
            <a:r>
              <a:rPr lang="en-US" baseline="30000" dirty="0" smtClean="0"/>
              <a:t>nd</a:t>
            </a:r>
            <a:r>
              <a:rPr lang="en-US" dirty="0" smtClean="0"/>
              <a:t> Edition, by Kevin Howard Goldberg, </a:t>
            </a:r>
            <a:r>
              <a:rPr lang="en-US" dirty="0" err="1" smtClean="0"/>
              <a:t>Peachpit</a:t>
            </a:r>
            <a:r>
              <a:rPr lang="en-US" dirty="0" smtClean="0"/>
              <a:t> Press, ISBN 0321559673</a:t>
            </a:r>
          </a:p>
          <a:p>
            <a:r>
              <a:rPr lang="en-US" dirty="0" smtClean="0">
                <a:hlinkClick r:id="rId2"/>
              </a:rPr>
              <a:t>http://www.w3schools.com/</a:t>
            </a:r>
            <a:endParaRPr lang="en-US" dirty="0" smtClean="0"/>
          </a:p>
          <a:p>
            <a:endParaRPr lang="en-US" dirty="0"/>
          </a:p>
        </p:txBody>
      </p:sp>
    </p:spTree>
    <p:extLst>
      <p:ext uri="{BB962C8B-B14F-4D97-AF65-F5344CB8AC3E}">
        <p14:creationId xmlns:p14="http://schemas.microsoft.com/office/powerpoint/2010/main" xmlns="" val="832511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Service</a:t>
            </a:r>
            <a:endParaRPr lang="en-US" dirty="0"/>
          </a:p>
        </p:txBody>
      </p:sp>
      <p:sp>
        <p:nvSpPr>
          <p:cNvPr id="3" name="Content Placeholder 2"/>
          <p:cNvSpPr>
            <a:spLocks noGrp="1"/>
          </p:cNvSpPr>
          <p:nvPr>
            <p:ph idx="1"/>
          </p:nvPr>
        </p:nvSpPr>
        <p:spPr/>
        <p:txBody>
          <a:bodyPr>
            <a:noAutofit/>
          </a:bodyPr>
          <a:lstStyle/>
          <a:p>
            <a:r>
              <a:rPr lang="en-US" sz="2000" dirty="0"/>
              <a:t>A Web Service is a set of functions that can be accessed and executed over a network. While generic in its definition, a Web Service usually refers to the exchange of XML messages using the SOAP framework.</a:t>
            </a:r>
          </a:p>
          <a:p>
            <a:r>
              <a:rPr lang="en-US" sz="2000" dirty="0"/>
              <a:t>SOAP’s core functionality is to support this exchange of XML messages from one application to another. SOAP is a lightweight protocol because, for the most part, a SOAP message is basically an XML file in a SOAP wrapper. And, this wrapper, often referred to as the SOAP envelope, adds very little overhead to the messaging process.</a:t>
            </a:r>
          </a:p>
          <a:p>
            <a:r>
              <a:rPr lang="en-US" sz="2000" dirty="0"/>
              <a:t>The exchange of SOAP messages is most frequently done over the Internet via HTTP. A client application sends a SOAP message as an HTTP request, and the server sends back its SOAP message as an HTTP response. Because the SOAP message exchange works using HTTP, it allows for easier communication between computers on different networks. This is one of the biggest advantages of using SOAP over other remote communication frameworks</a:t>
            </a:r>
            <a:r>
              <a:rPr lang="en-US" sz="2000" dirty="0" smtClean="0"/>
              <a:t>.</a:t>
            </a:r>
            <a:endParaRPr lang="en-US" sz="2000" dirty="0"/>
          </a:p>
        </p:txBody>
      </p:sp>
    </p:spTree>
    <p:extLst>
      <p:ext uri="{BB962C8B-B14F-4D97-AF65-F5344CB8AC3E}">
        <p14:creationId xmlns:p14="http://schemas.microsoft.com/office/powerpoint/2010/main" xmlns="" val="2383593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of Web Service</a:t>
            </a:r>
            <a:endParaRPr lang="en-US" dirty="0"/>
          </a:p>
        </p:txBody>
      </p:sp>
      <p:sp>
        <p:nvSpPr>
          <p:cNvPr id="3" name="Content Placeholder 2"/>
          <p:cNvSpPr>
            <a:spLocks noGrp="1"/>
          </p:cNvSpPr>
          <p:nvPr>
            <p:ph idx="1"/>
          </p:nvPr>
        </p:nvSpPr>
        <p:spPr/>
        <p:txBody>
          <a:bodyPr/>
          <a:lstStyle/>
          <a:p>
            <a:r>
              <a:rPr lang="en-US" dirty="0" smtClean="0"/>
              <a:t>Web Service – Hello</a:t>
            </a:r>
          </a:p>
          <a:p>
            <a:pPr lvl="1">
              <a:buFont typeface="Wingdings" panose="05000000000000000000" pitchFamily="2" charset="2"/>
              <a:buChar char="§"/>
            </a:pPr>
            <a:r>
              <a:rPr lang="en-US" dirty="0" smtClean="0"/>
              <a:t>Function </a:t>
            </a:r>
            <a:r>
              <a:rPr lang="en-US" dirty="0" err="1" smtClean="0"/>
              <a:t>sayHello</a:t>
            </a:r>
            <a:endParaRPr lang="en-US" dirty="0" smtClean="0"/>
          </a:p>
          <a:p>
            <a:pPr lvl="1">
              <a:buFont typeface="Wingdings" panose="05000000000000000000" pitchFamily="2" charset="2"/>
              <a:buChar char="§"/>
            </a:pPr>
            <a:r>
              <a:rPr lang="en-US" dirty="0" smtClean="0"/>
              <a:t>Function </a:t>
            </a:r>
            <a:r>
              <a:rPr lang="en-US" dirty="0" err="1" smtClean="0"/>
              <a:t>sayHelloToWorld</a:t>
            </a:r>
            <a:r>
              <a:rPr lang="en-US" dirty="0" smtClean="0"/>
              <a:t> …</a:t>
            </a:r>
            <a:endParaRPr lang="en-US" dirty="0"/>
          </a:p>
        </p:txBody>
      </p:sp>
    </p:spTree>
    <p:extLst>
      <p:ext uri="{BB962C8B-B14F-4D97-AF65-F5344CB8AC3E}">
        <p14:creationId xmlns:p14="http://schemas.microsoft.com/office/powerpoint/2010/main" xmlns="" val="124520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Simple Object Access Protocol (SOAP)</a:t>
            </a:r>
            <a:endParaRPr lang="en-US" dirty="0"/>
          </a:p>
        </p:txBody>
      </p:sp>
      <p:sp>
        <p:nvSpPr>
          <p:cNvPr id="3" name="Content Placeholder 2"/>
          <p:cNvSpPr>
            <a:spLocks noGrp="1"/>
          </p:cNvSpPr>
          <p:nvPr>
            <p:ph idx="1"/>
          </p:nvPr>
        </p:nvSpPr>
        <p:spPr/>
        <p:txBody>
          <a:bodyPr/>
          <a:lstStyle/>
          <a:p>
            <a:r>
              <a:rPr lang="en-US" dirty="0"/>
              <a:t>SOAP version 1.2 is an XML-based </a:t>
            </a:r>
            <a:r>
              <a:rPr lang="en-US" b="1" dirty="0"/>
              <a:t>messaging framework</a:t>
            </a:r>
            <a:r>
              <a:rPr lang="en-US" dirty="0"/>
              <a:t>. </a:t>
            </a:r>
            <a:endParaRPr lang="en-US" dirty="0" smtClean="0"/>
          </a:p>
          <a:p>
            <a:r>
              <a:rPr lang="en-US" dirty="0" smtClean="0"/>
              <a:t>SOAP </a:t>
            </a:r>
            <a:r>
              <a:rPr lang="en-US" dirty="0"/>
              <a:t>supports </a:t>
            </a:r>
            <a:r>
              <a:rPr lang="en-US" dirty="0" smtClean="0"/>
              <a:t>server-to-server communication</a:t>
            </a:r>
            <a:r>
              <a:rPr lang="en-US" dirty="0"/>
              <a:t>. </a:t>
            </a:r>
            <a:endParaRPr lang="en-US" dirty="0" smtClean="0"/>
          </a:p>
          <a:p>
            <a:r>
              <a:rPr lang="en-US" dirty="0" smtClean="0"/>
              <a:t>Specifically</a:t>
            </a:r>
            <a:r>
              <a:rPr lang="en-US" dirty="0"/>
              <a:t>, it allows for platform- and language-independent communication between different applications, typically running on different servers.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SOAP Message Schema</a:t>
            </a:r>
            <a:endParaRPr lang="en-US" dirty="0"/>
          </a:p>
        </p:txBody>
      </p:sp>
      <p:sp>
        <p:nvSpPr>
          <p:cNvPr id="3" name="Content Placeholder 2"/>
          <p:cNvSpPr>
            <a:spLocks noGrp="1"/>
          </p:cNvSpPr>
          <p:nvPr>
            <p:ph idx="1"/>
          </p:nvPr>
        </p:nvSpPr>
        <p:spPr/>
        <p:txBody>
          <a:bodyPr>
            <a:normAutofit fontScale="62500" lnSpcReduction="20000"/>
          </a:bodyPr>
          <a:lstStyle/>
          <a:p>
            <a:r>
              <a:rPr lang="en-US" dirty="0"/>
              <a:t>The SOAP framework is based on the XML language, which means that all the rules about writing XML documents apply to SOAP messages.</a:t>
            </a:r>
          </a:p>
          <a:p>
            <a:r>
              <a:rPr lang="en-US" dirty="0"/>
              <a:t>The root element of a SOAP message is the Envelope element. It must declare the SOAP namespace, which defines the elements and attributes of a SOAP message.</a:t>
            </a:r>
          </a:p>
          <a:p>
            <a:r>
              <a:rPr lang="en-US" dirty="0"/>
              <a:t>A SOAP message has an optional Header element which, if present, must be the first immediate child of the Envelope element.  It allows application-specific communication between the client and the server, beyond the actual SOAP message itself.</a:t>
            </a:r>
          </a:p>
          <a:p>
            <a:r>
              <a:rPr lang="en-US" dirty="0"/>
              <a:t>The Body element is a required child element of the Envelope element and contains the actual SOAP message content. In a request message, the Body element’s children correspond to the operation being called, and its grandchildren correspond to the operation’s parameters. In a response message, the word “Response” is typically appended to the Body element’s children (the operation elements) and its grandchildren are the operation’s result values.</a:t>
            </a:r>
          </a:p>
          <a:p>
            <a:endParaRPr lang="en-US" dirty="0"/>
          </a:p>
        </p:txBody>
      </p:sp>
    </p:spTree>
    <p:extLst>
      <p:ext uri="{BB962C8B-B14F-4D97-AF65-F5344CB8AC3E}">
        <p14:creationId xmlns:p14="http://schemas.microsoft.com/office/powerpoint/2010/main" xmlns="" val="3456485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SOAP request</a:t>
            </a:r>
            <a:endParaRPr lang="en-US" dirty="0"/>
          </a:p>
        </p:txBody>
      </p:sp>
      <p:sp>
        <p:nvSpPr>
          <p:cNvPr id="3" name="Content Placeholder 2"/>
          <p:cNvSpPr>
            <a:spLocks noGrp="1"/>
          </p:cNvSpPr>
          <p:nvPr>
            <p:ph idx="1"/>
          </p:nvPr>
        </p:nvSpPr>
        <p:spPr/>
        <p:txBody>
          <a:bodyPr>
            <a:normAutofit fontScale="70000" lnSpcReduction="20000"/>
          </a:bodyPr>
          <a:lstStyle/>
          <a:p>
            <a:r>
              <a:rPr lang="en-US" dirty="0"/>
              <a:t>(request.xml) This SOAP request message is calling the procedure </a:t>
            </a:r>
            <a:r>
              <a:rPr lang="en-US" dirty="0" err="1"/>
              <a:t>sayHello</a:t>
            </a:r>
            <a:r>
              <a:rPr lang="en-US" dirty="0"/>
              <a:t> and passing the name parameter with the value “Kevin”.</a:t>
            </a:r>
          </a:p>
          <a:p>
            <a:pPr marL="0" indent="0">
              <a:buNone/>
            </a:pPr>
            <a:endParaRPr lang="en-US" dirty="0" smtClean="0"/>
          </a:p>
          <a:p>
            <a:pPr marL="0" indent="0">
              <a:buNone/>
            </a:pPr>
            <a:r>
              <a:rPr lang="en-US" dirty="0" smtClean="0"/>
              <a:t>&lt;?</a:t>
            </a:r>
            <a:r>
              <a:rPr lang="en-US" dirty="0"/>
              <a:t>xml version="1.0"?&gt;</a:t>
            </a:r>
          </a:p>
          <a:p>
            <a:pPr marL="0" indent="0">
              <a:buNone/>
            </a:pPr>
            <a:r>
              <a:rPr lang="en-US" dirty="0"/>
              <a:t>&lt;</a:t>
            </a:r>
            <a:r>
              <a:rPr lang="en-US" dirty="0" err="1" smtClean="0"/>
              <a:t>soap:Envelope</a:t>
            </a:r>
            <a:r>
              <a:rPr lang="en-US" dirty="0" smtClean="0"/>
              <a:t> </a:t>
            </a:r>
            <a:r>
              <a:rPr lang="en-US" dirty="0" err="1" smtClean="0"/>
              <a:t>xmlns:soap</a:t>
            </a:r>
            <a:r>
              <a:rPr lang="en-US" dirty="0" smtClean="0"/>
              <a:t>="</a:t>
            </a:r>
            <a:r>
              <a:rPr lang="en-US" dirty="0"/>
              <a:t>http://www.w3.org/2003/05/soap-envelope"&gt;</a:t>
            </a:r>
          </a:p>
          <a:p>
            <a:pPr marL="0" indent="0">
              <a:buNone/>
            </a:pPr>
            <a:r>
              <a:rPr lang="en-US" dirty="0" smtClean="0"/>
              <a:t>     &lt;</a:t>
            </a:r>
            <a:r>
              <a:rPr lang="en-US" dirty="0" err="1" smtClean="0"/>
              <a:t>soap:Body</a:t>
            </a:r>
            <a:r>
              <a:rPr lang="en-US" dirty="0" smtClean="0"/>
              <a:t> </a:t>
            </a:r>
            <a:r>
              <a:rPr lang="en-US" dirty="0" err="1" smtClean="0"/>
              <a:t>xmlns:s</a:t>
            </a:r>
            <a:r>
              <a:rPr lang="en-US" dirty="0" smtClean="0"/>
              <a:t>="http://www.xyz.com/ns/hello"&gt;</a:t>
            </a:r>
            <a:endParaRPr lang="en-US" dirty="0"/>
          </a:p>
          <a:p>
            <a:pPr marL="0" indent="0">
              <a:buNone/>
            </a:pPr>
            <a:r>
              <a:rPr lang="en-US" dirty="0"/>
              <a:t>	</a:t>
            </a:r>
            <a:r>
              <a:rPr lang="en-US" dirty="0" smtClean="0"/>
              <a:t>&lt;</a:t>
            </a:r>
            <a:r>
              <a:rPr lang="en-US" dirty="0" err="1" smtClean="0"/>
              <a:t>s:sayHello</a:t>
            </a:r>
            <a:r>
              <a:rPr lang="en-US" dirty="0" smtClean="0"/>
              <a:t>&gt;</a:t>
            </a:r>
            <a:endParaRPr lang="en-US" dirty="0"/>
          </a:p>
          <a:p>
            <a:pPr marL="0" indent="0">
              <a:buNone/>
            </a:pPr>
            <a:r>
              <a:rPr lang="en-US" dirty="0"/>
              <a:t>		</a:t>
            </a:r>
            <a:r>
              <a:rPr lang="en-US" dirty="0" smtClean="0"/>
              <a:t>&lt;</a:t>
            </a:r>
            <a:r>
              <a:rPr lang="en-US" dirty="0" err="1" smtClean="0"/>
              <a:t>s:name</a:t>
            </a:r>
            <a:r>
              <a:rPr lang="en-US" dirty="0" smtClean="0"/>
              <a:t>&gt;Kevin&lt;/</a:t>
            </a:r>
            <a:r>
              <a:rPr lang="en-US" dirty="0" err="1" smtClean="0"/>
              <a:t>s:name</a:t>
            </a:r>
            <a:r>
              <a:rPr lang="en-US" dirty="0"/>
              <a:t>&gt;</a:t>
            </a:r>
          </a:p>
          <a:p>
            <a:pPr marL="0" indent="0">
              <a:buNone/>
            </a:pPr>
            <a:r>
              <a:rPr lang="en-US" dirty="0"/>
              <a:t>	</a:t>
            </a:r>
            <a:r>
              <a:rPr lang="en-US" dirty="0" smtClean="0"/>
              <a:t>&lt;/</a:t>
            </a:r>
            <a:r>
              <a:rPr lang="en-US" dirty="0" err="1" smtClean="0"/>
              <a:t>s:sayHello</a:t>
            </a:r>
            <a:r>
              <a:rPr lang="en-US" dirty="0"/>
              <a:t>&gt;</a:t>
            </a:r>
          </a:p>
          <a:p>
            <a:pPr marL="0" indent="0">
              <a:buNone/>
            </a:pPr>
            <a:r>
              <a:rPr lang="en-US" dirty="0" smtClean="0"/>
              <a:t>     &lt;/</a:t>
            </a:r>
            <a:r>
              <a:rPr lang="en-US" dirty="0" err="1" smtClean="0"/>
              <a:t>soap:Body</a:t>
            </a:r>
            <a:r>
              <a:rPr lang="en-US" dirty="0"/>
              <a:t>&gt;</a:t>
            </a:r>
          </a:p>
          <a:p>
            <a:pPr marL="0" indent="0">
              <a:buNone/>
            </a:pPr>
            <a:r>
              <a:rPr lang="en-US" dirty="0"/>
              <a:t>&lt;/</a:t>
            </a:r>
            <a:r>
              <a:rPr lang="en-US" dirty="0" err="1" smtClean="0"/>
              <a:t>soap:Envelope</a:t>
            </a:r>
            <a:r>
              <a:rPr lang="en-US" dirty="0"/>
              <a:t>&gt;</a:t>
            </a:r>
          </a:p>
          <a:p>
            <a:pPr marL="0" indent="0">
              <a:buNone/>
            </a:pPr>
            <a:endParaRPr lang="en-US" dirty="0"/>
          </a:p>
        </p:txBody>
      </p:sp>
    </p:spTree>
    <p:extLst>
      <p:ext uri="{BB962C8B-B14F-4D97-AF65-F5344CB8AC3E}">
        <p14:creationId xmlns:p14="http://schemas.microsoft.com/office/powerpoint/2010/main" xmlns="" val="136903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SOAP response</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(response.xml) This SOAP message is the response to the request message above. It is returning the result of the </a:t>
            </a:r>
            <a:r>
              <a:rPr lang="en-US" dirty="0" err="1"/>
              <a:t>sayHello</a:t>
            </a:r>
            <a:r>
              <a:rPr lang="en-US" dirty="0"/>
              <a:t> procedure, using the </a:t>
            </a:r>
            <a:r>
              <a:rPr lang="en-US" dirty="0" err="1"/>
              <a:t>sayHelloResponse</a:t>
            </a:r>
            <a:r>
              <a:rPr lang="en-US" dirty="0"/>
              <a:t> element.</a:t>
            </a:r>
          </a:p>
          <a:p>
            <a:pPr marL="0" indent="0">
              <a:buNone/>
            </a:pPr>
            <a:endParaRPr lang="en-US" dirty="0" smtClean="0"/>
          </a:p>
          <a:p>
            <a:pPr marL="0" indent="0">
              <a:buNone/>
            </a:pPr>
            <a:r>
              <a:rPr lang="en-US" dirty="0" smtClean="0"/>
              <a:t>&lt;?</a:t>
            </a:r>
            <a:r>
              <a:rPr lang="en-US" dirty="0"/>
              <a:t>xml version="1.0" encoding="utf-8"?&gt;</a:t>
            </a:r>
          </a:p>
          <a:p>
            <a:pPr marL="0" indent="0">
              <a:buNone/>
            </a:pPr>
            <a:r>
              <a:rPr lang="en-US" dirty="0"/>
              <a:t>&lt;</a:t>
            </a:r>
            <a:r>
              <a:rPr lang="en-US" dirty="0" err="1" smtClean="0"/>
              <a:t>soap:Envelope</a:t>
            </a:r>
            <a:r>
              <a:rPr lang="en-US" dirty="0" smtClean="0"/>
              <a:t> </a:t>
            </a:r>
            <a:r>
              <a:rPr lang="en-US" dirty="0" err="1" smtClean="0"/>
              <a:t>xmlns:soap</a:t>
            </a:r>
            <a:r>
              <a:rPr lang="en-US" dirty="0" smtClean="0"/>
              <a:t>="</a:t>
            </a:r>
            <a:r>
              <a:rPr lang="en-US" dirty="0"/>
              <a:t>http://www.w3.org/2003/05/soap-envelope" </a:t>
            </a:r>
          </a:p>
          <a:p>
            <a:pPr marL="0" indent="0">
              <a:buNone/>
            </a:pPr>
            <a:r>
              <a:rPr lang="en-US" dirty="0"/>
              <a:t>	</a:t>
            </a:r>
            <a:r>
              <a:rPr lang="en-US" dirty="0" err="1"/>
              <a:t>xmlns:xsi</a:t>
            </a:r>
            <a:r>
              <a:rPr lang="en-US" dirty="0"/>
              <a:t>="http://www.w3.org/2001/XMLSchema-instance"</a:t>
            </a:r>
          </a:p>
          <a:p>
            <a:pPr marL="0" indent="0">
              <a:buNone/>
            </a:pPr>
            <a:r>
              <a:rPr lang="en-US" dirty="0"/>
              <a:t>	</a:t>
            </a:r>
            <a:r>
              <a:rPr lang="en-US" dirty="0" err="1"/>
              <a:t>xmlns:xsd</a:t>
            </a:r>
            <a:r>
              <a:rPr lang="en-US" dirty="0"/>
              <a:t>="http://www.w3.org/2001/XMLSchema"&gt;</a:t>
            </a:r>
          </a:p>
          <a:p>
            <a:pPr marL="0" indent="0">
              <a:buNone/>
            </a:pPr>
            <a:r>
              <a:rPr lang="en-US" dirty="0"/>
              <a:t>	&lt;</a:t>
            </a:r>
            <a:r>
              <a:rPr lang="en-US" dirty="0" err="1" smtClean="0"/>
              <a:t>soap:Body</a:t>
            </a:r>
            <a:r>
              <a:rPr lang="en-US" dirty="0" smtClean="0"/>
              <a:t> </a:t>
            </a:r>
            <a:r>
              <a:rPr lang="en-US" dirty="0" err="1" smtClean="0"/>
              <a:t>xmlns:s</a:t>
            </a:r>
            <a:r>
              <a:rPr lang="en-US" dirty="0" smtClean="0"/>
              <a:t>="http://www.xyz.com/ns/hello"&gt;</a:t>
            </a:r>
            <a:endParaRPr lang="en-US" dirty="0"/>
          </a:p>
          <a:p>
            <a:pPr marL="0" indent="0">
              <a:buNone/>
            </a:pPr>
            <a:r>
              <a:rPr lang="en-US" dirty="0"/>
              <a:t>	</a:t>
            </a:r>
            <a:r>
              <a:rPr lang="en-US" dirty="0" smtClean="0"/>
              <a:t>   &lt;</a:t>
            </a:r>
            <a:r>
              <a:rPr lang="en-US" dirty="0" err="1" smtClean="0"/>
              <a:t>s:sayHelloResponse</a:t>
            </a:r>
            <a:r>
              <a:rPr lang="en-US" dirty="0" smtClean="0"/>
              <a:t>&gt;</a:t>
            </a:r>
            <a:endParaRPr lang="en-US" dirty="0"/>
          </a:p>
          <a:p>
            <a:pPr marL="0" indent="0">
              <a:buNone/>
            </a:pPr>
            <a:r>
              <a:rPr lang="en-US" dirty="0"/>
              <a:t>	</a:t>
            </a:r>
            <a:r>
              <a:rPr lang="en-US" dirty="0" smtClean="0"/>
              <a:t>      &lt;</a:t>
            </a:r>
            <a:r>
              <a:rPr lang="en-US" dirty="0" err="1" smtClean="0"/>
              <a:t>s:sayHelloResult</a:t>
            </a:r>
            <a:r>
              <a:rPr lang="en-US" dirty="0" smtClean="0"/>
              <a:t>&gt;Hello </a:t>
            </a:r>
            <a:r>
              <a:rPr lang="en-US" dirty="0"/>
              <a:t>Kevin, How are you</a:t>
            </a:r>
            <a:r>
              <a:rPr lang="en-US" dirty="0" smtClean="0"/>
              <a:t>?&lt;/</a:t>
            </a:r>
            <a:r>
              <a:rPr lang="en-US" dirty="0" err="1" smtClean="0"/>
              <a:t>s:sayHelloResult</a:t>
            </a:r>
            <a:r>
              <a:rPr lang="en-US" dirty="0"/>
              <a:t>&gt;</a:t>
            </a:r>
          </a:p>
          <a:p>
            <a:pPr marL="0" indent="0">
              <a:buNone/>
            </a:pPr>
            <a:r>
              <a:rPr lang="en-US" dirty="0"/>
              <a:t>	</a:t>
            </a:r>
            <a:r>
              <a:rPr lang="en-US" dirty="0" smtClean="0"/>
              <a:t>&lt;/</a:t>
            </a:r>
            <a:r>
              <a:rPr lang="en-US" dirty="0" err="1" smtClean="0"/>
              <a:t>s:sayHelloResponse</a:t>
            </a:r>
            <a:r>
              <a:rPr lang="en-US" dirty="0"/>
              <a:t>&gt;</a:t>
            </a:r>
          </a:p>
          <a:p>
            <a:pPr marL="0" indent="0">
              <a:buNone/>
            </a:pPr>
            <a:r>
              <a:rPr lang="en-US" dirty="0"/>
              <a:t>	&lt;/</a:t>
            </a:r>
            <a:r>
              <a:rPr lang="en-US" dirty="0" err="1" smtClean="0"/>
              <a:t>soap:Body</a:t>
            </a:r>
            <a:r>
              <a:rPr lang="en-US" dirty="0"/>
              <a:t>&gt;</a:t>
            </a:r>
          </a:p>
          <a:p>
            <a:pPr marL="0" indent="0">
              <a:buNone/>
            </a:pPr>
            <a:r>
              <a:rPr lang="en-US" dirty="0"/>
              <a:t>&lt;/</a:t>
            </a:r>
            <a:r>
              <a:rPr lang="en-US" dirty="0" err="1" smtClean="0"/>
              <a:t>soap:Envelope</a:t>
            </a:r>
            <a:r>
              <a:rPr lang="en-US" dirty="0"/>
              <a:t>&gt;</a:t>
            </a:r>
          </a:p>
          <a:p>
            <a:pPr marL="0" indent="0">
              <a:buNone/>
            </a:pPr>
            <a:endParaRPr lang="en-US" dirty="0"/>
          </a:p>
        </p:txBody>
      </p:sp>
    </p:spTree>
    <p:extLst>
      <p:ext uri="{BB962C8B-B14F-4D97-AF65-F5344CB8AC3E}">
        <p14:creationId xmlns:p14="http://schemas.microsoft.com/office/powerpoint/2010/main" xmlns="" val="3422355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HTTP Protocol</a:t>
            </a:r>
            <a:endParaRPr lang="en-US" dirty="0"/>
          </a:p>
        </p:txBody>
      </p:sp>
      <p:sp>
        <p:nvSpPr>
          <p:cNvPr id="3" name="Content Placeholder 2"/>
          <p:cNvSpPr>
            <a:spLocks noGrp="1"/>
          </p:cNvSpPr>
          <p:nvPr>
            <p:ph idx="1"/>
          </p:nvPr>
        </p:nvSpPr>
        <p:spPr/>
        <p:txBody>
          <a:bodyPr>
            <a:normAutofit lnSpcReduction="10000"/>
          </a:bodyPr>
          <a:lstStyle/>
          <a:p>
            <a:r>
              <a:rPr lang="en-US" dirty="0"/>
              <a:t>HTTP communicates over TCP/IP. An HTTP client connects to an HTTP server using TCP. After establishing a connection, the client can send </a:t>
            </a:r>
            <a:r>
              <a:rPr lang="en-US" dirty="0" smtClean="0"/>
              <a:t>an </a:t>
            </a:r>
            <a:r>
              <a:rPr lang="en-US" dirty="0"/>
              <a:t>HTTP request message to the server</a:t>
            </a:r>
            <a:r>
              <a:rPr lang="en-US" dirty="0" smtClean="0"/>
              <a:t>:</a:t>
            </a:r>
          </a:p>
          <a:p>
            <a:endParaRPr lang="en-US" dirty="0"/>
          </a:p>
          <a:p>
            <a:pPr marL="0" indent="0">
              <a:buNone/>
            </a:pPr>
            <a:r>
              <a:rPr lang="en-US" dirty="0"/>
              <a:t>POST /item HTTP/1.1</a:t>
            </a:r>
            <a:br>
              <a:rPr lang="en-US" dirty="0"/>
            </a:br>
            <a:r>
              <a:rPr lang="en-US" dirty="0"/>
              <a:t>Host: 189.123.255.239</a:t>
            </a:r>
            <a:br>
              <a:rPr lang="en-US" dirty="0"/>
            </a:br>
            <a:r>
              <a:rPr lang="en-US" dirty="0"/>
              <a:t>Content-Type: text/plain</a:t>
            </a:r>
            <a:br>
              <a:rPr lang="en-US" dirty="0"/>
            </a:br>
            <a:r>
              <a:rPr lang="en-US" dirty="0"/>
              <a:t>Content-Length: 200 </a:t>
            </a:r>
          </a:p>
        </p:txBody>
      </p:sp>
    </p:spTree>
    <p:extLst>
      <p:ext uri="{BB962C8B-B14F-4D97-AF65-F5344CB8AC3E}">
        <p14:creationId xmlns:p14="http://schemas.microsoft.com/office/powerpoint/2010/main" xmlns="" val="3681755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2070</TotalTime>
  <Words>1149</Words>
  <Application>Microsoft Office PowerPoint</Application>
  <PresentationFormat>On-screen Show (4:3)</PresentationFormat>
  <Paragraphs>115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SOAP, Web Service, WSDL</vt:lpstr>
      <vt:lpstr>Usage of XML</vt:lpstr>
      <vt:lpstr>Web Service</vt:lpstr>
      <vt:lpstr>Sample of Web Service</vt:lpstr>
      <vt:lpstr>Simple Object Access Protocol (SOAP)</vt:lpstr>
      <vt:lpstr>SOAP Message Schema</vt:lpstr>
      <vt:lpstr>SOAP request</vt:lpstr>
      <vt:lpstr>SOAP response</vt:lpstr>
      <vt:lpstr>The HTTP Protocol</vt:lpstr>
      <vt:lpstr>The HTTP Protocol (continue…)</vt:lpstr>
      <vt:lpstr>SOAP Binding</vt:lpstr>
      <vt:lpstr>A SOAP example with HTTP</vt:lpstr>
      <vt:lpstr>A SOAP request</vt:lpstr>
      <vt:lpstr>The SOAP response</vt:lpstr>
      <vt:lpstr>Web Services Description Language (WSDL)</vt:lpstr>
      <vt:lpstr>WSDL Schema</vt:lpstr>
      <vt:lpstr>WSDL Document</vt:lpstr>
      <vt:lpstr>WSDL Sample</vt:lpstr>
      <vt:lpstr>WSDL Binding to SOAP</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 Formed XML</dc:title>
  <dc:creator>Hans</dc:creator>
  <cp:lastModifiedBy>Hans</cp:lastModifiedBy>
  <cp:revision>207</cp:revision>
  <dcterms:created xsi:type="dcterms:W3CDTF">2016-02-01T23:15:25Z</dcterms:created>
  <dcterms:modified xsi:type="dcterms:W3CDTF">2016-05-10T00:31:47Z</dcterms:modified>
</cp:coreProperties>
</file>