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00DA-0168-45E5-8F73-CF831E9BE8F8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0952-D2C9-46EA-92FB-42CF93527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g.ccsf.edu/~hyip/cnit133/01/in_class_samples/html_css_samples/html5_templat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and Ajax</a:t>
            </a:r>
            <a:br>
              <a:rPr lang="en-US" dirty="0" smtClean="0"/>
            </a:br>
            <a:r>
              <a:rPr lang="en-US" dirty="0" smtClean="0"/>
              <a:t>(HTML Review)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(aka HTML5)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Web page </a:t>
            </a:r>
            <a:r>
              <a:rPr lang="en-US" dirty="0" smtClean="0"/>
              <a:t>is simply a text file written in a language called Hypertext Markup Language (HTML)</a:t>
            </a:r>
          </a:p>
          <a:p>
            <a:r>
              <a:rPr lang="en-US" b="1" dirty="0" smtClean="0"/>
              <a:t>Markup Language</a:t>
            </a:r>
            <a:r>
              <a:rPr lang="en-US" dirty="0" smtClean="0"/>
              <a:t>: is a language that describes a document’s structure and content</a:t>
            </a:r>
          </a:p>
          <a:p>
            <a:r>
              <a:rPr lang="en-US" b="1" dirty="0" smtClean="0"/>
              <a:t>Hypertext Markup Language (HTML)</a:t>
            </a:r>
            <a:r>
              <a:rPr lang="en-US" dirty="0" smtClean="0"/>
              <a:t>: is a nonproprietary markup language that a Web browser interprets and uses to display the content as a Web page.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z="4800" dirty="0"/>
              <a:t>&lt;!DOCTYPE html&gt;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&lt;html </a:t>
            </a:r>
            <a:r>
              <a:rPr lang="en-US" sz="4800" dirty="0" err="1"/>
              <a:t>lang</a:t>
            </a:r>
            <a:r>
              <a:rPr lang="en-US" sz="4800" dirty="0"/>
              <a:t>="</a:t>
            </a:r>
            <a:r>
              <a:rPr lang="en-US" sz="4800" dirty="0" err="1"/>
              <a:t>en</a:t>
            </a:r>
            <a:r>
              <a:rPr lang="en-US" sz="4800" dirty="0"/>
              <a:t>"&gt;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&lt;head&gt;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&lt;meta charset="utf-8"&gt;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&lt;title&gt;HTML5 Template&lt;/title&gt;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&lt;/head&gt;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&lt;body&gt;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&lt;header&gt;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&lt;h1&gt;HTML5 Template&lt;/h1&gt;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&lt;/header&gt;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&lt;section&gt;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&lt;p&gt;Section element&lt;/p&gt;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&lt;/section&gt;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&lt;article&gt;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&lt;p&gt;Article element&lt;/p&gt;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&lt;/article&gt;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</a:t>
            </a:r>
            <a:r>
              <a:rPr lang="en-US" sz="4800" dirty="0" err="1"/>
              <a:t>nav</a:t>
            </a:r>
            <a:r>
              <a:rPr lang="en-US" sz="4800" dirty="0"/>
              <a:t>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&lt;p&gt;Navigation element&lt;/p&gt;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</a:t>
            </a:r>
            <a:r>
              <a:rPr lang="en-US" sz="4800" dirty="0" err="1"/>
              <a:t>nav</a:t>
            </a:r>
            <a:r>
              <a:rPr lang="en-US" sz="4800" dirty="0"/>
              <a:t>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&lt;aside&gt;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&lt;p&gt;Aside element&lt;/p&gt;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&lt;/aside&gt;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&lt;footer&gt;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	&lt;p&gt;Footer element&lt;/p&gt;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	&lt;/footer&gt;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&lt;/body&gt;</a:t>
            </a:r>
          </a:p>
          <a:p>
            <a:pPr>
              <a:buFont typeface="Arial" charset="0"/>
              <a:buNone/>
              <a:defRPr/>
            </a:pPr>
            <a:r>
              <a:rPr lang="en-US" sz="4800" dirty="0"/>
              <a:t>&lt;/html&gt;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6400" dirty="0" smtClean="0"/>
              <a:t>[See </a:t>
            </a:r>
            <a:r>
              <a:rPr lang="en-US" sz="6400" dirty="0" smtClean="0">
                <a:hlinkClick r:id="rId2"/>
              </a:rPr>
              <a:t>HTML5 Template</a:t>
            </a:r>
            <a:r>
              <a:rPr lang="en-US" sz="6400" dirty="0" smtClean="0"/>
              <a:t>]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391609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a Web page, most content is marked as either a </a:t>
            </a:r>
            <a:r>
              <a:rPr lang="en-US" b="1" dirty="0" smtClean="0"/>
              <a:t>block-level</a:t>
            </a:r>
            <a:r>
              <a:rPr lang="en-US" dirty="0" smtClean="0"/>
              <a:t> element or an </a:t>
            </a:r>
            <a:r>
              <a:rPr lang="en-US" b="1" dirty="0" smtClean="0"/>
              <a:t>inline</a:t>
            </a:r>
            <a:r>
              <a:rPr lang="en-US" dirty="0" smtClean="0"/>
              <a:t> element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block-level </a:t>
            </a:r>
            <a:r>
              <a:rPr lang="en-US" dirty="0" smtClean="0"/>
              <a:t>element contains content displayed in a separate section within the page, setting if off from other blocks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Paragraph &lt;p&gt; &lt;/p&gt;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Heading &lt;h1…h6&gt; &lt;/h1…h6&gt;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Ordered List &lt;</a:t>
            </a:r>
            <a:r>
              <a:rPr lang="en-US" dirty="0" err="1" smtClean="0"/>
              <a:t>ol</a:t>
            </a:r>
            <a:r>
              <a:rPr lang="en-US" dirty="0" smtClean="0"/>
              <a:t>&gt; &lt;/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Unordered List &lt;</a:t>
            </a:r>
            <a:r>
              <a:rPr lang="en-US" dirty="0" err="1" smtClean="0"/>
              <a:t>ul</a:t>
            </a:r>
            <a:r>
              <a:rPr lang="en-US" dirty="0" smtClean="0"/>
              <a:t>&gt; 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(continue…)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inline </a:t>
            </a:r>
            <a:r>
              <a:rPr lang="en-US" dirty="0" smtClean="0"/>
              <a:t>element is part of the same block as its surrounding content. For example, individual words or phrases within a paragraph</a:t>
            </a:r>
          </a:p>
          <a:p>
            <a:r>
              <a:rPr lang="en-US" dirty="0" smtClean="0"/>
              <a:t>Such 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Bold text &lt;b&gt; &lt;/b&gt;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Citation text &lt;cite&gt; &lt;/cite&gt;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Deleted text &lt;del&gt; &lt;/del&gt;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Italic text &lt;</a:t>
            </a:r>
            <a:r>
              <a:rPr lang="en-US" dirty="0" err="1" smtClean="0"/>
              <a:t>i</a:t>
            </a:r>
            <a:r>
              <a:rPr lang="en-US" dirty="0" smtClean="0"/>
              <a:t>&gt; &lt;/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Subscript text &lt;sub&gt; &lt;/sub&gt;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Superscript text &lt;sup&gt; &lt;/sup&gt;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5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Special Symbols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70765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&amp;#169;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&amp;copy;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Copyright 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&amp;#174;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reg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Registered trademark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&amp;#160;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nbsp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Nonbreaking 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&amp;#60;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lt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&amp;#62;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r>
                        <a:rPr lang="en-US" dirty="0" err="1" smtClean="0"/>
                        <a:t>gt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symbol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&amp;#38;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&amp;amp;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Ampersand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7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/>
              <a:t>&lt;h1&gt; &lt;/h1&gt; … &lt;h6&gt; &lt;/h6&gt;</a:t>
            </a:r>
          </a:p>
          <a:p>
            <a:pPr marL="0" indent="0">
              <a:buNone/>
            </a:pPr>
            <a:r>
              <a:rPr lang="en-US" sz="1100" dirty="0" smtClean="0"/>
              <a:t>&lt;p&gt; &lt;/p&gt;</a:t>
            </a:r>
          </a:p>
          <a:p>
            <a:pPr marL="0" indent="0">
              <a:buNone/>
            </a:pPr>
            <a:r>
              <a:rPr lang="en-US" sz="1100" dirty="0" smtClean="0"/>
              <a:t>&lt;a </a:t>
            </a:r>
            <a:r>
              <a:rPr lang="en-US" sz="1100" dirty="0" err="1" smtClean="0"/>
              <a:t>href</a:t>
            </a:r>
            <a:r>
              <a:rPr lang="en-US" sz="1100" dirty="0"/>
              <a:t>="</a:t>
            </a:r>
            <a:r>
              <a:rPr lang="en-US" sz="1100" dirty="0" smtClean="0"/>
              <a:t>URL</a:t>
            </a:r>
            <a:r>
              <a:rPr lang="en-US" sz="1100" dirty="0"/>
              <a:t>" target="_</a:t>
            </a:r>
            <a:r>
              <a:rPr lang="en-US" sz="1100" dirty="0" smtClean="0"/>
              <a:t>blank"&gt; &lt;/a&gt;</a:t>
            </a:r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 err="1" smtClean="0"/>
              <a:t>img</a:t>
            </a:r>
            <a:r>
              <a:rPr lang="en-US" sz="1100" dirty="0" smtClean="0"/>
              <a:t> </a:t>
            </a:r>
            <a:r>
              <a:rPr lang="en-US" sz="1100" dirty="0" err="1" smtClean="0"/>
              <a:t>src</a:t>
            </a:r>
            <a:r>
              <a:rPr lang="en-US" sz="1100" dirty="0"/>
              <a:t>="</a:t>
            </a:r>
            <a:r>
              <a:rPr lang="en-US" sz="1100" dirty="0" smtClean="0"/>
              <a:t>file.jpg</a:t>
            </a:r>
            <a:r>
              <a:rPr lang="en-US" sz="1100" dirty="0"/>
              <a:t>" alt="</a:t>
            </a:r>
            <a:r>
              <a:rPr lang="en-US" sz="1100" dirty="0" smtClean="0"/>
              <a:t>text</a:t>
            </a:r>
            <a:r>
              <a:rPr lang="en-US" sz="1100" dirty="0"/>
              <a:t>" width="</a:t>
            </a:r>
            <a:r>
              <a:rPr lang="en-US" sz="1100" dirty="0" smtClean="0"/>
              <a:t>100</a:t>
            </a:r>
            <a:r>
              <a:rPr lang="en-US" sz="1100" dirty="0"/>
              <a:t>" height="</a:t>
            </a:r>
            <a:r>
              <a:rPr lang="en-US" sz="1100" dirty="0" smtClean="0"/>
              <a:t>100" /&gt;</a:t>
            </a:r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 err="1" smtClean="0"/>
              <a:t>ul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&lt;li&gt; &lt;/li&gt;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&lt;li&gt; &lt;/li&gt;</a:t>
            </a:r>
          </a:p>
          <a:p>
            <a:pPr marL="0" indent="0">
              <a:buNone/>
            </a:pPr>
            <a:r>
              <a:rPr lang="en-US" sz="1100" dirty="0" smtClean="0"/>
              <a:t>&lt;/</a:t>
            </a:r>
            <a:r>
              <a:rPr lang="en-US" sz="1100" dirty="0" err="1" smtClean="0"/>
              <a:t>ul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 err="1" smtClean="0"/>
              <a:t>ol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&lt;li&gt; &lt;/li&gt;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&lt;li&gt; &lt;/li&gt;</a:t>
            </a:r>
          </a:p>
          <a:p>
            <a:pPr marL="0" indent="0">
              <a:buNone/>
            </a:pPr>
            <a:r>
              <a:rPr lang="en-US" sz="1100" dirty="0" smtClean="0"/>
              <a:t>&lt;/</a:t>
            </a:r>
            <a:r>
              <a:rPr lang="en-US" sz="1100" dirty="0" err="1" smtClean="0"/>
              <a:t>ol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/>
              <a:t>table border="</a:t>
            </a:r>
            <a:r>
              <a:rPr lang="en-US" sz="1100" dirty="0" smtClean="0"/>
              <a:t>2"&gt;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</a:t>
            </a:r>
            <a:r>
              <a:rPr lang="en-US" sz="1100" dirty="0" err="1" smtClean="0"/>
              <a:t>tr</a:t>
            </a:r>
            <a:r>
              <a:rPr lang="en-US" sz="1100" dirty="0" smtClean="0"/>
              <a:t>&gt;&lt;</a:t>
            </a:r>
            <a:r>
              <a:rPr lang="en-US" sz="1100" dirty="0" err="1" smtClean="0"/>
              <a:t>th</a:t>
            </a:r>
            <a:r>
              <a:rPr lang="en-US" sz="1100" dirty="0" smtClean="0"/>
              <a:t>&gt; &lt;/</a:t>
            </a:r>
            <a:r>
              <a:rPr lang="en-US" sz="1100" dirty="0" err="1" smtClean="0"/>
              <a:t>th</a:t>
            </a:r>
            <a:r>
              <a:rPr lang="en-US" sz="1100" dirty="0" smtClean="0"/>
              <a:t>&gt;&lt;/</a:t>
            </a:r>
            <a:r>
              <a:rPr lang="en-US" sz="1100" dirty="0" err="1" smtClean="0"/>
              <a:t>tr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</a:t>
            </a:r>
            <a:r>
              <a:rPr lang="en-US" sz="1100" dirty="0" err="1" smtClean="0"/>
              <a:t>tr</a:t>
            </a:r>
            <a:r>
              <a:rPr lang="en-US" sz="1100" dirty="0" smtClean="0"/>
              <a:t>&gt;&lt;td&gt; &lt;/td&gt;&lt;/</a:t>
            </a:r>
            <a:r>
              <a:rPr lang="en-US" sz="1100" dirty="0" err="1" smtClean="0"/>
              <a:t>tr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 smtClean="0"/>
              <a:t>&lt;/</a:t>
            </a:r>
            <a:r>
              <a:rPr lang="en-US" sz="1100" smtClean="0"/>
              <a:t>table&gt;</a:t>
            </a:r>
            <a:endParaRPr lang="en-US" sz="1100" dirty="0" smtClean="0"/>
          </a:p>
          <a:p>
            <a:pPr marL="0" indent="0">
              <a:buNone/>
            </a:pPr>
            <a:r>
              <a:rPr lang="en-US" sz="1100" dirty="0" smtClean="0"/>
              <a:t>&lt;</a:t>
            </a:r>
            <a:r>
              <a:rPr lang="en-US" sz="1100" dirty="0"/>
              <a:t>form action="</a:t>
            </a:r>
            <a:r>
              <a:rPr lang="en-US" sz="1100" dirty="0" err="1" smtClean="0"/>
              <a:t>dir</a:t>
            </a:r>
            <a:r>
              <a:rPr lang="en-US" sz="1100" dirty="0" smtClean="0"/>
              <a:t>/</a:t>
            </a:r>
            <a:r>
              <a:rPr lang="en-US" sz="1100" dirty="0" err="1" smtClean="0"/>
              <a:t>pgm_name.php</a:t>
            </a:r>
            <a:r>
              <a:rPr lang="en-US" sz="1100" dirty="0"/>
              <a:t>" method="</a:t>
            </a:r>
            <a:r>
              <a:rPr lang="en-US" sz="1100" dirty="0" smtClean="0"/>
              <a:t>get/post"&gt;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</a:t>
            </a:r>
            <a:r>
              <a:rPr lang="en-US" sz="1100" dirty="0"/>
              <a:t>input type="</a:t>
            </a:r>
            <a:r>
              <a:rPr lang="en-US" sz="1100" dirty="0" smtClean="0"/>
              <a:t>text/hidden/password/checkbox/radio/button/reset/submit</a:t>
            </a:r>
            <a:r>
              <a:rPr lang="en-US" sz="1100" dirty="0"/>
              <a:t>" value="default </a:t>
            </a:r>
            <a:r>
              <a:rPr lang="en-US" sz="1100" dirty="0" smtClean="0"/>
              <a:t>data" /&gt;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</a:t>
            </a:r>
            <a:r>
              <a:rPr lang="en-US" sz="1100" dirty="0" err="1" smtClean="0"/>
              <a:t>textarea</a:t>
            </a:r>
            <a:r>
              <a:rPr lang="en-US" sz="1100" dirty="0"/>
              <a:t> rows=" " cols=" </a:t>
            </a:r>
            <a:r>
              <a:rPr lang="en-US" sz="1100" dirty="0" smtClean="0"/>
              <a:t>"&gt;Initial data&lt;/</a:t>
            </a:r>
            <a:r>
              <a:rPr lang="en-US" sz="1100" dirty="0" err="1" smtClean="0"/>
              <a:t>textarea</a:t>
            </a:r>
            <a:r>
              <a:rPr lang="en-US" sz="1100" dirty="0" smtClean="0"/>
              <a:t>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&lt;select&gt;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  &lt;</a:t>
            </a:r>
            <a:r>
              <a:rPr lang="en-US" sz="1100" dirty="0"/>
              <a:t>option value=" </a:t>
            </a:r>
            <a:r>
              <a:rPr lang="en-US" sz="1100" dirty="0" smtClean="0"/>
              <a:t>"&gt;</a:t>
            </a:r>
            <a:r>
              <a:rPr lang="en-US" sz="1100" dirty="0" err="1" smtClean="0"/>
              <a:t>Option_name</a:t>
            </a:r>
            <a:r>
              <a:rPr lang="en-US" sz="1100" dirty="0" smtClean="0"/>
              <a:t>&lt;/option&gt;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  &lt;</a:t>
            </a:r>
            <a:r>
              <a:rPr lang="en-US" sz="1100" dirty="0"/>
              <a:t>option value=" </a:t>
            </a:r>
            <a:r>
              <a:rPr lang="en-US" sz="1100" dirty="0" smtClean="0"/>
              <a:t>"&gt;Option_name2&lt;/option&gt;</a:t>
            </a:r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1100" dirty="0" smtClean="0"/>
              <a:t> &lt;/select&gt;</a:t>
            </a:r>
          </a:p>
          <a:p>
            <a:pPr marL="0" indent="0">
              <a:buNone/>
            </a:pPr>
            <a:r>
              <a:rPr lang="en-US" sz="1100" dirty="0" smtClean="0"/>
              <a:t>&lt;/form&gt;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6626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504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JavaScript and Ajax (HTML Review)</vt:lpstr>
      <vt:lpstr>HTML (aka HTML5)</vt:lpstr>
      <vt:lpstr>HTML5 Template</vt:lpstr>
      <vt:lpstr>HTML</vt:lpstr>
      <vt:lpstr>HTML (continue…)</vt:lpstr>
      <vt:lpstr>HTML Special Symbols</vt:lpstr>
      <vt:lpstr>Common HTML Tags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and Ajax</dc:title>
  <dc:creator>Hans</dc:creator>
  <cp:lastModifiedBy>YIP, HANS C</cp:lastModifiedBy>
  <cp:revision>12</cp:revision>
  <dcterms:created xsi:type="dcterms:W3CDTF">2016-02-02T18:46:30Z</dcterms:created>
  <dcterms:modified xsi:type="dcterms:W3CDTF">2016-02-03T01:18:34Z</dcterms:modified>
</cp:coreProperties>
</file>