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952BF-FD72-43C0-B465-05DF2B791A2A}"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99263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952BF-FD72-43C0-B465-05DF2B791A2A}"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279256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952BF-FD72-43C0-B465-05DF2B791A2A}"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161932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952BF-FD72-43C0-B465-05DF2B791A2A}"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48565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952BF-FD72-43C0-B465-05DF2B791A2A}"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15162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E952BF-FD72-43C0-B465-05DF2B791A2A}" type="datetimeFigureOut">
              <a:rPr lang="en-US" smtClean="0"/>
              <a:pPr/>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293217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952BF-FD72-43C0-B465-05DF2B791A2A}" type="datetimeFigureOut">
              <a:rPr lang="en-US" smtClean="0"/>
              <a:pPr/>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40455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952BF-FD72-43C0-B465-05DF2B791A2A}" type="datetimeFigureOut">
              <a:rPr lang="en-US" smtClean="0"/>
              <a:pPr/>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259161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952BF-FD72-43C0-B465-05DF2B791A2A}" type="datetimeFigureOut">
              <a:rPr lang="en-US" smtClean="0"/>
              <a:pPr/>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195379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952BF-FD72-43C0-B465-05DF2B791A2A}" type="datetimeFigureOut">
              <a:rPr lang="en-US" smtClean="0"/>
              <a:pPr/>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44571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952BF-FD72-43C0-B465-05DF2B791A2A}" type="datetimeFigureOut">
              <a:rPr lang="en-US" smtClean="0"/>
              <a:pPr/>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3398398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952BF-FD72-43C0-B465-05DF2B791A2A}" type="datetimeFigureOut">
              <a:rPr lang="en-US" smtClean="0"/>
              <a:pPr/>
              <a:t>3/9/2016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1AD79-210C-465E-96E5-95E394313754}" type="slidenum">
              <a:rPr lang="en-US" smtClean="0"/>
              <a:pPr/>
              <a:t>‹#›</a:t>
            </a:fld>
            <a:endParaRPr lang="en-US"/>
          </a:p>
        </p:txBody>
      </p:sp>
    </p:spTree>
    <p:extLst>
      <p:ext uri="{BB962C8B-B14F-4D97-AF65-F5344CB8AC3E}">
        <p14:creationId xmlns:p14="http://schemas.microsoft.com/office/powerpoint/2010/main" xmlns="" val="341939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JavaScript and Ajax</a:t>
            </a:r>
            <a:br>
              <a:rPr lang="en-US" dirty="0" smtClean="0"/>
            </a:br>
            <a:r>
              <a:rPr lang="en-US" dirty="0" smtClean="0"/>
              <a:t>(JavaScript </a:t>
            </a:r>
            <a:r>
              <a:rPr lang="en-US" dirty="0" smtClean="0"/>
              <a:t>Events)</a:t>
            </a:r>
            <a:endParaRPr lang="en-US" dirty="0"/>
          </a:p>
        </p:txBody>
      </p:sp>
      <p:sp>
        <p:nvSpPr>
          <p:cNvPr id="3" name="Subtitle 2"/>
          <p:cNvSpPr>
            <a:spLocks noGrp="1"/>
          </p:cNvSpPr>
          <p:nvPr>
            <p:ph type="subTitle" idx="1"/>
          </p:nvPr>
        </p:nvSpPr>
        <p:spPr/>
        <p:txBody>
          <a:bodyPr/>
          <a:lstStyle/>
          <a:p>
            <a:r>
              <a:rPr lang="en-US" dirty="0" smtClean="0"/>
              <a:t>Week </a:t>
            </a:r>
            <a:r>
              <a:rPr lang="en-US" dirty="0" smtClean="0"/>
              <a:t>8</a:t>
            </a:r>
            <a:endParaRPr lang="en-US" dirty="0" smtClean="0"/>
          </a:p>
          <a:p>
            <a:r>
              <a:rPr lang="en-US" dirty="0" smtClean="0"/>
              <a:t>Web site: http://fog.ccsf.edu/~hyip</a:t>
            </a:r>
            <a:endParaRPr lang="en-US" dirty="0"/>
          </a:p>
        </p:txBody>
      </p:sp>
    </p:spTree>
    <p:extLst>
      <p:ext uri="{BB962C8B-B14F-4D97-AF65-F5344CB8AC3E}">
        <p14:creationId xmlns:p14="http://schemas.microsoft.com/office/powerpoint/2010/main" xmlns="" val="1968341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Pseudo-protocol &amp; the void operator</a:t>
            </a:r>
            <a:endParaRPr lang="en-US" dirty="0"/>
          </a:p>
        </p:txBody>
      </p:sp>
      <p:sp>
        <p:nvSpPr>
          <p:cNvPr id="3" name="Content Placeholder 2"/>
          <p:cNvSpPr>
            <a:spLocks noGrp="1"/>
          </p:cNvSpPr>
          <p:nvPr>
            <p:ph idx="1"/>
          </p:nvPr>
        </p:nvSpPr>
        <p:spPr/>
        <p:txBody>
          <a:bodyPr>
            <a:noAutofit/>
          </a:bodyPr>
          <a:lstStyle/>
          <a:p>
            <a:r>
              <a:rPr lang="en-US" sz="2400" dirty="0" smtClean="0"/>
              <a:t>The </a:t>
            </a:r>
            <a:r>
              <a:rPr lang="en-US" sz="2400" dirty="0" smtClean="0"/>
              <a:t>JavaScript pseudo-protocol </a:t>
            </a:r>
            <a:r>
              <a:rPr lang="en-US" sz="2400" dirty="0" smtClean="0"/>
              <a:t>(</a:t>
            </a:r>
            <a:r>
              <a:rPr lang="en-US" sz="2400" dirty="0" err="1" smtClean="0"/>
              <a:t>javascript</a:t>
            </a:r>
            <a:r>
              <a:rPr lang="en-US" sz="2400" dirty="0" smtClean="0"/>
              <a:t>:) in the </a:t>
            </a:r>
            <a:r>
              <a:rPr lang="en-US" sz="2400" dirty="0" err="1" smtClean="0"/>
              <a:t>href</a:t>
            </a:r>
            <a:r>
              <a:rPr lang="en-US" sz="2400" dirty="0" smtClean="0"/>
              <a:t> attribute of an &lt;a&gt; or &lt;area&gt; tag: the idea is that instead of requesting a document, the </a:t>
            </a:r>
            <a:r>
              <a:rPr lang="en-US" sz="2400" dirty="0" smtClean="0"/>
              <a:t>JavaScript </a:t>
            </a:r>
            <a:r>
              <a:rPr lang="en-US" sz="2400" dirty="0" smtClean="0"/>
              <a:t>pseudo-protocol will instead execute one or more </a:t>
            </a:r>
            <a:r>
              <a:rPr lang="en-US" sz="2400" dirty="0" smtClean="0"/>
              <a:t>JavaScript </a:t>
            </a:r>
            <a:r>
              <a:rPr lang="en-US" sz="2400" dirty="0" smtClean="0"/>
              <a:t>statements, which may or may not return a URL to the </a:t>
            </a:r>
            <a:r>
              <a:rPr lang="en-US" sz="2400" dirty="0" err="1" smtClean="0"/>
              <a:t>href</a:t>
            </a:r>
            <a:r>
              <a:rPr lang="en-US" sz="2400" dirty="0" smtClean="0"/>
              <a:t>.</a:t>
            </a:r>
          </a:p>
          <a:p>
            <a:r>
              <a:rPr lang="en-US" sz="2400" dirty="0" smtClean="0"/>
              <a:t>The void operator:  tells the interpreter to evaluate an expression and return no value.</a:t>
            </a:r>
          </a:p>
          <a:p>
            <a:pPr lvl="1">
              <a:buFont typeface="Wingdings" pitchFamily="2" charset="2"/>
              <a:buChar char="v"/>
            </a:pPr>
            <a:r>
              <a:rPr lang="en-US" dirty="0" smtClean="0"/>
              <a:t>	void (expression)     or      void expression</a:t>
            </a:r>
          </a:p>
          <a:p>
            <a:pPr lvl="1">
              <a:buFont typeface="Wingdings" pitchFamily="2" charset="2"/>
              <a:buChar char="v"/>
            </a:pPr>
            <a:r>
              <a:rPr lang="en-US" dirty="0" smtClean="0"/>
              <a:t>NOTE: void is an operator, not a function, where expression is an expression to be evaluated. Parentheses are optional.</a:t>
            </a:r>
          </a:p>
          <a:p>
            <a:r>
              <a:rPr lang="en-US" sz="2400" dirty="0" smtClean="0"/>
              <a:t>You want to make certain that a statement called via the pseudo-protocol does not return a value and provoke the link to load a new document indicated by the returned value. The void operator will ensure that no value is returned to the hypertext link at all.</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Intrinsic Event Attributes</a:t>
            </a:r>
            <a:endParaRPr lang="en-US" dirty="0"/>
          </a:p>
        </p:txBody>
      </p:sp>
      <p:graphicFrame>
        <p:nvGraphicFramePr>
          <p:cNvPr id="4" name="Content Placeholder 3"/>
          <p:cNvGraphicFramePr>
            <a:graphicFrameLocks noGrp="1"/>
          </p:cNvGraphicFramePr>
          <p:nvPr>
            <p:ph idx="1"/>
          </p:nvPr>
        </p:nvGraphicFramePr>
        <p:xfrm>
          <a:off x="838199" y="1714630"/>
          <a:ext cx="10461171" cy="4869050"/>
        </p:xfrm>
        <a:graphic>
          <a:graphicData uri="http://schemas.openxmlformats.org/drawingml/2006/table">
            <a:tbl>
              <a:tblPr firstRow="1" bandRow="1">
                <a:tableStyleId>{5C22544A-7EE6-4342-B048-85BDC9FD1C3A}</a:tableStyleId>
              </a:tblPr>
              <a:tblGrid>
                <a:gridCol w="5341875"/>
                <a:gridCol w="5119296"/>
              </a:tblGrid>
              <a:tr h="377125">
                <a:tc>
                  <a:txBody>
                    <a:bodyPr/>
                    <a:lstStyle/>
                    <a:p>
                      <a:r>
                        <a:rPr lang="en-US" sz="1200" dirty="0" smtClean="0"/>
                        <a:t>Event</a:t>
                      </a:r>
                      <a:endParaRPr lang="en-US" sz="1200" dirty="0"/>
                    </a:p>
                  </a:txBody>
                  <a:tcPr/>
                </a:tc>
                <a:tc>
                  <a:txBody>
                    <a:bodyPr/>
                    <a:lstStyle/>
                    <a:p>
                      <a:r>
                        <a:rPr lang="en-US" sz="1200" dirty="0" smtClean="0"/>
                        <a:t>Intrinsic Event</a:t>
                      </a:r>
                      <a:r>
                        <a:rPr lang="en-US" sz="1200" baseline="0" dirty="0" smtClean="0"/>
                        <a:t> Attribute</a:t>
                      </a:r>
                      <a:endParaRPr lang="en-US" sz="1200" dirty="0"/>
                    </a:p>
                  </a:txBody>
                  <a:tcPr/>
                </a:tc>
              </a:tr>
              <a:tr h="377125">
                <a:tc>
                  <a:txBody>
                    <a:bodyPr/>
                    <a:lstStyle/>
                    <a:p>
                      <a:r>
                        <a:rPr lang="en-US" sz="1200" dirty="0" smtClean="0"/>
                        <a:t>Load</a:t>
                      </a:r>
                      <a:endParaRPr lang="en-US" sz="1200" dirty="0"/>
                    </a:p>
                  </a:txBody>
                  <a:tcPr/>
                </a:tc>
                <a:tc>
                  <a:txBody>
                    <a:bodyPr/>
                    <a:lstStyle/>
                    <a:p>
                      <a:r>
                        <a:rPr lang="en-US" sz="1200" dirty="0" err="1" smtClean="0"/>
                        <a:t>onLoad</a:t>
                      </a:r>
                      <a:r>
                        <a:rPr lang="en-US" sz="1200" dirty="0" smtClean="0"/>
                        <a:t> (associated</a:t>
                      </a:r>
                      <a:r>
                        <a:rPr lang="en-US" sz="1200" baseline="0" dirty="0" smtClean="0"/>
                        <a:t> with windows, images)</a:t>
                      </a:r>
                      <a:endParaRPr lang="en-US" sz="1200" dirty="0"/>
                    </a:p>
                  </a:txBody>
                  <a:tcPr/>
                </a:tc>
              </a:tr>
              <a:tr h="377125">
                <a:tc>
                  <a:txBody>
                    <a:bodyPr/>
                    <a:lstStyle/>
                    <a:p>
                      <a:r>
                        <a:rPr lang="en-US" sz="1200" dirty="0" smtClean="0"/>
                        <a:t>Unload</a:t>
                      </a:r>
                      <a:endParaRPr lang="en-US" sz="1200" dirty="0"/>
                    </a:p>
                  </a:txBody>
                  <a:tcPr/>
                </a:tc>
                <a:tc>
                  <a:txBody>
                    <a:bodyPr/>
                    <a:lstStyle/>
                    <a:p>
                      <a:r>
                        <a:rPr lang="en-US" sz="1200" dirty="0" err="1" smtClean="0"/>
                        <a:t>onUnload</a:t>
                      </a:r>
                      <a:r>
                        <a:rPr lang="en-US" sz="1200" dirty="0" smtClean="0"/>
                        <a:t> (associated only with windows)</a:t>
                      </a:r>
                      <a:endParaRPr lang="en-US" sz="1200" dirty="0"/>
                    </a:p>
                  </a:txBody>
                  <a:tcPr/>
                </a:tc>
              </a:tr>
              <a:tr h="377125">
                <a:tc>
                  <a:txBody>
                    <a:bodyPr/>
                    <a:lstStyle/>
                    <a:p>
                      <a:r>
                        <a:rPr lang="en-US" sz="1200" dirty="0" smtClean="0"/>
                        <a:t>Click</a:t>
                      </a:r>
                      <a:endParaRPr lang="en-US" sz="1200" dirty="0"/>
                    </a:p>
                  </a:txBody>
                  <a:tcPr/>
                </a:tc>
                <a:tc>
                  <a:txBody>
                    <a:bodyPr/>
                    <a:lstStyle/>
                    <a:p>
                      <a:r>
                        <a:rPr lang="en-US" sz="1200" dirty="0" err="1" smtClean="0"/>
                        <a:t>onClick</a:t>
                      </a:r>
                      <a:r>
                        <a:rPr lang="en-US" sz="1200" dirty="0" smtClean="0"/>
                        <a:t> (associated with any elements)</a:t>
                      </a:r>
                      <a:endParaRPr lang="en-US" sz="1200" dirty="0"/>
                    </a:p>
                  </a:txBody>
                  <a:tcPr/>
                </a:tc>
              </a:tr>
              <a:tr h="377125">
                <a:tc>
                  <a:txBody>
                    <a:bodyPr/>
                    <a:lstStyle/>
                    <a:p>
                      <a:r>
                        <a:rPr lang="en-US" sz="1200" dirty="0" err="1" smtClean="0"/>
                        <a:t>MouseOver</a:t>
                      </a:r>
                      <a:endParaRPr lang="en-US" sz="1200" dirty="0"/>
                    </a:p>
                  </a:txBody>
                  <a:tcPr/>
                </a:tc>
                <a:tc>
                  <a:txBody>
                    <a:bodyPr/>
                    <a:lstStyle/>
                    <a:p>
                      <a:r>
                        <a:rPr lang="en-US" sz="1200" dirty="0" err="1" smtClean="0"/>
                        <a:t>onMouseOver</a:t>
                      </a:r>
                      <a:r>
                        <a:rPr lang="en-US" sz="1200" dirty="0" smtClean="0"/>
                        <a:t> (associated with any elements)</a:t>
                      </a:r>
                      <a:endParaRPr lang="en-US" sz="1200" dirty="0"/>
                    </a:p>
                  </a:txBody>
                  <a:tcPr/>
                </a:tc>
              </a:tr>
              <a:tr h="377125">
                <a:tc>
                  <a:txBody>
                    <a:bodyPr/>
                    <a:lstStyle/>
                    <a:p>
                      <a:r>
                        <a:rPr lang="en-US" sz="1200" dirty="0" err="1" smtClean="0"/>
                        <a:t>MouseOut</a:t>
                      </a:r>
                      <a:endParaRPr lang="en-US" sz="1200" dirty="0"/>
                    </a:p>
                  </a:txBody>
                  <a:tcPr/>
                </a:tc>
                <a:tc>
                  <a:txBody>
                    <a:bodyPr/>
                    <a:lstStyle/>
                    <a:p>
                      <a:r>
                        <a:rPr lang="en-US" sz="1200" dirty="0" err="1" smtClean="0"/>
                        <a:t>onMouseOut</a:t>
                      </a:r>
                      <a:r>
                        <a:rPr lang="en-US" sz="1200" dirty="0" smtClean="0"/>
                        <a:t> (associated with any elements)</a:t>
                      </a:r>
                      <a:endParaRPr lang="en-US" sz="1200" dirty="0"/>
                    </a:p>
                  </a:txBody>
                  <a:tcPr/>
                </a:tc>
              </a:tr>
              <a:tr h="464950">
                <a:tc>
                  <a:txBody>
                    <a:bodyPr/>
                    <a:lstStyle/>
                    <a:p>
                      <a:r>
                        <a:rPr lang="en-US" sz="1200" dirty="0" smtClean="0"/>
                        <a:t>Focus</a:t>
                      </a:r>
                      <a:endParaRPr lang="en-US" sz="1200" dirty="0"/>
                    </a:p>
                  </a:txBody>
                  <a:tcPr/>
                </a:tc>
                <a:tc>
                  <a:txBody>
                    <a:bodyPr/>
                    <a:lstStyle/>
                    <a:p>
                      <a:r>
                        <a:rPr lang="en-US" sz="1200" dirty="0" err="1" smtClean="0"/>
                        <a:t>onFocus</a:t>
                      </a:r>
                      <a:r>
                        <a:rPr lang="en-US" sz="1200" dirty="0" smtClean="0"/>
                        <a:t> (associated with windows, frames, links, and form elements)</a:t>
                      </a:r>
                      <a:endParaRPr lang="en-US" sz="1200" dirty="0"/>
                    </a:p>
                  </a:txBody>
                  <a:tcPr/>
                </a:tc>
              </a:tr>
              <a:tr h="464950">
                <a:tc>
                  <a:txBody>
                    <a:bodyPr/>
                    <a:lstStyle/>
                    <a:p>
                      <a:r>
                        <a:rPr lang="en-US" sz="1200" dirty="0" smtClean="0"/>
                        <a:t>Blur</a:t>
                      </a:r>
                      <a:endParaRPr lang="en-US" sz="1200" dirty="0"/>
                    </a:p>
                  </a:txBody>
                  <a:tcPr/>
                </a:tc>
                <a:tc>
                  <a:txBody>
                    <a:bodyPr/>
                    <a:lstStyle/>
                    <a:p>
                      <a:r>
                        <a:rPr lang="en-US" sz="1200" dirty="0" err="1" smtClean="0"/>
                        <a:t>onBlur</a:t>
                      </a:r>
                      <a:r>
                        <a:rPr lang="en-US" sz="1200" dirty="0" smtClean="0"/>
                        <a:t> (associated with windows, frames, links, and form elements)</a:t>
                      </a:r>
                      <a:endParaRPr lang="en-US" sz="1200" dirty="0"/>
                    </a:p>
                  </a:txBody>
                  <a:tcPr/>
                </a:tc>
              </a:tr>
              <a:tr h="377125">
                <a:tc>
                  <a:txBody>
                    <a:bodyPr/>
                    <a:lstStyle/>
                    <a:p>
                      <a:r>
                        <a:rPr lang="en-US" sz="1200" dirty="0" smtClean="0"/>
                        <a:t>Submit</a:t>
                      </a:r>
                      <a:endParaRPr lang="en-US" sz="1200" dirty="0"/>
                    </a:p>
                  </a:txBody>
                  <a:tcPr/>
                </a:tc>
                <a:tc>
                  <a:txBody>
                    <a:bodyPr/>
                    <a:lstStyle/>
                    <a:p>
                      <a:r>
                        <a:rPr lang="en-US" sz="1200" dirty="0" err="1" smtClean="0"/>
                        <a:t>onSubmit</a:t>
                      </a:r>
                      <a:r>
                        <a:rPr lang="en-US" sz="1200" dirty="0" smtClean="0"/>
                        <a:t>  (associated with </a:t>
                      </a:r>
                      <a:r>
                        <a:rPr lang="en-US" sz="1200" baseline="0" dirty="0" smtClean="0"/>
                        <a:t>forms)</a:t>
                      </a:r>
                      <a:endParaRPr lang="en-US" sz="1200" dirty="0"/>
                    </a:p>
                  </a:txBody>
                  <a:tcPr/>
                </a:tc>
              </a:tr>
              <a:tr h="377125">
                <a:tc>
                  <a:txBody>
                    <a:bodyPr/>
                    <a:lstStyle/>
                    <a:p>
                      <a:r>
                        <a:rPr lang="en-US" sz="1200" dirty="0" smtClean="0"/>
                        <a:t>Reset</a:t>
                      </a:r>
                      <a:endParaRPr lang="en-US" sz="1200" dirty="0"/>
                    </a:p>
                  </a:txBody>
                  <a:tcPr/>
                </a:tc>
                <a:tc>
                  <a:txBody>
                    <a:bodyPr/>
                    <a:lstStyle/>
                    <a:p>
                      <a:r>
                        <a:rPr lang="en-US" sz="1200" dirty="0" err="1" smtClean="0"/>
                        <a:t>onReset</a:t>
                      </a:r>
                      <a:r>
                        <a:rPr lang="en-US" sz="1200" dirty="0" smtClean="0"/>
                        <a:t> (associated with forms)</a:t>
                      </a:r>
                      <a:endParaRPr lang="en-US" sz="1200" dirty="0"/>
                    </a:p>
                  </a:txBody>
                  <a:tcPr/>
                </a:tc>
              </a:tr>
              <a:tr h="464950">
                <a:tc>
                  <a:txBody>
                    <a:bodyPr/>
                    <a:lstStyle/>
                    <a:p>
                      <a:r>
                        <a:rPr lang="en-US" sz="1200" dirty="0" smtClean="0"/>
                        <a:t>Select</a:t>
                      </a:r>
                      <a:endParaRPr lang="en-US" sz="1200" dirty="0"/>
                    </a:p>
                  </a:txBody>
                  <a:tcPr/>
                </a:tc>
                <a:tc>
                  <a:txBody>
                    <a:bodyPr/>
                    <a:lstStyle/>
                    <a:p>
                      <a:r>
                        <a:rPr lang="en-US" sz="1200" dirty="0" err="1" smtClean="0"/>
                        <a:t>onSelect</a:t>
                      </a:r>
                      <a:r>
                        <a:rPr lang="en-US" sz="1200" dirty="0" smtClean="0"/>
                        <a:t> (associated with text boxes,</a:t>
                      </a:r>
                      <a:r>
                        <a:rPr lang="en-US" sz="1200" baseline="0" dirty="0" smtClean="0"/>
                        <a:t> password, text areas)</a:t>
                      </a:r>
                      <a:endParaRPr lang="en-US" sz="1200" dirty="0"/>
                    </a:p>
                  </a:txBody>
                  <a:tcPr/>
                </a:tc>
              </a:tr>
              <a:tr h="346205">
                <a:tc>
                  <a:txBody>
                    <a:bodyPr/>
                    <a:lstStyle/>
                    <a:p>
                      <a:r>
                        <a:rPr lang="en-US" sz="1200" dirty="0" smtClean="0"/>
                        <a:t>Change</a:t>
                      </a:r>
                      <a:endParaRPr lang="en-US" sz="1200" dirty="0"/>
                    </a:p>
                  </a:txBody>
                  <a:tcPr/>
                </a:tc>
                <a:tc>
                  <a:txBody>
                    <a:bodyPr/>
                    <a:lstStyle/>
                    <a:p>
                      <a:r>
                        <a:rPr lang="en-US" sz="1200" dirty="0" err="1" smtClean="0"/>
                        <a:t>onChange</a:t>
                      </a:r>
                      <a:r>
                        <a:rPr lang="en-US" sz="1200" dirty="0" smtClean="0"/>
                        <a:t> (associated with text boxes,</a:t>
                      </a:r>
                      <a:r>
                        <a:rPr lang="en-US" sz="1200" baseline="0" dirty="0" smtClean="0"/>
                        <a:t> text areas, password, file uploads, select lists)</a:t>
                      </a:r>
                      <a:endParaRPr lang="en-US" sz="12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onload</a:t>
            </a:r>
            <a:endParaRPr lang="en-US" dirty="0"/>
          </a:p>
        </p:txBody>
      </p:sp>
      <p:sp>
        <p:nvSpPr>
          <p:cNvPr id="3" name="Content Placeholder 2"/>
          <p:cNvSpPr>
            <a:spLocks noGrp="1"/>
          </p:cNvSpPr>
          <p:nvPr>
            <p:ph idx="1"/>
          </p:nvPr>
        </p:nvSpPr>
        <p:spPr/>
        <p:txBody>
          <a:bodyPr>
            <a:normAutofit fontScale="62500" lnSpcReduction="20000"/>
          </a:bodyPr>
          <a:lstStyle/>
          <a:p>
            <a:pPr>
              <a:lnSpc>
                <a:spcPct val="80000"/>
              </a:lnSpc>
              <a:buFont typeface="Arial" charset="0"/>
              <a:buNone/>
            </a:pPr>
            <a:r>
              <a:rPr lang="en-US" dirty="0" smtClean="0"/>
              <a:t>&lt;html&gt;</a:t>
            </a:r>
          </a:p>
          <a:p>
            <a:pPr>
              <a:lnSpc>
                <a:spcPct val="80000"/>
              </a:lnSpc>
              <a:buFont typeface="Arial" charset="0"/>
              <a:buNone/>
            </a:pPr>
            <a:r>
              <a:rPr lang="en-US" dirty="0" smtClean="0"/>
              <a:t>&lt;head&gt;</a:t>
            </a:r>
          </a:p>
          <a:p>
            <a:pPr>
              <a:lnSpc>
                <a:spcPct val="80000"/>
              </a:lnSpc>
            </a:pPr>
            <a:endParaRPr lang="en-US" dirty="0" smtClean="0"/>
          </a:p>
          <a:p>
            <a:pPr>
              <a:lnSpc>
                <a:spcPct val="80000"/>
              </a:lnSpc>
              <a:buFont typeface="Arial" charset="0"/>
              <a:buNone/>
            </a:pPr>
            <a:r>
              <a:rPr lang="en-US" dirty="0" smtClean="0"/>
              <a:t>&lt;script language= "JavaScript" type="text/</a:t>
            </a:r>
            <a:r>
              <a:rPr lang="en-US" dirty="0" err="1" smtClean="0"/>
              <a:t>javascript</a:t>
            </a:r>
            <a:r>
              <a:rPr lang="en-US" dirty="0" smtClean="0"/>
              <a:t>"&gt;</a:t>
            </a:r>
          </a:p>
          <a:p>
            <a:pPr>
              <a:lnSpc>
                <a:spcPct val="80000"/>
              </a:lnSpc>
              <a:buFont typeface="Arial" charset="0"/>
              <a:buNone/>
            </a:pPr>
            <a:r>
              <a:rPr lang="en-US" dirty="0" smtClean="0"/>
              <a:t>function </a:t>
            </a:r>
            <a:r>
              <a:rPr lang="en-US" dirty="0" err="1" smtClean="0"/>
              <a:t>mymessage</a:t>
            </a:r>
            <a:r>
              <a:rPr lang="en-US" dirty="0" smtClean="0"/>
              <a:t>()</a:t>
            </a:r>
          </a:p>
          <a:p>
            <a:pPr>
              <a:lnSpc>
                <a:spcPct val="80000"/>
              </a:lnSpc>
              <a:buFont typeface="Arial" charset="0"/>
              <a:buNone/>
            </a:pPr>
            <a:r>
              <a:rPr lang="en-US" dirty="0" smtClean="0"/>
              <a:t>{</a:t>
            </a:r>
          </a:p>
          <a:p>
            <a:pPr>
              <a:lnSpc>
                <a:spcPct val="80000"/>
              </a:lnSpc>
              <a:buFont typeface="Arial" charset="0"/>
              <a:buNone/>
            </a:pPr>
            <a:r>
              <a:rPr lang="en-US" dirty="0" smtClean="0"/>
              <a:t>alert("This message was triggered from the </a:t>
            </a:r>
            <a:r>
              <a:rPr lang="en-US" dirty="0" err="1" smtClean="0"/>
              <a:t>onload</a:t>
            </a:r>
            <a:r>
              <a:rPr lang="en-US" dirty="0" smtClean="0"/>
              <a:t> event");</a:t>
            </a:r>
          </a:p>
          <a:p>
            <a:pPr>
              <a:lnSpc>
                <a:spcPct val="80000"/>
              </a:lnSpc>
              <a:buFont typeface="Arial" charset="0"/>
              <a:buNone/>
            </a:pPr>
            <a:r>
              <a:rPr lang="en-US" dirty="0" smtClean="0"/>
              <a:t>}</a:t>
            </a:r>
          </a:p>
          <a:p>
            <a:pPr>
              <a:lnSpc>
                <a:spcPct val="80000"/>
              </a:lnSpc>
              <a:buFont typeface="Arial" charset="0"/>
              <a:buNone/>
            </a:pPr>
            <a:r>
              <a:rPr lang="en-US" dirty="0" smtClean="0"/>
              <a:t>&lt;/script&gt;</a:t>
            </a:r>
          </a:p>
          <a:p>
            <a:pPr>
              <a:lnSpc>
                <a:spcPct val="80000"/>
              </a:lnSpc>
              <a:buFont typeface="Arial" charset="0"/>
              <a:buNone/>
            </a:pPr>
            <a:r>
              <a:rPr lang="en-US" dirty="0" smtClean="0"/>
              <a:t>&lt;/head&gt;</a:t>
            </a:r>
          </a:p>
          <a:p>
            <a:pPr>
              <a:lnSpc>
                <a:spcPct val="80000"/>
              </a:lnSpc>
            </a:pPr>
            <a:endParaRPr lang="en-US" dirty="0" smtClean="0"/>
          </a:p>
          <a:p>
            <a:pPr>
              <a:lnSpc>
                <a:spcPct val="80000"/>
              </a:lnSpc>
              <a:buFont typeface="Arial" charset="0"/>
              <a:buNone/>
            </a:pPr>
            <a:r>
              <a:rPr lang="en-US" dirty="0" smtClean="0"/>
              <a:t>&lt;body </a:t>
            </a:r>
            <a:r>
              <a:rPr lang="en-US" dirty="0" err="1" smtClean="0"/>
              <a:t>onload</a:t>
            </a:r>
            <a:r>
              <a:rPr lang="en-US" dirty="0" smtClean="0"/>
              <a:t>="</a:t>
            </a:r>
            <a:r>
              <a:rPr lang="en-US" dirty="0" err="1" smtClean="0"/>
              <a:t>mymessage</a:t>
            </a:r>
            <a:r>
              <a:rPr lang="en-US" dirty="0" smtClean="0"/>
              <a:t>()"&gt;</a:t>
            </a:r>
          </a:p>
          <a:p>
            <a:pPr>
              <a:lnSpc>
                <a:spcPct val="80000"/>
              </a:lnSpc>
              <a:buFont typeface="Arial" charset="0"/>
              <a:buNone/>
            </a:pPr>
            <a:r>
              <a:rPr lang="en-US" dirty="0" smtClean="0"/>
              <a:t>&lt;/body&gt;</a:t>
            </a:r>
          </a:p>
          <a:p>
            <a:pPr>
              <a:lnSpc>
                <a:spcPct val="80000"/>
              </a:lnSpc>
            </a:pPr>
            <a:endParaRPr lang="en-US" dirty="0" smtClean="0"/>
          </a:p>
          <a:p>
            <a:pPr>
              <a:lnSpc>
                <a:spcPct val="80000"/>
              </a:lnSpc>
              <a:buFont typeface="Arial" charset="0"/>
              <a:buNone/>
            </a:pPr>
            <a:r>
              <a:rPr lang="en-US" dirty="0" smtClean="0"/>
              <a:t>&lt;/html&gt;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onunload</a:t>
            </a:r>
            <a:endParaRPr lang="en-US" dirty="0"/>
          </a:p>
        </p:txBody>
      </p:sp>
      <p:sp>
        <p:nvSpPr>
          <p:cNvPr id="3" name="Content Placeholder 2"/>
          <p:cNvSpPr>
            <a:spLocks noGrp="1"/>
          </p:cNvSpPr>
          <p:nvPr>
            <p:ph idx="1"/>
          </p:nvPr>
        </p:nvSpPr>
        <p:spPr/>
        <p:txBody>
          <a:bodyPr>
            <a:normAutofit fontScale="70000" lnSpcReduction="20000"/>
          </a:bodyPr>
          <a:lstStyle/>
          <a:p>
            <a:pPr>
              <a:lnSpc>
                <a:spcPct val="80000"/>
              </a:lnSpc>
              <a:buFont typeface="Arial" charset="0"/>
              <a:buNone/>
            </a:pPr>
            <a:r>
              <a:rPr lang="en-US" dirty="0" smtClean="0"/>
              <a:t>&lt;html&gt;</a:t>
            </a:r>
          </a:p>
          <a:p>
            <a:pPr>
              <a:lnSpc>
                <a:spcPct val="80000"/>
              </a:lnSpc>
              <a:buFont typeface="Arial" charset="0"/>
              <a:buNone/>
            </a:pPr>
            <a:r>
              <a:rPr lang="en-US" dirty="0" smtClean="0"/>
              <a:t>&lt;head&gt;</a:t>
            </a:r>
          </a:p>
          <a:p>
            <a:pPr>
              <a:lnSpc>
                <a:spcPct val="80000"/>
              </a:lnSpc>
              <a:buFont typeface="Arial" charset="0"/>
              <a:buNone/>
            </a:pPr>
            <a:r>
              <a:rPr lang="en-US" dirty="0" smtClean="0"/>
              <a:t>&lt;script type="text/</a:t>
            </a:r>
            <a:r>
              <a:rPr lang="en-US" dirty="0" err="1" smtClean="0"/>
              <a:t>javascript</a:t>
            </a:r>
            <a:r>
              <a:rPr lang="en-US" dirty="0" smtClean="0"/>
              <a:t>"&gt;</a:t>
            </a:r>
          </a:p>
          <a:p>
            <a:pPr>
              <a:lnSpc>
                <a:spcPct val="80000"/>
              </a:lnSpc>
              <a:buFont typeface="Arial" charset="0"/>
              <a:buNone/>
            </a:pPr>
            <a:r>
              <a:rPr lang="en-US" dirty="0" smtClean="0"/>
              <a:t>function </a:t>
            </a:r>
            <a:r>
              <a:rPr lang="en-US" dirty="0" err="1" smtClean="0"/>
              <a:t>mymessage</a:t>
            </a:r>
            <a:r>
              <a:rPr lang="en-US" dirty="0" smtClean="0"/>
              <a:t>()</a:t>
            </a:r>
          </a:p>
          <a:p>
            <a:pPr>
              <a:lnSpc>
                <a:spcPct val="80000"/>
              </a:lnSpc>
              <a:buFont typeface="Arial" charset="0"/>
              <a:buNone/>
            </a:pPr>
            <a:r>
              <a:rPr lang="en-US" dirty="0" smtClean="0"/>
              <a:t>{</a:t>
            </a:r>
          </a:p>
          <a:p>
            <a:pPr>
              <a:lnSpc>
                <a:spcPct val="80000"/>
              </a:lnSpc>
              <a:buFont typeface="Arial" charset="0"/>
              <a:buNone/>
            </a:pPr>
            <a:r>
              <a:rPr lang="en-US" dirty="0" smtClean="0"/>
              <a:t>alert("This message was triggered from the </a:t>
            </a:r>
            <a:r>
              <a:rPr lang="en-US" dirty="0" err="1" smtClean="0"/>
              <a:t>onunload</a:t>
            </a:r>
            <a:r>
              <a:rPr lang="en-US" dirty="0" smtClean="0"/>
              <a:t> event");</a:t>
            </a:r>
          </a:p>
          <a:p>
            <a:pPr>
              <a:lnSpc>
                <a:spcPct val="80000"/>
              </a:lnSpc>
              <a:buFont typeface="Arial" charset="0"/>
              <a:buNone/>
            </a:pPr>
            <a:r>
              <a:rPr lang="en-US" dirty="0" smtClean="0"/>
              <a:t>}</a:t>
            </a:r>
          </a:p>
          <a:p>
            <a:pPr>
              <a:lnSpc>
                <a:spcPct val="80000"/>
              </a:lnSpc>
              <a:buFont typeface="Arial" charset="0"/>
              <a:buNone/>
            </a:pPr>
            <a:r>
              <a:rPr lang="en-US" dirty="0" smtClean="0"/>
              <a:t>&lt;/script&gt;</a:t>
            </a:r>
          </a:p>
          <a:p>
            <a:pPr>
              <a:lnSpc>
                <a:spcPct val="80000"/>
              </a:lnSpc>
              <a:buFont typeface="Arial" charset="0"/>
              <a:buNone/>
            </a:pPr>
            <a:r>
              <a:rPr lang="en-US" dirty="0" smtClean="0"/>
              <a:t>&lt;/head&gt;</a:t>
            </a:r>
          </a:p>
          <a:p>
            <a:pPr>
              <a:lnSpc>
                <a:spcPct val="80000"/>
              </a:lnSpc>
              <a:buFont typeface="Arial" charset="0"/>
              <a:buNone/>
            </a:pPr>
            <a:r>
              <a:rPr lang="en-US" dirty="0" smtClean="0"/>
              <a:t>&lt;body </a:t>
            </a:r>
            <a:r>
              <a:rPr lang="en-US" dirty="0" err="1" smtClean="0"/>
              <a:t>onunload</a:t>
            </a:r>
            <a:r>
              <a:rPr lang="en-US" dirty="0" smtClean="0"/>
              <a:t>="</a:t>
            </a:r>
            <a:r>
              <a:rPr lang="en-US" dirty="0" err="1" smtClean="0"/>
              <a:t>mymessage</a:t>
            </a:r>
            <a:r>
              <a:rPr lang="en-US" dirty="0" smtClean="0"/>
              <a:t>()"&gt;</a:t>
            </a:r>
          </a:p>
          <a:p>
            <a:pPr>
              <a:lnSpc>
                <a:spcPct val="80000"/>
              </a:lnSpc>
            </a:pPr>
            <a:endParaRPr lang="en-US" dirty="0" smtClean="0"/>
          </a:p>
          <a:p>
            <a:pPr>
              <a:lnSpc>
                <a:spcPct val="80000"/>
              </a:lnSpc>
              <a:buFont typeface="Arial" charset="0"/>
              <a:buNone/>
            </a:pPr>
            <a:r>
              <a:rPr lang="en-US" dirty="0" smtClean="0"/>
              <a:t>&lt;p&gt;An alert box will display a message when you close this document!&lt;/p&gt;</a:t>
            </a:r>
          </a:p>
          <a:p>
            <a:pPr>
              <a:lnSpc>
                <a:spcPct val="80000"/>
              </a:lnSpc>
              <a:buFont typeface="Arial" charset="0"/>
              <a:buNone/>
            </a:pPr>
            <a:r>
              <a:rPr lang="en-US" dirty="0" smtClean="0"/>
              <a:t>&lt;/body&gt;</a:t>
            </a:r>
          </a:p>
          <a:p>
            <a:pPr>
              <a:lnSpc>
                <a:spcPct val="80000"/>
              </a:lnSpc>
              <a:buFont typeface="Arial" charset="0"/>
              <a:buNone/>
            </a:pPr>
            <a:r>
              <a:rPr lang="en-US" dirty="0" smtClean="0"/>
              <a:t>&lt;/html&gt;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onchange</a:t>
            </a:r>
            <a:endParaRPr lang="en-US" dirty="0"/>
          </a:p>
        </p:txBody>
      </p:sp>
      <p:sp>
        <p:nvSpPr>
          <p:cNvPr id="3" name="Content Placeholder 2"/>
          <p:cNvSpPr>
            <a:spLocks noGrp="1"/>
          </p:cNvSpPr>
          <p:nvPr>
            <p:ph idx="1"/>
          </p:nvPr>
        </p:nvSpPr>
        <p:spPr/>
        <p:txBody>
          <a:bodyPr>
            <a:normAutofit fontScale="25000" lnSpcReduction="20000"/>
          </a:bodyPr>
          <a:lstStyle/>
          <a:p>
            <a:pPr>
              <a:lnSpc>
                <a:spcPct val="80000"/>
              </a:lnSpc>
              <a:buFont typeface="Arial" charset="0"/>
              <a:buNone/>
            </a:pPr>
            <a:r>
              <a:rPr lang="en-US" sz="5600" dirty="0" smtClean="0"/>
              <a:t>&lt;html&gt;</a:t>
            </a:r>
          </a:p>
          <a:p>
            <a:pPr>
              <a:lnSpc>
                <a:spcPct val="80000"/>
              </a:lnSpc>
              <a:buFont typeface="Arial" charset="0"/>
              <a:buNone/>
            </a:pPr>
            <a:r>
              <a:rPr lang="en-US" sz="5600" dirty="0" smtClean="0"/>
              <a:t>&lt;head&gt;</a:t>
            </a:r>
          </a:p>
          <a:p>
            <a:pPr>
              <a:lnSpc>
                <a:spcPct val="80000"/>
              </a:lnSpc>
              <a:buFont typeface="Arial" charset="0"/>
              <a:buNone/>
            </a:pPr>
            <a:r>
              <a:rPr lang="en-US" sz="5600" dirty="0" smtClean="0"/>
              <a:t>&lt;script type="text/</a:t>
            </a:r>
            <a:r>
              <a:rPr lang="en-US" sz="5600" dirty="0" err="1" smtClean="0"/>
              <a:t>javascript</a:t>
            </a:r>
            <a:r>
              <a:rPr lang="en-US" sz="5600" dirty="0" smtClean="0"/>
              <a:t>"&gt;</a:t>
            </a:r>
          </a:p>
          <a:p>
            <a:pPr>
              <a:lnSpc>
                <a:spcPct val="80000"/>
              </a:lnSpc>
              <a:buFont typeface="Arial" charset="0"/>
              <a:buNone/>
            </a:pPr>
            <a:r>
              <a:rPr lang="en-US" sz="5600" dirty="0" smtClean="0"/>
              <a:t>function </a:t>
            </a:r>
            <a:r>
              <a:rPr lang="en-US" sz="5600" dirty="0" err="1" smtClean="0"/>
              <a:t>preferedBrowser</a:t>
            </a:r>
            <a:r>
              <a:rPr lang="en-US" sz="5600" dirty="0" smtClean="0"/>
              <a:t>()  {</a:t>
            </a:r>
            <a:endParaRPr lang="en-US" sz="5600" dirty="0" smtClean="0"/>
          </a:p>
          <a:p>
            <a:pPr>
              <a:lnSpc>
                <a:spcPct val="80000"/>
              </a:lnSpc>
              <a:buFont typeface="Arial" charset="0"/>
              <a:buNone/>
            </a:pPr>
            <a:r>
              <a:rPr lang="en-US" sz="5600" dirty="0" smtClean="0"/>
              <a:t>	prefer=</a:t>
            </a:r>
            <a:r>
              <a:rPr lang="en-US" sz="5600" dirty="0" err="1" smtClean="0"/>
              <a:t>document.forms</a:t>
            </a:r>
            <a:r>
              <a:rPr lang="en-US" sz="5600" dirty="0" smtClean="0"/>
              <a:t>[0</a:t>
            </a:r>
            <a:r>
              <a:rPr lang="en-US" sz="5600" dirty="0" smtClean="0"/>
              <a:t>].</a:t>
            </a:r>
            <a:r>
              <a:rPr lang="en-US" sz="5600" dirty="0" err="1" smtClean="0"/>
              <a:t>browsers.value</a:t>
            </a:r>
            <a:r>
              <a:rPr lang="en-US" sz="5600" dirty="0" smtClean="0"/>
              <a:t>;</a:t>
            </a:r>
          </a:p>
          <a:p>
            <a:pPr>
              <a:lnSpc>
                <a:spcPct val="80000"/>
              </a:lnSpc>
              <a:buFont typeface="Arial" charset="0"/>
              <a:buNone/>
            </a:pPr>
            <a:r>
              <a:rPr lang="en-US" sz="5600" dirty="0" smtClean="0"/>
              <a:t>	alert</a:t>
            </a:r>
            <a:r>
              <a:rPr lang="en-US" sz="5600" dirty="0" smtClean="0"/>
              <a:t>("You prefer browsing internet with " + prefer);</a:t>
            </a:r>
          </a:p>
          <a:p>
            <a:pPr>
              <a:lnSpc>
                <a:spcPct val="80000"/>
              </a:lnSpc>
              <a:buFont typeface="Arial" charset="0"/>
              <a:buNone/>
            </a:pPr>
            <a:r>
              <a:rPr lang="en-US" sz="5600" dirty="0" smtClean="0"/>
              <a:t>}</a:t>
            </a:r>
          </a:p>
          <a:p>
            <a:pPr>
              <a:lnSpc>
                <a:spcPct val="80000"/>
              </a:lnSpc>
              <a:buFont typeface="Arial" charset="0"/>
              <a:buNone/>
            </a:pPr>
            <a:r>
              <a:rPr lang="en-US" sz="5600" dirty="0" smtClean="0"/>
              <a:t>&lt;/script&gt;</a:t>
            </a:r>
          </a:p>
          <a:p>
            <a:pPr>
              <a:lnSpc>
                <a:spcPct val="80000"/>
              </a:lnSpc>
              <a:buFont typeface="Arial" charset="0"/>
              <a:buNone/>
            </a:pPr>
            <a:r>
              <a:rPr lang="en-US" sz="5600" dirty="0" smtClean="0"/>
              <a:t>&lt;/head&gt;</a:t>
            </a:r>
          </a:p>
          <a:p>
            <a:pPr>
              <a:lnSpc>
                <a:spcPct val="80000"/>
              </a:lnSpc>
              <a:buFont typeface="Arial" charset="0"/>
              <a:buNone/>
            </a:pPr>
            <a:r>
              <a:rPr lang="en-US" sz="5600" dirty="0" smtClean="0"/>
              <a:t>&lt;body&gt;</a:t>
            </a:r>
          </a:p>
          <a:p>
            <a:pPr>
              <a:lnSpc>
                <a:spcPct val="80000"/>
              </a:lnSpc>
              <a:buFont typeface="Arial" charset="0"/>
              <a:buNone/>
            </a:pPr>
            <a:r>
              <a:rPr lang="en-US" sz="5600" dirty="0" smtClean="0"/>
              <a:t>&lt;form&gt;</a:t>
            </a:r>
          </a:p>
          <a:p>
            <a:pPr>
              <a:lnSpc>
                <a:spcPct val="80000"/>
              </a:lnSpc>
              <a:buFont typeface="Arial" charset="0"/>
              <a:buNone/>
            </a:pPr>
            <a:r>
              <a:rPr lang="en-US" sz="5600" dirty="0" smtClean="0"/>
              <a:t>Choose which browser you prefer:</a:t>
            </a:r>
          </a:p>
          <a:p>
            <a:pPr>
              <a:lnSpc>
                <a:spcPct val="80000"/>
              </a:lnSpc>
              <a:buFont typeface="Arial" charset="0"/>
              <a:buNone/>
            </a:pPr>
            <a:r>
              <a:rPr lang="en-US" sz="5600" dirty="0" smtClean="0"/>
              <a:t>&lt;select id="browsers" </a:t>
            </a:r>
            <a:r>
              <a:rPr lang="en-US" sz="5600" dirty="0" err="1" smtClean="0"/>
              <a:t>onchange</a:t>
            </a:r>
            <a:r>
              <a:rPr lang="en-US" sz="5600" dirty="0" smtClean="0"/>
              <a:t>="</a:t>
            </a:r>
            <a:r>
              <a:rPr lang="en-US" sz="5600" dirty="0" err="1" smtClean="0"/>
              <a:t>preferedBrowser</a:t>
            </a:r>
            <a:r>
              <a:rPr lang="en-US" sz="5600" dirty="0" smtClean="0"/>
              <a:t>()"&gt;</a:t>
            </a:r>
          </a:p>
          <a:p>
            <a:pPr>
              <a:lnSpc>
                <a:spcPct val="80000"/>
              </a:lnSpc>
              <a:buFont typeface="Arial" charset="0"/>
              <a:buNone/>
            </a:pPr>
            <a:r>
              <a:rPr lang="en-US" sz="5600" dirty="0" smtClean="0"/>
              <a:t>	&lt;</a:t>
            </a:r>
            <a:r>
              <a:rPr lang="en-US" sz="5600" dirty="0" smtClean="0"/>
              <a:t>option value="Internet Explorer"&gt;Internet Explorer</a:t>
            </a:r>
          </a:p>
          <a:p>
            <a:pPr>
              <a:lnSpc>
                <a:spcPct val="80000"/>
              </a:lnSpc>
              <a:buFont typeface="Arial" charset="0"/>
              <a:buNone/>
            </a:pPr>
            <a:r>
              <a:rPr lang="en-US" sz="5600" dirty="0" smtClean="0"/>
              <a:t>	&lt;</a:t>
            </a:r>
            <a:r>
              <a:rPr lang="en-US" sz="5600" dirty="0" smtClean="0"/>
              <a:t>option value="Netscape"&gt;Netscape</a:t>
            </a:r>
          </a:p>
          <a:p>
            <a:pPr>
              <a:lnSpc>
                <a:spcPct val="80000"/>
              </a:lnSpc>
              <a:buFont typeface="Arial" charset="0"/>
              <a:buNone/>
            </a:pPr>
            <a:r>
              <a:rPr lang="en-US" sz="5600" dirty="0" smtClean="0"/>
              <a:t>&lt;/select&gt;</a:t>
            </a:r>
          </a:p>
          <a:p>
            <a:pPr>
              <a:lnSpc>
                <a:spcPct val="80000"/>
              </a:lnSpc>
              <a:buFont typeface="Arial" charset="0"/>
              <a:buNone/>
            </a:pPr>
            <a:r>
              <a:rPr lang="en-US" sz="5600" dirty="0" smtClean="0"/>
              <a:t>&lt;/form&gt;</a:t>
            </a:r>
          </a:p>
          <a:p>
            <a:pPr>
              <a:lnSpc>
                <a:spcPct val="80000"/>
              </a:lnSpc>
              <a:buFont typeface="Arial" charset="0"/>
              <a:buNone/>
            </a:pPr>
            <a:r>
              <a:rPr lang="en-US" sz="5600" dirty="0" smtClean="0"/>
              <a:t>&lt;/body&gt;</a:t>
            </a:r>
          </a:p>
          <a:p>
            <a:pPr>
              <a:lnSpc>
                <a:spcPct val="80000"/>
              </a:lnSpc>
              <a:buFont typeface="Arial" charset="0"/>
              <a:buNone/>
            </a:pPr>
            <a:r>
              <a:rPr lang="en-US" sz="5600" dirty="0" smtClean="0"/>
              <a:t>&lt;/html&gt;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onsubmit</a:t>
            </a:r>
            <a:endParaRPr lang="en-US" dirty="0"/>
          </a:p>
        </p:txBody>
      </p:sp>
      <p:sp>
        <p:nvSpPr>
          <p:cNvPr id="3" name="Content Placeholder 2"/>
          <p:cNvSpPr>
            <a:spLocks noGrp="1"/>
          </p:cNvSpPr>
          <p:nvPr>
            <p:ph idx="1"/>
          </p:nvPr>
        </p:nvSpPr>
        <p:spPr/>
        <p:txBody>
          <a:bodyPr>
            <a:normAutofit fontScale="25000" lnSpcReduction="20000"/>
          </a:bodyPr>
          <a:lstStyle/>
          <a:p>
            <a:pPr>
              <a:lnSpc>
                <a:spcPct val="80000"/>
              </a:lnSpc>
              <a:buFont typeface="Arial" charset="0"/>
              <a:buNone/>
            </a:pPr>
            <a:r>
              <a:rPr lang="en-US" sz="6400" dirty="0" smtClean="0"/>
              <a:t>&lt;html&gt;</a:t>
            </a:r>
          </a:p>
          <a:p>
            <a:pPr>
              <a:lnSpc>
                <a:spcPct val="80000"/>
              </a:lnSpc>
              <a:buFont typeface="Arial" charset="0"/>
              <a:buNone/>
            </a:pPr>
            <a:r>
              <a:rPr lang="en-US" sz="6400" dirty="0" smtClean="0"/>
              <a:t>&lt;head&gt;</a:t>
            </a:r>
          </a:p>
          <a:p>
            <a:pPr>
              <a:lnSpc>
                <a:spcPct val="80000"/>
              </a:lnSpc>
              <a:buFont typeface="Arial" charset="0"/>
              <a:buNone/>
            </a:pPr>
            <a:r>
              <a:rPr lang="en-US" sz="6400" dirty="0" smtClean="0"/>
              <a:t>&lt;script type="text/</a:t>
            </a:r>
            <a:r>
              <a:rPr lang="en-US" sz="6400" dirty="0" err="1" smtClean="0"/>
              <a:t>javascript</a:t>
            </a:r>
            <a:r>
              <a:rPr lang="en-US" sz="6400" dirty="0" smtClean="0"/>
              <a:t>"&gt;</a:t>
            </a:r>
          </a:p>
          <a:p>
            <a:pPr>
              <a:lnSpc>
                <a:spcPct val="80000"/>
              </a:lnSpc>
              <a:buFont typeface="Arial" charset="0"/>
              <a:buNone/>
            </a:pPr>
            <a:r>
              <a:rPr lang="en-US" sz="6400" dirty="0" smtClean="0"/>
              <a:t>function </a:t>
            </a:r>
            <a:r>
              <a:rPr lang="en-US" sz="6400" dirty="0" err="1" smtClean="0"/>
              <a:t>confirmInput</a:t>
            </a:r>
            <a:r>
              <a:rPr lang="en-US" sz="6400" dirty="0" smtClean="0"/>
              <a:t>()</a:t>
            </a:r>
          </a:p>
          <a:p>
            <a:pPr>
              <a:lnSpc>
                <a:spcPct val="80000"/>
              </a:lnSpc>
              <a:buFont typeface="Arial" charset="0"/>
              <a:buNone/>
            </a:pPr>
            <a:r>
              <a:rPr lang="en-US" sz="6400" dirty="0" smtClean="0"/>
              <a:t>{</a:t>
            </a:r>
          </a:p>
          <a:p>
            <a:pPr>
              <a:lnSpc>
                <a:spcPct val="80000"/>
              </a:lnSpc>
              <a:buFont typeface="Arial" charset="0"/>
              <a:buNone/>
            </a:pPr>
            <a:r>
              <a:rPr lang="en-US" sz="6400" dirty="0" smtClean="0"/>
              <a:t>	</a:t>
            </a:r>
            <a:r>
              <a:rPr lang="en-US" sz="6400" dirty="0" err="1" smtClean="0"/>
              <a:t>fname</a:t>
            </a:r>
            <a:r>
              <a:rPr lang="en-US" sz="6400" dirty="0" smtClean="0"/>
              <a:t>=</a:t>
            </a:r>
            <a:r>
              <a:rPr lang="en-US" sz="6400" dirty="0" err="1" smtClean="0"/>
              <a:t>document.forms</a:t>
            </a:r>
            <a:r>
              <a:rPr lang="en-US" sz="6400" dirty="0" smtClean="0"/>
              <a:t>[0</a:t>
            </a:r>
            <a:r>
              <a:rPr lang="en-US" sz="6400" dirty="0" smtClean="0"/>
              <a:t>].</a:t>
            </a:r>
            <a:r>
              <a:rPr lang="en-US" sz="6400" dirty="0" err="1" smtClean="0"/>
              <a:t>fname.value</a:t>
            </a:r>
            <a:r>
              <a:rPr lang="en-US" sz="6400" dirty="0" smtClean="0"/>
              <a:t>;</a:t>
            </a:r>
          </a:p>
          <a:p>
            <a:pPr>
              <a:lnSpc>
                <a:spcPct val="80000"/>
              </a:lnSpc>
              <a:buFont typeface="Arial" charset="0"/>
              <a:buNone/>
            </a:pPr>
            <a:r>
              <a:rPr lang="en-US" sz="6400" dirty="0" smtClean="0"/>
              <a:t>	alert</a:t>
            </a:r>
            <a:r>
              <a:rPr lang="en-US" sz="6400" dirty="0" smtClean="0"/>
              <a:t>("Hello " + </a:t>
            </a:r>
            <a:r>
              <a:rPr lang="en-US" sz="6400" dirty="0" err="1" smtClean="0"/>
              <a:t>fname</a:t>
            </a:r>
            <a:r>
              <a:rPr lang="en-US" sz="6400" dirty="0" smtClean="0"/>
              <a:t> + "! You will now be redirected to www.ccsf.edu");</a:t>
            </a:r>
          </a:p>
          <a:p>
            <a:pPr>
              <a:lnSpc>
                <a:spcPct val="80000"/>
              </a:lnSpc>
              <a:buFont typeface="Arial" charset="0"/>
              <a:buNone/>
            </a:pPr>
            <a:r>
              <a:rPr lang="en-US" sz="6400" dirty="0" smtClean="0"/>
              <a:t>}</a:t>
            </a:r>
          </a:p>
          <a:p>
            <a:pPr>
              <a:lnSpc>
                <a:spcPct val="80000"/>
              </a:lnSpc>
              <a:buFont typeface="Arial" charset="0"/>
              <a:buNone/>
            </a:pPr>
            <a:r>
              <a:rPr lang="en-US" sz="6400" dirty="0" smtClean="0"/>
              <a:t>&lt;/script&gt;</a:t>
            </a:r>
          </a:p>
          <a:p>
            <a:pPr>
              <a:lnSpc>
                <a:spcPct val="80000"/>
              </a:lnSpc>
              <a:buFont typeface="Arial" charset="0"/>
              <a:buNone/>
            </a:pPr>
            <a:r>
              <a:rPr lang="en-US" sz="6400" dirty="0" smtClean="0"/>
              <a:t>&lt;/head&gt;</a:t>
            </a:r>
          </a:p>
          <a:p>
            <a:pPr>
              <a:lnSpc>
                <a:spcPct val="80000"/>
              </a:lnSpc>
              <a:buFont typeface="Arial" charset="0"/>
              <a:buNone/>
            </a:pPr>
            <a:r>
              <a:rPr lang="en-US" sz="6400" dirty="0" smtClean="0"/>
              <a:t>&lt;body&gt;</a:t>
            </a:r>
          </a:p>
          <a:p>
            <a:pPr>
              <a:lnSpc>
                <a:spcPct val="80000"/>
              </a:lnSpc>
              <a:buFont typeface="Arial" charset="0"/>
              <a:buNone/>
            </a:pPr>
            <a:r>
              <a:rPr lang="en-US" sz="6400" dirty="0" smtClean="0"/>
              <a:t>&lt;form </a:t>
            </a:r>
            <a:r>
              <a:rPr lang="en-US" sz="6400" dirty="0" err="1" smtClean="0"/>
              <a:t>onsubmit</a:t>
            </a:r>
            <a:r>
              <a:rPr lang="en-US" sz="6400" dirty="0" smtClean="0"/>
              <a:t>="</a:t>
            </a:r>
            <a:r>
              <a:rPr lang="en-US" sz="6400" dirty="0" err="1" smtClean="0"/>
              <a:t>confirmInput</a:t>
            </a:r>
            <a:r>
              <a:rPr lang="en-US" sz="6400" dirty="0" smtClean="0"/>
              <a:t>()" action="http://www.ccsf.edu/"&gt;</a:t>
            </a:r>
          </a:p>
          <a:p>
            <a:pPr>
              <a:lnSpc>
                <a:spcPct val="80000"/>
              </a:lnSpc>
              <a:buFont typeface="Arial" charset="0"/>
              <a:buNone/>
            </a:pPr>
            <a:r>
              <a:rPr lang="en-US" sz="6400" dirty="0" smtClean="0"/>
              <a:t>Enter your name: &lt;input id="</a:t>
            </a:r>
            <a:r>
              <a:rPr lang="en-US" sz="6400" dirty="0" err="1" smtClean="0"/>
              <a:t>fname</a:t>
            </a:r>
            <a:r>
              <a:rPr lang="en-US" sz="6400" dirty="0" smtClean="0"/>
              <a:t>" type="text" size="20"&gt;</a:t>
            </a:r>
          </a:p>
          <a:p>
            <a:pPr>
              <a:lnSpc>
                <a:spcPct val="80000"/>
              </a:lnSpc>
              <a:buFont typeface="Arial" charset="0"/>
              <a:buNone/>
            </a:pPr>
            <a:r>
              <a:rPr lang="en-US" sz="6400" dirty="0" smtClean="0"/>
              <a:t>&lt;input type="submit"&gt;</a:t>
            </a:r>
          </a:p>
          <a:p>
            <a:pPr>
              <a:lnSpc>
                <a:spcPct val="80000"/>
              </a:lnSpc>
              <a:buFont typeface="Arial" charset="0"/>
              <a:buNone/>
            </a:pPr>
            <a:r>
              <a:rPr lang="en-US" sz="6400" dirty="0" smtClean="0"/>
              <a:t>&lt;/form&gt;</a:t>
            </a:r>
          </a:p>
          <a:p>
            <a:pPr>
              <a:lnSpc>
                <a:spcPct val="80000"/>
              </a:lnSpc>
              <a:buFont typeface="Arial" charset="0"/>
              <a:buNone/>
            </a:pPr>
            <a:r>
              <a:rPr lang="en-US" sz="6400" dirty="0" smtClean="0"/>
              <a:t>&lt;/body&gt;</a:t>
            </a:r>
          </a:p>
          <a:p>
            <a:pPr>
              <a:lnSpc>
                <a:spcPct val="80000"/>
              </a:lnSpc>
              <a:buFont typeface="Arial" charset="0"/>
              <a:buNone/>
            </a:pPr>
            <a:r>
              <a:rPr lang="en-US" sz="6400" dirty="0" smtClean="0"/>
              <a:t>&lt;/html&gt;</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onblur</a:t>
            </a:r>
            <a:endParaRPr lang="en-US" dirty="0"/>
          </a:p>
        </p:txBody>
      </p:sp>
      <p:sp>
        <p:nvSpPr>
          <p:cNvPr id="3" name="Content Placeholder 2"/>
          <p:cNvSpPr>
            <a:spLocks noGrp="1"/>
          </p:cNvSpPr>
          <p:nvPr>
            <p:ph idx="1"/>
          </p:nvPr>
        </p:nvSpPr>
        <p:spPr/>
        <p:txBody>
          <a:bodyPr>
            <a:normAutofit fontScale="55000" lnSpcReduction="20000"/>
          </a:bodyPr>
          <a:lstStyle/>
          <a:p>
            <a:pPr>
              <a:lnSpc>
                <a:spcPct val="80000"/>
              </a:lnSpc>
              <a:buFont typeface="Arial" charset="0"/>
              <a:buNone/>
            </a:pPr>
            <a:r>
              <a:rPr lang="en-US" dirty="0" smtClean="0"/>
              <a:t>&lt;html&gt;</a:t>
            </a:r>
          </a:p>
          <a:p>
            <a:pPr>
              <a:lnSpc>
                <a:spcPct val="80000"/>
              </a:lnSpc>
              <a:buFont typeface="Arial" charset="0"/>
              <a:buNone/>
            </a:pPr>
            <a:r>
              <a:rPr lang="en-US" dirty="0" smtClean="0"/>
              <a:t>&lt;head&gt;</a:t>
            </a:r>
          </a:p>
          <a:p>
            <a:pPr>
              <a:lnSpc>
                <a:spcPct val="80000"/>
              </a:lnSpc>
              <a:buFont typeface="Arial" charset="0"/>
              <a:buNone/>
            </a:pPr>
            <a:r>
              <a:rPr lang="en-US" dirty="0" smtClean="0"/>
              <a:t>&lt;script type="text/</a:t>
            </a:r>
            <a:r>
              <a:rPr lang="en-US" dirty="0" err="1" smtClean="0"/>
              <a:t>javascript</a:t>
            </a:r>
            <a:r>
              <a:rPr lang="en-US" dirty="0" smtClean="0"/>
              <a:t>"&gt;</a:t>
            </a:r>
          </a:p>
          <a:p>
            <a:pPr>
              <a:lnSpc>
                <a:spcPct val="80000"/>
              </a:lnSpc>
              <a:buFont typeface="Arial" charset="0"/>
              <a:buNone/>
            </a:pPr>
            <a:r>
              <a:rPr lang="en-US" dirty="0" smtClean="0"/>
              <a:t>function message()</a:t>
            </a:r>
          </a:p>
          <a:p>
            <a:pPr>
              <a:lnSpc>
                <a:spcPct val="80000"/>
              </a:lnSpc>
              <a:buFont typeface="Arial" charset="0"/>
              <a:buNone/>
            </a:pPr>
            <a:r>
              <a:rPr lang="en-US" dirty="0" smtClean="0"/>
              <a:t>{</a:t>
            </a:r>
          </a:p>
          <a:p>
            <a:pPr>
              <a:lnSpc>
                <a:spcPct val="80000"/>
              </a:lnSpc>
              <a:buFont typeface="Arial" charset="0"/>
              <a:buNone/>
            </a:pPr>
            <a:r>
              <a:rPr lang="en-US" dirty="0" smtClean="0"/>
              <a:t>	alert</a:t>
            </a:r>
            <a:r>
              <a:rPr lang="en-US" dirty="0" smtClean="0"/>
              <a:t>("This alert box was triggered by the </a:t>
            </a:r>
            <a:r>
              <a:rPr lang="en-US" dirty="0" err="1" smtClean="0"/>
              <a:t>onblur</a:t>
            </a:r>
            <a:r>
              <a:rPr lang="en-US" dirty="0" smtClean="0"/>
              <a:t> event handler");</a:t>
            </a:r>
          </a:p>
          <a:p>
            <a:pPr>
              <a:lnSpc>
                <a:spcPct val="80000"/>
              </a:lnSpc>
              <a:buFont typeface="Arial" charset="0"/>
              <a:buNone/>
            </a:pPr>
            <a:r>
              <a:rPr lang="en-US" dirty="0" smtClean="0"/>
              <a:t>}</a:t>
            </a:r>
          </a:p>
          <a:p>
            <a:pPr>
              <a:lnSpc>
                <a:spcPct val="80000"/>
              </a:lnSpc>
              <a:buFont typeface="Arial" charset="0"/>
              <a:buNone/>
            </a:pPr>
            <a:r>
              <a:rPr lang="en-US" dirty="0" smtClean="0"/>
              <a:t>&lt;/script&gt;</a:t>
            </a:r>
          </a:p>
          <a:p>
            <a:pPr>
              <a:lnSpc>
                <a:spcPct val="80000"/>
              </a:lnSpc>
              <a:buFont typeface="Arial" charset="0"/>
              <a:buNone/>
            </a:pPr>
            <a:r>
              <a:rPr lang="en-US" dirty="0" smtClean="0"/>
              <a:t>&lt;/head&gt;</a:t>
            </a:r>
          </a:p>
          <a:p>
            <a:pPr>
              <a:lnSpc>
                <a:spcPct val="80000"/>
              </a:lnSpc>
              <a:buFont typeface="Arial" charset="0"/>
              <a:buNone/>
            </a:pPr>
            <a:r>
              <a:rPr lang="en-US" dirty="0" smtClean="0"/>
              <a:t>&lt;body&gt;</a:t>
            </a:r>
          </a:p>
          <a:p>
            <a:pPr>
              <a:lnSpc>
                <a:spcPct val="80000"/>
              </a:lnSpc>
              <a:buFont typeface="Arial" charset="0"/>
              <a:buNone/>
            </a:pPr>
            <a:r>
              <a:rPr lang="en-US" dirty="0" smtClean="0"/>
              <a:t>&lt;p&gt;The </a:t>
            </a:r>
            <a:r>
              <a:rPr lang="en-US" dirty="0" err="1" smtClean="0"/>
              <a:t>onblur</a:t>
            </a:r>
            <a:r>
              <a:rPr lang="en-US" dirty="0" smtClean="0"/>
              <a:t> event occurs when an element loses focus. Try to click or write in the input field below, then click elsewhere in the document so the input field loses focus.&lt;/p&gt;</a:t>
            </a:r>
          </a:p>
          <a:p>
            <a:pPr>
              <a:lnSpc>
                <a:spcPct val="80000"/>
              </a:lnSpc>
              <a:buFont typeface="Arial" charset="0"/>
              <a:buNone/>
            </a:pPr>
            <a:r>
              <a:rPr lang="en-US" dirty="0" smtClean="0"/>
              <a:t>&lt;form&gt;</a:t>
            </a:r>
          </a:p>
          <a:p>
            <a:pPr>
              <a:lnSpc>
                <a:spcPct val="80000"/>
              </a:lnSpc>
              <a:buFont typeface="Arial" charset="0"/>
              <a:buNone/>
            </a:pPr>
            <a:r>
              <a:rPr lang="en-US" dirty="0" smtClean="0"/>
              <a:t>Enter your name: &lt;input type="text" </a:t>
            </a:r>
            <a:r>
              <a:rPr lang="en-US" dirty="0" err="1" smtClean="0"/>
              <a:t>onblur</a:t>
            </a:r>
            <a:r>
              <a:rPr lang="en-US" dirty="0" smtClean="0"/>
              <a:t>="message()" size="20"&gt;</a:t>
            </a:r>
          </a:p>
          <a:p>
            <a:pPr>
              <a:lnSpc>
                <a:spcPct val="80000"/>
              </a:lnSpc>
              <a:buFont typeface="Arial" charset="0"/>
              <a:buNone/>
            </a:pPr>
            <a:r>
              <a:rPr lang="en-US" dirty="0" smtClean="0"/>
              <a:t>&lt;/form&gt;</a:t>
            </a:r>
          </a:p>
          <a:p>
            <a:pPr>
              <a:lnSpc>
                <a:spcPct val="80000"/>
              </a:lnSpc>
              <a:buFont typeface="Arial" charset="0"/>
              <a:buNone/>
            </a:pPr>
            <a:r>
              <a:rPr lang="en-US" dirty="0" smtClean="0"/>
              <a:t>&lt;/body&gt;</a:t>
            </a:r>
          </a:p>
          <a:p>
            <a:pPr>
              <a:lnSpc>
                <a:spcPct val="80000"/>
              </a:lnSpc>
              <a:buFont typeface="Arial" charset="0"/>
              <a:buNone/>
            </a:pPr>
            <a:r>
              <a:rPr lang="en-US" dirty="0" smtClean="0"/>
              <a:t>&lt;/html&gt;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onfocus</a:t>
            </a:r>
            <a:endParaRPr lang="en-US" dirty="0"/>
          </a:p>
        </p:txBody>
      </p:sp>
      <p:sp>
        <p:nvSpPr>
          <p:cNvPr id="3" name="Content Placeholder 2"/>
          <p:cNvSpPr>
            <a:spLocks noGrp="1"/>
          </p:cNvSpPr>
          <p:nvPr>
            <p:ph idx="1"/>
          </p:nvPr>
        </p:nvSpPr>
        <p:spPr/>
        <p:txBody>
          <a:bodyPr>
            <a:normAutofit fontScale="62500" lnSpcReduction="20000"/>
          </a:bodyPr>
          <a:lstStyle/>
          <a:p>
            <a:pPr>
              <a:lnSpc>
                <a:spcPct val="80000"/>
              </a:lnSpc>
              <a:buFont typeface="Arial" charset="0"/>
              <a:buNone/>
            </a:pPr>
            <a:r>
              <a:rPr lang="en-US" dirty="0" smtClean="0"/>
              <a:t>&lt;html&gt;</a:t>
            </a:r>
          </a:p>
          <a:p>
            <a:pPr>
              <a:lnSpc>
                <a:spcPct val="80000"/>
              </a:lnSpc>
              <a:buFont typeface="Arial" charset="0"/>
              <a:buNone/>
            </a:pPr>
            <a:r>
              <a:rPr lang="en-US" dirty="0" smtClean="0"/>
              <a:t>&lt;head&gt;</a:t>
            </a:r>
          </a:p>
          <a:p>
            <a:pPr>
              <a:lnSpc>
                <a:spcPct val="80000"/>
              </a:lnSpc>
              <a:buFont typeface="Arial" charset="0"/>
              <a:buNone/>
            </a:pPr>
            <a:r>
              <a:rPr lang="en-US" dirty="0" smtClean="0"/>
              <a:t>&lt;script type="text/</a:t>
            </a:r>
            <a:r>
              <a:rPr lang="en-US" dirty="0" err="1" smtClean="0"/>
              <a:t>javascript</a:t>
            </a:r>
            <a:r>
              <a:rPr lang="en-US" dirty="0" smtClean="0"/>
              <a:t>"&gt;</a:t>
            </a:r>
          </a:p>
          <a:p>
            <a:pPr>
              <a:lnSpc>
                <a:spcPct val="80000"/>
              </a:lnSpc>
              <a:buFont typeface="Arial" charset="0"/>
              <a:buNone/>
            </a:pPr>
            <a:r>
              <a:rPr lang="en-US" dirty="0" smtClean="0"/>
              <a:t>function message()</a:t>
            </a:r>
          </a:p>
          <a:p>
            <a:pPr>
              <a:lnSpc>
                <a:spcPct val="80000"/>
              </a:lnSpc>
              <a:buFont typeface="Arial" charset="0"/>
              <a:buNone/>
            </a:pPr>
            <a:r>
              <a:rPr lang="en-US" dirty="0" smtClean="0"/>
              <a:t>{</a:t>
            </a:r>
          </a:p>
          <a:p>
            <a:pPr>
              <a:lnSpc>
                <a:spcPct val="80000"/>
              </a:lnSpc>
              <a:buFont typeface="Arial" charset="0"/>
              <a:buNone/>
            </a:pPr>
            <a:r>
              <a:rPr lang="en-US" dirty="0" smtClean="0"/>
              <a:t>alert("This alert box was triggered by the </a:t>
            </a:r>
            <a:r>
              <a:rPr lang="en-US" dirty="0" err="1" smtClean="0"/>
              <a:t>onfocus</a:t>
            </a:r>
            <a:r>
              <a:rPr lang="en-US" dirty="0" smtClean="0"/>
              <a:t> event handler");</a:t>
            </a:r>
          </a:p>
          <a:p>
            <a:pPr>
              <a:lnSpc>
                <a:spcPct val="80000"/>
              </a:lnSpc>
              <a:buFont typeface="Arial" charset="0"/>
              <a:buNone/>
            </a:pPr>
            <a:r>
              <a:rPr lang="en-US" dirty="0" smtClean="0"/>
              <a:t>}</a:t>
            </a:r>
          </a:p>
          <a:p>
            <a:pPr>
              <a:lnSpc>
                <a:spcPct val="80000"/>
              </a:lnSpc>
              <a:buFont typeface="Arial" charset="0"/>
              <a:buNone/>
            </a:pPr>
            <a:r>
              <a:rPr lang="en-US" dirty="0" smtClean="0"/>
              <a:t>&lt;/script&gt;</a:t>
            </a:r>
          </a:p>
          <a:p>
            <a:pPr>
              <a:lnSpc>
                <a:spcPct val="80000"/>
              </a:lnSpc>
              <a:buFont typeface="Arial" charset="0"/>
              <a:buNone/>
            </a:pPr>
            <a:r>
              <a:rPr lang="en-US" dirty="0" smtClean="0"/>
              <a:t>&lt;/head&gt;</a:t>
            </a:r>
          </a:p>
          <a:p>
            <a:pPr>
              <a:lnSpc>
                <a:spcPct val="80000"/>
              </a:lnSpc>
              <a:buFont typeface="Arial" charset="0"/>
              <a:buNone/>
            </a:pPr>
            <a:r>
              <a:rPr lang="en-US" dirty="0" smtClean="0"/>
              <a:t>&lt;body&gt;</a:t>
            </a:r>
          </a:p>
          <a:p>
            <a:pPr>
              <a:lnSpc>
                <a:spcPct val="80000"/>
              </a:lnSpc>
              <a:buFont typeface="Arial" charset="0"/>
              <a:buNone/>
            </a:pPr>
            <a:r>
              <a:rPr lang="en-US" dirty="0" smtClean="0"/>
              <a:t>&lt;form&gt;</a:t>
            </a:r>
          </a:p>
          <a:p>
            <a:pPr>
              <a:lnSpc>
                <a:spcPct val="80000"/>
              </a:lnSpc>
              <a:buFont typeface="Arial" charset="0"/>
              <a:buNone/>
            </a:pPr>
            <a:r>
              <a:rPr lang="en-US" dirty="0" smtClean="0"/>
              <a:t>Enter your name: &lt;input type="text" </a:t>
            </a:r>
            <a:r>
              <a:rPr lang="en-US" dirty="0" err="1" smtClean="0"/>
              <a:t>onfocus</a:t>
            </a:r>
            <a:r>
              <a:rPr lang="en-US" dirty="0" smtClean="0"/>
              <a:t>="message()" size="20"&gt;</a:t>
            </a:r>
          </a:p>
          <a:p>
            <a:pPr>
              <a:lnSpc>
                <a:spcPct val="80000"/>
              </a:lnSpc>
              <a:buFont typeface="Arial" charset="0"/>
              <a:buNone/>
            </a:pPr>
            <a:r>
              <a:rPr lang="en-US" dirty="0" smtClean="0"/>
              <a:t>&lt;/form&gt;</a:t>
            </a:r>
          </a:p>
          <a:p>
            <a:pPr>
              <a:lnSpc>
                <a:spcPct val="80000"/>
              </a:lnSpc>
              <a:buFont typeface="Arial" charset="0"/>
              <a:buNone/>
            </a:pPr>
            <a:r>
              <a:rPr lang="en-US" dirty="0" smtClean="0"/>
              <a:t>&lt;/body&gt;</a:t>
            </a:r>
          </a:p>
          <a:p>
            <a:pPr>
              <a:lnSpc>
                <a:spcPct val="80000"/>
              </a:lnSpc>
              <a:buFont typeface="Arial" charset="0"/>
              <a:buNone/>
            </a:pPr>
            <a:r>
              <a:rPr lang="en-US" dirty="0" smtClean="0"/>
              <a:t>&lt;/html&gt;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onmouseover</a:t>
            </a:r>
            <a:r>
              <a:rPr lang="en-US" dirty="0" smtClean="0"/>
              <a:t> &amp; </a:t>
            </a:r>
            <a:r>
              <a:rPr lang="en-US" dirty="0" err="1" smtClean="0"/>
              <a:t>onmouseout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&lt;html&gt;</a:t>
            </a:r>
          </a:p>
          <a:p>
            <a:pPr>
              <a:buNone/>
            </a:pPr>
            <a:r>
              <a:rPr lang="en-US" dirty="0" smtClean="0"/>
              <a:t>&lt;body&gt;</a:t>
            </a:r>
          </a:p>
          <a:p>
            <a:endParaRPr lang="en-US" dirty="0" smtClean="0"/>
          </a:p>
          <a:p>
            <a:pPr>
              <a:buNone/>
            </a:pPr>
            <a:r>
              <a:rPr lang="en-US" dirty="0" smtClean="0"/>
              <a:t>&lt;h1 </a:t>
            </a:r>
            <a:r>
              <a:rPr lang="en-US" dirty="0" err="1" smtClean="0"/>
              <a:t>onmouseover</a:t>
            </a:r>
            <a:r>
              <a:rPr lang="en-US" dirty="0" smtClean="0"/>
              <a:t>="</a:t>
            </a:r>
            <a:r>
              <a:rPr lang="en-US" dirty="0" err="1" smtClean="0"/>
              <a:t>style.color</a:t>
            </a:r>
            <a:r>
              <a:rPr lang="en-US" dirty="0" smtClean="0"/>
              <a:t>='red</a:t>
            </a:r>
            <a:r>
              <a:rPr lang="en-US" dirty="0" smtClean="0"/>
              <a:t>'" </a:t>
            </a:r>
            <a:r>
              <a:rPr lang="en-US" dirty="0" err="1" smtClean="0"/>
              <a:t>onmouseout</a:t>
            </a:r>
            <a:r>
              <a:rPr lang="en-US" dirty="0" smtClean="0"/>
              <a:t>="</a:t>
            </a:r>
            <a:r>
              <a:rPr lang="en-US" dirty="0" err="1" smtClean="0"/>
              <a:t>style.color</a:t>
            </a:r>
            <a:r>
              <a:rPr lang="en-US" dirty="0" smtClean="0"/>
              <a:t>='black'"&gt;</a:t>
            </a:r>
          </a:p>
          <a:p>
            <a:pPr>
              <a:buNone/>
            </a:pPr>
            <a:r>
              <a:rPr lang="en-US" dirty="0" smtClean="0"/>
              <a:t>Mouse over this text&lt;/h1&gt;</a:t>
            </a:r>
          </a:p>
          <a:p>
            <a:endParaRPr lang="en-US" dirty="0" smtClean="0"/>
          </a:p>
          <a:p>
            <a:pPr>
              <a:buNone/>
            </a:pPr>
            <a:r>
              <a:rPr lang="en-US" dirty="0" smtClean="0"/>
              <a:t>&lt;/body&gt;</a:t>
            </a:r>
          </a:p>
          <a:p>
            <a:pPr>
              <a:buNone/>
            </a:pPr>
            <a:r>
              <a:rPr lang="en-US" dirty="0" smtClean="0"/>
              <a:t>&lt;/html&gt;</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onclick</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buFont typeface="Arial" charset="0"/>
              <a:buNone/>
            </a:pPr>
            <a:r>
              <a:rPr lang="en-US" sz="1800" dirty="0" smtClean="0"/>
              <a:t>&lt;html&gt;</a:t>
            </a:r>
          </a:p>
          <a:p>
            <a:pPr>
              <a:lnSpc>
                <a:spcPct val="80000"/>
              </a:lnSpc>
              <a:buFont typeface="Arial" charset="0"/>
              <a:buNone/>
            </a:pPr>
            <a:r>
              <a:rPr lang="en-US" sz="1800" dirty="0" smtClean="0"/>
              <a:t>&lt;head&gt;</a:t>
            </a:r>
          </a:p>
          <a:p>
            <a:pPr>
              <a:lnSpc>
                <a:spcPct val="80000"/>
              </a:lnSpc>
              <a:buFont typeface="Arial" charset="0"/>
              <a:buNone/>
            </a:pPr>
            <a:r>
              <a:rPr lang="en-US" sz="1800" dirty="0" smtClean="0"/>
              <a:t>&lt;script type="text/</a:t>
            </a:r>
            <a:r>
              <a:rPr lang="en-US" sz="1800" dirty="0" err="1" smtClean="0"/>
              <a:t>javascript</a:t>
            </a:r>
            <a:r>
              <a:rPr lang="en-US" sz="1800" dirty="0" smtClean="0"/>
              <a:t>"&gt;</a:t>
            </a:r>
          </a:p>
          <a:p>
            <a:pPr>
              <a:lnSpc>
                <a:spcPct val="80000"/>
              </a:lnSpc>
              <a:buFont typeface="Arial" charset="0"/>
              <a:buNone/>
            </a:pPr>
            <a:r>
              <a:rPr lang="en-US" sz="1800" dirty="0" smtClean="0"/>
              <a:t>function </a:t>
            </a:r>
            <a:r>
              <a:rPr lang="en-US" sz="1800" dirty="0" err="1" smtClean="0"/>
              <a:t>disp_func</a:t>
            </a:r>
            <a:r>
              <a:rPr lang="en-US" sz="1800" dirty="0" smtClean="0"/>
              <a:t>()  {</a:t>
            </a:r>
          </a:p>
          <a:p>
            <a:pPr lvl="1">
              <a:lnSpc>
                <a:spcPct val="80000"/>
              </a:lnSpc>
              <a:buFont typeface="Wingdings" pitchFamily="2" charset="2"/>
              <a:buNone/>
            </a:pPr>
            <a:r>
              <a:rPr lang="en-US" sz="1800" dirty="0" smtClean="0"/>
              <a:t>	Alert(“This alert box was triggered by the </a:t>
            </a:r>
            <a:r>
              <a:rPr lang="en-US" sz="1800" dirty="0" err="1" smtClean="0"/>
              <a:t>onclick</a:t>
            </a:r>
            <a:r>
              <a:rPr lang="en-US" sz="1800" dirty="0" smtClean="0"/>
              <a:t> event handler”);</a:t>
            </a:r>
          </a:p>
          <a:p>
            <a:pPr>
              <a:lnSpc>
                <a:spcPct val="80000"/>
              </a:lnSpc>
              <a:buFont typeface="Arial" charset="0"/>
              <a:buNone/>
            </a:pPr>
            <a:r>
              <a:rPr lang="en-US" sz="1800" dirty="0" smtClean="0"/>
              <a:t>}</a:t>
            </a:r>
          </a:p>
          <a:p>
            <a:pPr>
              <a:lnSpc>
                <a:spcPct val="80000"/>
              </a:lnSpc>
              <a:buFont typeface="Arial" charset="0"/>
              <a:buNone/>
            </a:pPr>
            <a:r>
              <a:rPr lang="en-US" sz="1800" dirty="0" smtClean="0"/>
              <a:t>&lt;/script&gt;</a:t>
            </a:r>
          </a:p>
          <a:p>
            <a:pPr>
              <a:lnSpc>
                <a:spcPct val="80000"/>
              </a:lnSpc>
              <a:buFont typeface="Arial" charset="0"/>
              <a:buNone/>
            </a:pPr>
            <a:r>
              <a:rPr lang="en-US" sz="1800" dirty="0" smtClean="0"/>
              <a:t>&lt;/head&gt;</a:t>
            </a:r>
          </a:p>
          <a:p>
            <a:pPr>
              <a:lnSpc>
                <a:spcPct val="80000"/>
              </a:lnSpc>
            </a:pPr>
            <a:endParaRPr lang="en-US" sz="1800" dirty="0" smtClean="0"/>
          </a:p>
          <a:p>
            <a:pPr>
              <a:lnSpc>
                <a:spcPct val="80000"/>
              </a:lnSpc>
              <a:buFont typeface="Arial" charset="0"/>
              <a:buNone/>
            </a:pPr>
            <a:r>
              <a:rPr lang="en-US" sz="1800" dirty="0" smtClean="0"/>
              <a:t>&lt;body&gt;</a:t>
            </a:r>
          </a:p>
          <a:p>
            <a:pPr>
              <a:lnSpc>
                <a:spcPct val="80000"/>
              </a:lnSpc>
              <a:buFont typeface="Arial" charset="0"/>
              <a:buNone/>
            </a:pPr>
            <a:r>
              <a:rPr lang="en-US" sz="1800" dirty="0" smtClean="0"/>
              <a:t>&lt;input type=“button” value=click to display message” </a:t>
            </a:r>
            <a:r>
              <a:rPr lang="en-US" sz="1800" dirty="0" err="1" smtClean="0"/>
              <a:t>onclick</a:t>
            </a:r>
            <a:r>
              <a:rPr lang="en-US" sz="1800" dirty="0" smtClean="0"/>
              <a:t>=“</a:t>
            </a:r>
            <a:r>
              <a:rPr lang="en-US" sz="1800" dirty="0" err="1" smtClean="0"/>
              <a:t>disp_func</a:t>
            </a:r>
            <a:r>
              <a:rPr lang="en-US" sz="1800" dirty="0" smtClean="0"/>
              <a:t>();”&gt;</a:t>
            </a:r>
          </a:p>
          <a:p>
            <a:pPr>
              <a:lnSpc>
                <a:spcPct val="80000"/>
              </a:lnSpc>
            </a:pPr>
            <a:endParaRPr lang="en-US" sz="1800" dirty="0" smtClean="0"/>
          </a:p>
          <a:p>
            <a:pPr>
              <a:lnSpc>
                <a:spcPct val="80000"/>
              </a:lnSpc>
              <a:buFont typeface="Arial" charset="0"/>
              <a:buNone/>
            </a:pPr>
            <a:r>
              <a:rPr lang="en-US" sz="1800" dirty="0" smtClean="0"/>
              <a:t>&lt;/body&gt;</a:t>
            </a:r>
          </a:p>
          <a:p>
            <a:pPr>
              <a:lnSpc>
                <a:spcPct val="80000"/>
              </a:lnSpc>
              <a:buFont typeface="Arial" charset="0"/>
              <a:buNone/>
            </a:pPr>
            <a:r>
              <a:rPr lang="en-US" sz="1800" dirty="0" smtClean="0"/>
              <a:t>&lt;/html&gt;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and Event Handler</a:t>
            </a:r>
            <a:endParaRPr lang="en-US" dirty="0"/>
          </a:p>
        </p:txBody>
      </p:sp>
      <p:sp>
        <p:nvSpPr>
          <p:cNvPr id="3" name="Content Placeholder 2"/>
          <p:cNvSpPr>
            <a:spLocks noGrp="1"/>
          </p:cNvSpPr>
          <p:nvPr>
            <p:ph idx="1"/>
          </p:nvPr>
        </p:nvSpPr>
        <p:spPr/>
        <p:txBody>
          <a:bodyPr>
            <a:normAutofit/>
          </a:bodyPr>
          <a:lstStyle/>
          <a:p>
            <a:r>
              <a:rPr lang="en-US" dirty="0" smtClean="0"/>
              <a:t>Events: are visitor and browser activities.  (the phone rings)</a:t>
            </a:r>
          </a:p>
          <a:p>
            <a:r>
              <a:rPr lang="en-US" dirty="0" smtClean="0"/>
              <a:t>Event handlers: are the mechanisms that allow us to capture and actually respond to those events with a scripting language.  (pick up the phone and say, “Hello”)</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 </a:t>
            </a:r>
            <a:r>
              <a:rPr lang="en-US" dirty="0" err="1" smtClean="0"/>
              <a:t>onmousemove</a:t>
            </a:r>
            <a:endParaRPr lang="en-US" dirty="0"/>
          </a:p>
        </p:txBody>
      </p:sp>
      <p:sp>
        <p:nvSpPr>
          <p:cNvPr id="3" name="Content Placeholder 2"/>
          <p:cNvSpPr>
            <a:spLocks noGrp="1"/>
          </p:cNvSpPr>
          <p:nvPr>
            <p:ph idx="1"/>
          </p:nvPr>
        </p:nvSpPr>
        <p:spPr/>
        <p:txBody>
          <a:bodyPr>
            <a:normAutofit fontScale="25000" lnSpcReduction="20000"/>
          </a:bodyPr>
          <a:lstStyle/>
          <a:p>
            <a:pPr>
              <a:lnSpc>
                <a:spcPct val="80000"/>
              </a:lnSpc>
              <a:buFont typeface="Arial" charset="0"/>
              <a:buNone/>
            </a:pPr>
            <a:r>
              <a:rPr lang="en-US" sz="6400" dirty="0" smtClean="0"/>
              <a:t>&lt;html&gt;</a:t>
            </a:r>
          </a:p>
          <a:p>
            <a:pPr>
              <a:lnSpc>
                <a:spcPct val="80000"/>
              </a:lnSpc>
              <a:buFont typeface="Arial" charset="0"/>
              <a:buNone/>
            </a:pPr>
            <a:r>
              <a:rPr lang="en-US" sz="6400" dirty="0" smtClean="0"/>
              <a:t>&lt;head&gt;</a:t>
            </a:r>
          </a:p>
          <a:p>
            <a:pPr>
              <a:lnSpc>
                <a:spcPct val="80000"/>
              </a:lnSpc>
              <a:buFont typeface="Arial" charset="0"/>
              <a:buNone/>
            </a:pPr>
            <a:r>
              <a:rPr lang="en-US" sz="6400" dirty="0" smtClean="0"/>
              <a:t>&lt;script type="text/</a:t>
            </a:r>
            <a:r>
              <a:rPr lang="en-US" sz="6400" dirty="0" err="1" smtClean="0"/>
              <a:t>javascript</a:t>
            </a:r>
            <a:r>
              <a:rPr lang="en-US" sz="6400" dirty="0" smtClean="0"/>
              <a:t>"&gt;</a:t>
            </a:r>
          </a:p>
          <a:p>
            <a:pPr>
              <a:lnSpc>
                <a:spcPct val="80000"/>
              </a:lnSpc>
              <a:buFont typeface="Arial" charset="0"/>
              <a:buNone/>
            </a:pPr>
            <a:r>
              <a:rPr lang="en-US" sz="6400" dirty="0" err="1" smtClean="0"/>
              <a:t>var</a:t>
            </a:r>
            <a:r>
              <a:rPr lang="en-US" sz="6400" dirty="0" smtClean="0"/>
              <a:t> </a:t>
            </a:r>
            <a:r>
              <a:rPr lang="en-US" sz="6400" dirty="0" err="1" smtClean="0"/>
              <a:t>i</a:t>
            </a:r>
            <a:r>
              <a:rPr lang="en-US" sz="6400" dirty="0" smtClean="0"/>
              <a:t>=1;</a:t>
            </a:r>
          </a:p>
          <a:p>
            <a:pPr>
              <a:lnSpc>
                <a:spcPct val="80000"/>
              </a:lnSpc>
              <a:buFont typeface="Arial" charset="0"/>
              <a:buNone/>
            </a:pPr>
            <a:r>
              <a:rPr lang="en-US" sz="6400" dirty="0" smtClean="0"/>
              <a:t>function </a:t>
            </a:r>
            <a:r>
              <a:rPr lang="en-US" sz="6400" dirty="0" err="1" smtClean="0"/>
              <a:t>moveright</a:t>
            </a:r>
            <a:r>
              <a:rPr lang="en-US" sz="6400" dirty="0" smtClean="0"/>
              <a:t>()  {</a:t>
            </a:r>
            <a:endParaRPr lang="en-US" sz="6400" dirty="0" smtClean="0"/>
          </a:p>
          <a:p>
            <a:pPr>
              <a:lnSpc>
                <a:spcPct val="80000"/>
              </a:lnSpc>
              <a:buFont typeface="Arial" charset="0"/>
              <a:buNone/>
            </a:pPr>
            <a:r>
              <a:rPr lang="en-US" sz="6400" dirty="0" smtClean="0"/>
              <a:t>	</a:t>
            </a:r>
            <a:r>
              <a:rPr lang="en-US" sz="6400" dirty="0" err="1" smtClean="0"/>
              <a:t>document.getElementById</a:t>
            </a:r>
            <a:r>
              <a:rPr lang="en-US" sz="6400" dirty="0" smtClean="0"/>
              <a:t>('header').</a:t>
            </a:r>
            <a:r>
              <a:rPr lang="en-US" sz="6400" dirty="0" err="1" smtClean="0"/>
              <a:t>style.position</a:t>
            </a:r>
            <a:r>
              <a:rPr lang="en-US" sz="6400" dirty="0" smtClean="0"/>
              <a:t>="relative";</a:t>
            </a:r>
          </a:p>
          <a:p>
            <a:pPr>
              <a:lnSpc>
                <a:spcPct val="80000"/>
              </a:lnSpc>
              <a:buFont typeface="Arial" charset="0"/>
              <a:buNone/>
            </a:pPr>
            <a:r>
              <a:rPr lang="en-US" sz="6400" dirty="0" smtClean="0"/>
              <a:t>	</a:t>
            </a:r>
            <a:r>
              <a:rPr lang="en-US" sz="6400" dirty="0" err="1" smtClean="0"/>
              <a:t>document.getElementById</a:t>
            </a:r>
            <a:r>
              <a:rPr lang="en-US" sz="6400" dirty="0" smtClean="0"/>
              <a:t>('header').</a:t>
            </a:r>
            <a:r>
              <a:rPr lang="en-US" sz="6400" dirty="0" err="1" smtClean="0"/>
              <a:t>style.left</a:t>
            </a:r>
            <a:r>
              <a:rPr lang="en-US" sz="6400" dirty="0" smtClean="0"/>
              <a:t>=</a:t>
            </a:r>
            <a:r>
              <a:rPr lang="en-US" sz="6400" dirty="0" err="1" smtClean="0"/>
              <a:t>i</a:t>
            </a:r>
            <a:r>
              <a:rPr lang="en-US" sz="6400" dirty="0" smtClean="0"/>
              <a:t>;</a:t>
            </a:r>
          </a:p>
          <a:p>
            <a:pPr>
              <a:lnSpc>
                <a:spcPct val="80000"/>
              </a:lnSpc>
              <a:buFont typeface="Arial" charset="0"/>
              <a:buNone/>
            </a:pPr>
            <a:r>
              <a:rPr lang="en-US" sz="6400" dirty="0" smtClean="0"/>
              <a:t>	</a:t>
            </a:r>
            <a:r>
              <a:rPr lang="en-US" sz="6400" dirty="0" err="1" smtClean="0"/>
              <a:t>i</a:t>
            </a:r>
            <a:r>
              <a:rPr lang="en-US" sz="6400" dirty="0" smtClean="0"/>
              <a:t>++;</a:t>
            </a:r>
          </a:p>
          <a:p>
            <a:pPr>
              <a:lnSpc>
                <a:spcPct val="80000"/>
              </a:lnSpc>
              <a:buFont typeface="Arial" charset="0"/>
              <a:buNone/>
            </a:pPr>
            <a:r>
              <a:rPr lang="en-US" sz="6400" dirty="0" smtClean="0"/>
              <a:t>}</a:t>
            </a:r>
          </a:p>
          <a:p>
            <a:pPr>
              <a:lnSpc>
                <a:spcPct val="80000"/>
              </a:lnSpc>
              <a:buFont typeface="Arial" charset="0"/>
              <a:buNone/>
            </a:pPr>
            <a:r>
              <a:rPr lang="en-US" sz="6400" dirty="0" smtClean="0"/>
              <a:t>&lt;/script&gt;</a:t>
            </a:r>
          </a:p>
          <a:p>
            <a:pPr>
              <a:lnSpc>
                <a:spcPct val="80000"/>
              </a:lnSpc>
              <a:buFont typeface="Arial" charset="0"/>
              <a:buNone/>
            </a:pPr>
            <a:r>
              <a:rPr lang="en-US" sz="6400" dirty="0" smtClean="0"/>
              <a:t>&lt;/head&gt;</a:t>
            </a:r>
          </a:p>
          <a:p>
            <a:pPr>
              <a:lnSpc>
                <a:spcPct val="80000"/>
              </a:lnSpc>
              <a:buFont typeface="Arial" charset="0"/>
              <a:buNone/>
            </a:pPr>
            <a:r>
              <a:rPr lang="en-US" sz="6400" dirty="0" smtClean="0"/>
              <a:t>&lt;body </a:t>
            </a:r>
            <a:r>
              <a:rPr lang="en-US" sz="6400" dirty="0" err="1" smtClean="0"/>
              <a:t>onmousemove</a:t>
            </a:r>
            <a:r>
              <a:rPr lang="en-US" sz="6400" dirty="0" smtClean="0"/>
              <a:t>="</a:t>
            </a:r>
            <a:r>
              <a:rPr lang="en-US" sz="6400" dirty="0" err="1" smtClean="0"/>
              <a:t>moveright</a:t>
            </a:r>
            <a:r>
              <a:rPr lang="en-US" sz="6400" dirty="0" smtClean="0"/>
              <a:t>()"&gt;</a:t>
            </a:r>
          </a:p>
          <a:p>
            <a:pPr>
              <a:lnSpc>
                <a:spcPct val="80000"/>
              </a:lnSpc>
              <a:buFont typeface="Arial" charset="0"/>
              <a:buNone/>
            </a:pPr>
            <a:r>
              <a:rPr lang="en-US" sz="6400" dirty="0" smtClean="0"/>
              <a:t>&lt;h1 id="</a:t>
            </a:r>
            <a:r>
              <a:rPr lang="en-US" sz="6400" dirty="0" smtClean="0"/>
              <a:t>header“&gt;Move </a:t>
            </a:r>
            <a:r>
              <a:rPr lang="en-US" sz="6400" dirty="0" smtClean="0"/>
              <a:t>the mouse over this </a:t>
            </a:r>
            <a:r>
              <a:rPr lang="en-US" sz="6400" dirty="0" smtClean="0"/>
              <a:t>page&lt;/</a:t>
            </a:r>
            <a:r>
              <a:rPr lang="en-US" sz="6400" dirty="0" smtClean="0"/>
              <a:t>h1&gt;</a:t>
            </a:r>
          </a:p>
          <a:p>
            <a:pPr>
              <a:lnSpc>
                <a:spcPct val="80000"/>
              </a:lnSpc>
              <a:buFont typeface="Arial" charset="0"/>
              <a:buNone/>
            </a:pPr>
            <a:r>
              <a:rPr lang="en-US" sz="6400" dirty="0" smtClean="0"/>
              <a:t>&lt;/body&gt;</a:t>
            </a:r>
          </a:p>
          <a:p>
            <a:pPr>
              <a:lnSpc>
                <a:spcPct val="80000"/>
              </a:lnSpc>
              <a:buFont typeface="Arial" charset="0"/>
              <a:buNone/>
            </a:pPr>
            <a:r>
              <a:rPr lang="en-US" sz="6400" dirty="0" smtClean="0"/>
              <a:t>&lt;/html&gt;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Writing Event Handlers</a:t>
            </a:r>
            <a:endParaRPr lang="en-US" dirty="0"/>
          </a:p>
        </p:txBody>
      </p:sp>
      <p:sp>
        <p:nvSpPr>
          <p:cNvPr id="3" name="Content Placeholder 2"/>
          <p:cNvSpPr>
            <a:spLocks noGrp="1"/>
          </p:cNvSpPr>
          <p:nvPr>
            <p:ph idx="1"/>
          </p:nvPr>
        </p:nvSpPr>
        <p:spPr/>
        <p:txBody>
          <a:bodyPr/>
          <a:lstStyle/>
          <a:p>
            <a:r>
              <a:rPr lang="en-US" dirty="0" smtClean="0"/>
              <a:t>Event handlers: are written inline with HTML, just like an HTML attribute. Therefore, Event handlers also called </a:t>
            </a:r>
            <a:r>
              <a:rPr lang="en-US" b="1" dirty="0" smtClean="0"/>
              <a:t>intrinsic event attributes.</a:t>
            </a:r>
            <a:r>
              <a:rPr lang="en-US" dirty="0" smtClean="0"/>
              <a:t> (the only different is that Event Handler executes </a:t>
            </a:r>
            <a:r>
              <a:rPr lang="en-US" dirty="0" smtClean="0"/>
              <a:t>JavaScript </a:t>
            </a:r>
            <a:r>
              <a:rPr lang="en-US" dirty="0" smtClean="0"/>
              <a:t>script or function).</a:t>
            </a:r>
          </a:p>
          <a:p>
            <a:r>
              <a:rPr lang="en-US" dirty="0" smtClean="0"/>
              <a:t>HTML Tag:  &lt;p  </a:t>
            </a:r>
            <a:r>
              <a:rPr lang="en-US" dirty="0" smtClean="0"/>
              <a:t>align="right"&gt;</a:t>
            </a:r>
            <a:endParaRPr lang="en-US" dirty="0" smtClean="0"/>
          </a:p>
          <a:p>
            <a:r>
              <a:rPr lang="en-US" dirty="0" smtClean="0"/>
              <a:t>Event handler/intrinsic event attribute: &lt;body </a:t>
            </a:r>
            <a:r>
              <a:rPr lang="en-US" dirty="0" err="1" smtClean="0"/>
              <a:t>onload</a:t>
            </a:r>
            <a:r>
              <a:rPr lang="en-US" dirty="0" smtClean="0"/>
              <a:t>="alert('Hello')"&gt;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Events and Event Handling</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pPr>
            <a:r>
              <a:rPr lang="en-US" dirty="0" smtClean="0"/>
              <a:t>JavaScript programs use an event-driven programming model. </a:t>
            </a:r>
          </a:p>
          <a:p>
            <a:pPr>
              <a:lnSpc>
                <a:spcPct val="80000"/>
              </a:lnSpc>
            </a:pPr>
            <a:r>
              <a:rPr lang="en-US" dirty="0" smtClean="0"/>
              <a:t>The web browser generates an </a:t>
            </a:r>
            <a:r>
              <a:rPr lang="en-US" b="1" i="1" dirty="0" smtClean="0"/>
              <a:t>event</a:t>
            </a:r>
            <a:r>
              <a:rPr lang="en-US" dirty="0" smtClean="0"/>
              <a:t> whenever something interesting happens to the document or to some element of it. For example, the web browser generates an event when it finishes loading a document, when the user moves the mouse over a hyperlink, or when the user clicks on a button in a form</a:t>
            </a:r>
          </a:p>
          <a:p>
            <a:pPr>
              <a:lnSpc>
                <a:spcPct val="80000"/>
              </a:lnSpc>
            </a:pPr>
            <a:r>
              <a:rPr lang="en-US" dirty="0" smtClean="0"/>
              <a:t>If a JavaScript application cares about a particular type of event for a particular document element, it can register an </a:t>
            </a:r>
            <a:r>
              <a:rPr lang="en-US" b="1" i="1" dirty="0" smtClean="0"/>
              <a:t>event handler </a:t>
            </a:r>
            <a:r>
              <a:rPr lang="en-US" dirty="0" smtClean="0"/>
              <a:t>– a JavaScript function or snippet of code – for that type of event on the element of interest. Then, when the particular event occurs, the browser invokes the handler code.</a:t>
            </a:r>
          </a:p>
          <a:p>
            <a:pPr>
              <a:lnSpc>
                <a:spcPct val="80000"/>
              </a:lnSpc>
            </a:pPr>
            <a:r>
              <a:rPr lang="en-US" dirty="0" smtClean="0"/>
              <a:t>All application with graphical user interfaces are designed this way: they sit around waiting for the user to do something interesting (i.e. they wait for events to occur), and then they respond.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Events and Event Handling (continue…) </a:t>
            </a:r>
            <a:endParaRPr lang="en-US" dirty="0"/>
          </a:p>
        </p:txBody>
      </p:sp>
      <p:sp>
        <p:nvSpPr>
          <p:cNvPr id="3" name="Content Placeholder 2"/>
          <p:cNvSpPr>
            <a:spLocks noGrp="1"/>
          </p:cNvSpPr>
          <p:nvPr>
            <p:ph idx="1"/>
          </p:nvPr>
        </p:nvSpPr>
        <p:spPr/>
        <p:txBody>
          <a:bodyPr/>
          <a:lstStyle/>
          <a:p>
            <a:r>
              <a:rPr lang="en-US" dirty="0" smtClean="0"/>
              <a:t>Three distinct and incompatible event-handling models are in used:</a:t>
            </a:r>
          </a:p>
          <a:p>
            <a:pPr lvl="1">
              <a:buFont typeface="Wingdings" pitchFamily="2" charset="2"/>
              <a:buChar char="§"/>
            </a:pPr>
            <a:r>
              <a:rPr lang="en-US" dirty="0" smtClean="0"/>
              <a:t>The original event model</a:t>
            </a:r>
          </a:p>
          <a:p>
            <a:pPr lvl="1">
              <a:buFont typeface="Wingdings" pitchFamily="2" charset="2"/>
              <a:buChar char="§"/>
            </a:pPr>
            <a:r>
              <a:rPr lang="en-US" dirty="0" smtClean="0"/>
              <a:t>The standard event model</a:t>
            </a:r>
          </a:p>
          <a:p>
            <a:pPr lvl="1">
              <a:buFont typeface="Wingdings" pitchFamily="2" charset="2"/>
              <a:buChar char="§"/>
            </a:pPr>
            <a:r>
              <a:rPr lang="en-US" dirty="0" smtClean="0"/>
              <a:t>The Internet Explorer event model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Event Handling (continue…)</a:t>
            </a:r>
            <a:endParaRPr lang="en-US" dirty="0"/>
          </a:p>
        </p:txBody>
      </p:sp>
      <p:sp>
        <p:nvSpPr>
          <p:cNvPr id="3" name="Content Placeholder 2"/>
          <p:cNvSpPr>
            <a:spLocks noGrp="1"/>
          </p:cNvSpPr>
          <p:nvPr>
            <p:ph idx="1"/>
          </p:nvPr>
        </p:nvSpPr>
        <p:spPr/>
        <p:txBody>
          <a:bodyPr/>
          <a:lstStyle/>
          <a:p>
            <a:r>
              <a:rPr lang="en-US" dirty="0" smtClean="0"/>
              <a:t>In the original event model, event-handling code is specified using the attributes of HTML elements. Thus, if your application needs to know when the user moves the mouse over a specific hyperlink, you use the </a:t>
            </a:r>
            <a:r>
              <a:rPr lang="en-US" dirty="0" err="1" smtClean="0"/>
              <a:t>onmouseover</a:t>
            </a:r>
            <a:r>
              <a:rPr lang="en-US" dirty="0" smtClean="0"/>
              <a:t> attribute of the &lt;a&gt; tag that defines the hyperlink. </a:t>
            </a:r>
          </a:p>
          <a:p>
            <a:r>
              <a:rPr lang="en-US" dirty="0" smtClean="0"/>
              <a:t>If the application needs to know when the user clicks the Submit button, you use the </a:t>
            </a:r>
            <a:r>
              <a:rPr lang="en-US" dirty="0" err="1" smtClean="0"/>
              <a:t>onclick</a:t>
            </a:r>
            <a:r>
              <a:rPr lang="en-US" dirty="0" smtClean="0"/>
              <a:t> </a:t>
            </a:r>
            <a:r>
              <a:rPr lang="en-US" dirty="0" smtClean="0"/>
              <a:t>attribute of the &lt;input&gt; tag that defines the button or the </a:t>
            </a:r>
            <a:r>
              <a:rPr lang="en-US" dirty="0" err="1" smtClean="0"/>
              <a:t>onsubmit</a:t>
            </a:r>
            <a:r>
              <a:rPr lang="en-US" dirty="0" smtClean="0"/>
              <a:t> attribute of the &lt;form&gt; element that contains that button.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Event Handling (continue…)</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sz="1800" dirty="0" smtClean="0"/>
              <a:t>There are quite a few different event-handler attributes that you can use in the original event model. </a:t>
            </a:r>
          </a:p>
          <a:p>
            <a:pPr>
              <a:lnSpc>
                <a:spcPct val="80000"/>
              </a:lnSpc>
            </a:pPr>
            <a:r>
              <a:rPr lang="en-US" sz="1800" dirty="0" smtClean="0"/>
              <a:t>They are :</a:t>
            </a:r>
          </a:p>
          <a:p>
            <a:pPr lvl="1">
              <a:lnSpc>
                <a:spcPct val="80000"/>
              </a:lnSpc>
              <a:buFont typeface="Wingdings" pitchFamily="2" charset="2"/>
              <a:buChar char="v"/>
            </a:pPr>
            <a:r>
              <a:rPr lang="en-US" sz="1800" dirty="0" err="1" smtClean="0"/>
              <a:t>onblur</a:t>
            </a:r>
            <a:endParaRPr lang="en-US" sz="1800" dirty="0" smtClean="0"/>
          </a:p>
          <a:p>
            <a:pPr lvl="1">
              <a:lnSpc>
                <a:spcPct val="80000"/>
              </a:lnSpc>
              <a:buFont typeface="Wingdings" pitchFamily="2" charset="2"/>
              <a:buChar char="v"/>
            </a:pPr>
            <a:r>
              <a:rPr lang="en-US" sz="1800" dirty="0" err="1" smtClean="0"/>
              <a:t>onchange</a:t>
            </a:r>
            <a:endParaRPr lang="en-US" sz="1800" dirty="0" smtClean="0"/>
          </a:p>
          <a:p>
            <a:pPr lvl="1">
              <a:lnSpc>
                <a:spcPct val="80000"/>
              </a:lnSpc>
              <a:buFont typeface="Wingdings" pitchFamily="2" charset="2"/>
              <a:buChar char="v"/>
            </a:pPr>
            <a:r>
              <a:rPr lang="en-US" sz="1800" dirty="0" err="1" smtClean="0"/>
              <a:t>onclick</a:t>
            </a:r>
            <a:endParaRPr lang="en-US" sz="1800" dirty="0" smtClean="0"/>
          </a:p>
          <a:p>
            <a:pPr lvl="1">
              <a:lnSpc>
                <a:spcPct val="80000"/>
              </a:lnSpc>
              <a:buFont typeface="Wingdings" pitchFamily="2" charset="2"/>
              <a:buChar char="v"/>
            </a:pPr>
            <a:r>
              <a:rPr lang="en-US" sz="1800" dirty="0" err="1" smtClean="0"/>
              <a:t>onfocus</a:t>
            </a:r>
            <a:endParaRPr lang="en-US" sz="1800" dirty="0" smtClean="0"/>
          </a:p>
          <a:p>
            <a:pPr lvl="1">
              <a:lnSpc>
                <a:spcPct val="80000"/>
              </a:lnSpc>
              <a:buFont typeface="Wingdings" pitchFamily="2" charset="2"/>
              <a:buChar char="v"/>
            </a:pPr>
            <a:r>
              <a:rPr lang="en-US" sz="1800" dirty="0" err="1" smtClean="0"/>
              <a:t>onkeydown</a:t>
            </a:r>
            <a:endParaRPr lang="en-US" sz="1800" dirty="0" smtClean="0"/>
          </a:p>
          <a:p>
            <a:pPr lvl="1">
              <a:lnSpc>
                <a:spcPct val="80000"/>
              </a:lnSpc>
              <a:buFont typeface="Wingdings" pitchFamily="2" charset="2"/>
              <a:buChar char="v"/>
            </a:pPr>
            <a:r>
              <a:rPr lang="en-US" sz="1800" dirty="0" err="1" smtClean="0"/>
              <a:t>onkeypress</a:t>
            </a:r>
            <a:endParaRPr lang="en-US" sz="1800" dirty="0" smtClean="0"/>
          </a:p>
          <a:p>
            <a:pPr lvl="1">
              <a:lnSpc>
                <a:spcPct val="80000"/>
              </a:lnSpc>
              <a:buFont typeface="Wingdings" pitchFamily="2" charset="2"/>
              <a:buChar char="v"/>
            </a:pPr>
            <a:r>
              <a:rPr lang="en-US" sz="1800" dirty="0" err="1" smtClean="0"/>
              <a:t>onkeyup</a:t>
            </a:r>
            <a:endParaRPr lang="en-US" sz="1800" dirty="0" smtClean="0"/>
          </a:p>
          <a:p>
            <a:pPr lvl="1">
              <a:lnSpc>
                <a:spcPct val="80000"/>
              </a:lnSpc>
              <a:buFont typeface="Wingdings" pitchFamily="2" charset="2"/>
              <a:buChar char="v"/>
            </a:pPr>
            <a:r>
              <a:rPr lang="en-US" sz="1800" dirty="0" err="1" smtClean="0"/>
              <a:t>onload</a:t>
            </a:r>
            <a:endParaRPr lang="en-US" sz="1800" dirty="0" smtClean="0"/>
          </a:p>
          <a:p>
            <a:pPr lvl="1">
              <a:lnSpc>
                <a:spcPct val="80000"/>
              </a:lnSpc>
              <a:buFont typeface="Wingdings" pitchFamily="2" charset="2"/>
              <a:buChar char="v"/>
            </a:pPr>
            <a:r>
              <a:rPr lang="en-US" sz="1800" dirty="0" err="1" smtClean="0"/>
              <a:t>onmousedown</a:t>
            </a:r>
            <a:endParaRPr lang="en-US" sz="1800" dirty="0" smtClean="0"/>
          </a:p>
          <a:p>
            <a:pPr lvl="1">
              <a:lnSpc>
                <a:spcPct val="80000"/>
              </a:lnSpc>
              <a:buFont typeface="Wingdings" pitchFamily="2" charset="2"/>
              <a:buChar char="v"/>
            </a:pPr>
            <a:r>
              <a:rPr lang="en-US" sz="1800" dirty="0" err="1" smtClean="0"/>
              <a:t>onmousemove</a:t>
            </a:r>
            <a:endParaRPr lang="en-US" sz="1800" dirty="0" smtClean="0"/>
          </a:p>
          <a:p>
            <a:pPr lvl="1">
              <a:lnSpc>
                <a:spcPct val="80000"/>
              </a:lnSpc>
              <a:buFont typeface="Wingdings" pitchFamily="2" charset="2"/>
              <a:buChar char="v"/>
            </a:pPr>
            <a:r>
              <a:rPr lang="en-US" sz="1800" dirty="0" err="1" smtClean="0"/>
              <a:t>onmouseout</a:t>
            </a:r>
            <a:endParaRPr lang="en-US" sz="1800" dirty="0" smtClean="0"/>
          </a:p>
          <a:p>
            <a:pPr lvl="1">
              <a:lnSpc>
                <a:spcPct val="80000"/>
              </a:lnSpc>
              <a:buFont typeface="Wingdings" pitchFamily="2" charset="2"/>
              <a:buChar char="v"/>
            </a:pPr>
            <a:r>
              <a:rPr lang="en-US" sz="1800" dirty="0" err="1" smtClean="0"/>
              <a:t>onmouseover</a:t>
            </a:r>
            <a:endParaRPr lang="en-US" sz="1800" dirty="0" smtClean="0"/>
          </a:p>
          <a:p>
            <a:pPr lvl="1">
              <a:lnSpc>
                <a:spcPct val="80000"/>
              </a:lnSpc>
              <a:buFont typeface="Wingdings" pitchFamily="2" charset="2"/>
              <a:buChar char="v"/>
            </a:pPr>
            <a:r>
              <a:rPr lang="en-US" sz="1800" dirty="0" err="1" smtClean="0"/>
              <a:t>onmouseup</a:t>
            </a:r>
            <a:endParaRPr lang="en-US" sz="1800" dirty="0" smtClean="0"/>
          </a:p>
          <a:p>
            <a:pPr lvl="1">
              <a:lnSpc>
                <a:spcPct val="80000"/>
              </a:lnSpc>
              <a:buFont typeface="Wingdings" pitchFamily="2" charset="2"/>
              <a:buChar char="v"/>
            </a:pPr>
            <a:r>
              <a:rPr lang="en-US" sz="1800" dirty="0" err="1" smtClean="0"/>
              <a:t>onsubmit</a:t>
            </a:r>
            <a:endParaRPr lang="en-US" sz="1800" dirty="0" smtClean="0"/>
          </a:p>
          <a:p>
            <a:pPr lvl="1">
              <a:lnSpc>
                <a:spcPct val="80000"/>
              </a:lnSpc>
              <a:buFont typeface="Wingdings" pitchFamily="2" charset="2"/>
              <a:buChar char="v"/>
            </a:pPr>
            <a:r>
              <a:rPr lang="en-US" sz="1800" dirty="0" err="1" smtClean="0"/>
              <a:t>onunload</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Handler Return Values</a:t>
            </a:r>
            <a:endParaRPr lang="en-US" dirty="0"/>
          </a:p>
        </p:txBody>
      </p:sp>
      <p:sp>
        <p:nvSpPr>
          <p:cNvPr id="3" name="Content Placeholder 2"/>
          <p:cNvSpPr>
            <a:spLocks noGrp="1"/>
          </p:cNvSpPr>
          <p:nvPr>
            <p:ph idx="1"/>
          </p:nvPr>
        </p:nvSpPr>
        <p:spPr/>
        <p:txBody>
          <a:bodyPr/>
          <a:lstStyle/>
          <a:p>
            <a:r>
              <a:rPr lang="en-US" sz="2600" dirty="0" smtClean="0"/>
              <a:t>In many cases, an event handler uses its return value to indicate the disposition of the event. For example, if you use the </a:t>
            </a:r>
            <a:r>
              <a:rPr lang="en-US" sz="2600" dirty="0" err="1" smtClean="0"/>
              <a:t>onsubmit</a:t>
            </a:r>
            <a:r>
              <a:rPr lang="en-US" sz="2600" dirty="0" smtClean="0"/>
              <a:t> event handler of a Form object to perform form validation and discover that the user has not filled in all the fields, you can return false from the handler to prevent the form from actually being submitted:</a:t>
            </a:r>
          </a:p>
          <a:p>
            <a:pPr lvl="1">
              <a:buNone/>
            </a:pPr>
            <a:r>
              <a:rPr lang="en-US" sz="2200" dirty="0" smtClean="0"/>
              <a:t>	</a:t>
            </a:r>
            <a:r>
              <a:rPr lang="en-US" sz="2000" dirty="0" smtClean="0"/>
              <a:t>&lt;form action = "search.cgi"</a:t>
            </a:r>
          </a:p>
          <a:p>
            <a:pPr lvl="1">
              <a:buNone/>
            </a:pPr>
            <a:r>
              <a:rPr lang="en-US" sz="2000" dirty="0" smtClean="0"/>
              <a:t>       </a:t>
            </a:r>
            <a:r>
              <a:rPr lang="en-US" sz="2000" dirty="0" err="1" smtClean="0"/>
              <a:t>onsubmit</a:t>
            </a:r>
            <a:r>
              <a:rPr lang="en-US" sz="2000" dirty="0" smtClean="0"/>
              <a:t>="if (</a:t>
            </a:r>
            <a:r>
              <a:rPr lang="en-US" sz="2000" dirty="0" err="1" smtClean="0"/>
              <a:t>this.elements</a:t>
            </a:r>
            <a:r>
              <a:rPr lang="en-US" sz="2000" dirty="0" smtClean="0"/>
              <a:t>[0].</a:t>
            </a:r>
            <a:r>
              <a:rPr lang="en-US" sz="2000" dirty="0" err="1" smtClean="0"/>
              <a:t>value.length</a:t>
            </a:r>
            <a:r>
              <a:rPr lang="en-US" sz="2000" dirty="0" smtClean="0"/>
              <a:t> == 0) return false; "&gt;</a:t>
            </a:r>
          </a:p>
          <a:p>
            <a:pPr lvl="1">
              <a:buNone/>
            </a:pPr>
            <a:r>
              <a:rPr lang="en-US" sz="2000" dirty="0" smtClean="0"/>
              <a:t>	&lt;input type = "text"&gt;</a:t>
            </a:r>
          </a:p>
          <a:p>
            <a:pPr lvl="1">
              <a:buNone/>
            </a:pPr>
            <a:r>
              <a:rPr lang="en-US" sz="2000" dirty="0" smtClean="0"/>
              <a:t>	&lt;/form&gt;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Handlers and the this Keyword</a:t>
            </a:r>
            <a:endParaRPr lang="en-US" dirty="0"/>
          </a:p>
        </p:txBody>
      </p:sp>
      <p:sp>
        <p:nvSpPr>
          <p:cNvPr id="3" name="Content Placeholder 2"/>
          <p:cNvSpPr>
            <a:spLocks noGrp="1"/>
          </p:cNvSpPr>
          <p:nvPr>
            <p:ph idx="1"/>
          </p:nvPr>
        </p:nvSpPr>
        <p:spPr/>
        <p:txBody>
          <a:bodyPr/>
          <a:lstStyle/>
          <a:p>
            <a:r>
              <a:rPr lang="en-US" dirty="0" smtClean="0"/>
              <a:t>When your event handler is invoked, it is invoked as a method of the element on which the event occurred, so the </a:t>
            </a:r>
            <a:r>
              <a:rPr lang="en-US" i="1" dirty="0" smtClean="0"/>
              <a:t>this </a:t>
            </a:r>
            <a:r>
              <a:rPr lang="en-US" dirty="0" smtClean="0"/>
              <a:t>keyword refers to that target element:</a:t>
            </a:r>
          </a:p>
          <a:p>
            <a:pPr lvl="1">
              <a:buFont typeface="Wingdings" pitchFamily="2" charset="2"/>
              <a:buNone/>
            </a:pPr>
            <a:r>
              <a:rPr lang="en-US" dirty="0" smtClean="0"/>
              <a:t>	</a:t>
            </a:r>
            <a:r>
              <a:rPr lang="en-US" sz="2000" dirty="0" smtClean="0"/>
              <a:t>&lt;input type="button" value="press me" </a:t>
            </a:r>
            <a:r>
              <a:rPr lang="en-US" sz="2000" dirty="0" err="1" smtClean="0"/>
              <a:t>onclick</a:t>
            </a:r>
            <a:r>
              <a:rPr lang="en-US" sz="2000" dirty="0" smtClean="0"/>
              <a:t> = "</a:t>
            </a:r>
            <a:r>
              <a:rPr lang="en-US" sz="2000" dirty="0" err="1" smtClean="0"/>
              <a:t>callfunc</a:t>
            </a:r>
            <a:r>
              <a:rPr lang="en-US" sz="2000" dirty="0" smtClean="0"/>
              <a:t>(this);"&gt;</a:t>
            </a:r>
          </a:p>
          <a:p>
            <a:pPr lvl="1">
              <a:buFont typeface="Wingdings" pitchFamily="2" charset="2"/>
              <a:buNone/>
            </a:pPr>
            <a:r>
              <a:rPr lang="en-US" sz="2000" dirty="0" smtClean="0"/>
              <a:t>	// the this keyword refers to the Button object.</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1101</Words>
  <Application>Microsoft Office PowerPoint</Application>
  <PresentationFormat>Custom</PresentationFormat>
  <Paragraphs>224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JavaScript and Ajax (JavaScript Events)</vt:lpstr>
      <vt:lpstr>Event and Event Handler</vt:lpstr>
      <vt:lpstr>Writing Event Handlers</vt:lpstr>
      <vt:lpstr>Events and Event Handling</vt:lpstr>
      <vt:lpstr>Events and Event Handling (continue…) </vt:lpstr>
      <vt:lpstr>Basic Event Handling (continue…)</vt:lpstr>
      <vt:lpstr>Basic Event Handling (continue…)</vt:lpstr>
      <vt:lpstr>Event Handler Return Values</vt:lpstr>
      <vt:lpstr>Event Handlers and the this Keyword</vt:lpstr>
      <vt:lpstr>The Pseudo-protocol &amp; the void operator</vt:lpstr>
      <vt:lpstr>Intrinsic Event Attributes</vt:lpstr>
      <vt:lpstr>Event - onload</vt:lpstr>
      <vt:lpstr>Event - onunload</vt:lpstr>
      <vt:lpstr>Event - onchange</vt:lpstr>
      <vt:lpstr>Event - onsubmit</vt:lpstr>
      <vt:lpstr>Event - onblur</vt:lpstr>
      <vt:lpstr>Event - onfocus</vt:lpstr>
      <vt:lpstr>Event – onmouseover &amp; onmouseout</vt:lpstr>
      <vt:lpstr>Event - onclick</vt:lpstr>
      <vt:lpstr>Event - onmousemove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 and Ajax (Control Structures)</dc:title>
  <dc:creator>YIP, HANS C</dc:creator>
  <cp:lastModifiedBy>Hans</cp:lastModifiedBy>
  <cp:revision>60</cp:revision>
  <dcterms:created xsi:type="dcterms:W3CDTF">2016-02-10T21:54:01Z</dcterms:created>
  <dcterms:modified xsi:type="dcterms:W3CDTF">2016-03-10T04:40:31Z</dcterms:modified>
</cp:coreProperties>
</file>