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79" r:id="rId3"/>
    <p:sldId id="380" r:id="rId4"/>
    <p:sldId id="381" r:id="rId5"/>
    <p:sldId id="383" r:id="rId6"/>
    <p:sldId id="382" r:id="rId7"/>
    <p:sldId id="384" r:id="rId8"/>
    <p:sldId id="38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52BF-FD72-43C0-B465-05DF2B791A2A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D79-210C-465E-96E5-95E3943137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263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52BF-FD72-43C0-B465-05DF2B791A2A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D79-210C-465E-96E5-95E3943137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256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52BF-FD72-43C0-B465-05DF2B791A2A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D79-210C-465E-96E5-95E3943137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932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52BF-FD72-43C0-B465-05DF2B791A2A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D79-210C-465E-96E5-95E3943137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565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52BF-FD72-43C0-B465-05DF2B791A2A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D79-210C-465E-96E5-95E3943137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62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52BF-FD72-43C0-B465-05DF2B791A2A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D79-210C-465E-96E5-95E3943137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217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52BF-FD72-43C0-B465-05DF2B791A2A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D79-210C-465E-96E5-95E3943137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55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52BF-FD72-43C0-B465-05DF2B791A2A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D79-210C-465E-96E5-95E3943137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161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52BF-FD72-43C0-B465-05DF2B791A2A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D79-210C-465E-96E5-95E3943137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379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52BF-FD72-43C0-B465-05DF2B791A2A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D79-210C-465E-96E5-95E3943137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571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52BF-FD72-43C0-B465-05DF2B791A2A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D79-210C-465E-96E5-95E3943137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839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952BF-FD72-43C0-B465-05DF2B791A2A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1AD79-210C-465E-96E5-95E3943137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39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and Ajax</a:t>
            </a:r>
            <a:br>
              <a:rPr lang="en-US" dirty="0" smtClean="0"/>
            </a:br>
            <a:r>
              <a:rPr lang="en-US" dirty="0" smtClean="0"/>
              <a:t>(Ajax)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10</a:t>
            </a:r>
            <a:endParaRPr lang="en-US" dirty="0" smtClean="0"/>
          </a:p>
          <a:p>
            <a:r>
              <a:rPr lang="en-US" dirty="0" smtClean="0"/>
              <a:t>Web site: http://fog.ccsf.edu/~hyip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6834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Ajax -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Hypertext Transfer Protocol (HTTP) specifies how web browsers request document from and post form contents to web servers, and how web servers respond to those requests and posts.</a:t>
            </a:r>
          </a:p>
          <a:p>
            <a:r>
              <a:rPr lang="en-US" dirty="0" smtClean="0"/>
              <a:t>HTTP requests can be initiated when a script sets the </a:t>
            </a:r>
            <a:r>
              <a:rPr lang="en-US" i="1" dirty="0" smtClean="0"/>
              <a:t>location </a:t>
            </a:r>
            <a:r>
              <a:rPr lang="en-US" dirty="0" smtClean="0"/>
              <a:t>property of a window object or calls the submit() method of a form object. </a:t>
            </a:r>
          </a:p>
          <a:p>
            <a:r>
              <a:rPr lang="en-US" dirty="0" smtClean="0"/>
              <a:t>In both cases, the browser loads a new page into the window, overwriting any script that was running there. </a:t>
            </a:r>
          </a:p>
          <a:p>
            <a:r>
              <a:rPr lang="en-US" dirty="0" smtClean="0"/>
              <a:t>AJAX, however, can be considered as how JavaScript code can communicate with a web server without causing the web browser to reload the currently displayed page.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6013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Using </a:t>
            </a:r>
            <a:r>
              <a:rPr lang="en-US" dirty="0" err="1" smtClean="0"/>
              <a:t>XMLHttpRequest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Scripting HTTP with </a:t>
            </a:r>
            <a:r>
              <a:rPr lang="en-US" dirty="0" err="1" smtClean="0"/>
              <a:t>XMLHttpRequest</a:t>
            </a:r>
            <a:r>
              <a:rPr lang="en-US" dirty="0" smtClean="0"/>
              <a:t> is a three-part process: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Creating an </a:t>
            </a:r>
            <a:r>
              <a:rPr lang="en-US" dirty="0" err="1" smtClean="0"/>
              <a:t>XMLHttpRequest</a:t>
            </a:r>
            <a:r>
              <a:rPr lang="en-US" dirty="0" smtClean="0"/>
              <a:t> object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Specifying and submitting your HTTP request to a web server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Synchronously or asynchronously retrieving the server’s response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ONE</a:t>
            </a:r>
            <a:r>
              <a:rPr lang="en-US" dirty="0" smtClean="0"/>
              <a:t> - Obtaining a Request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err="1" smtClean="0"/>
              <a:t>XMLHttpRequest</a:t>
            </a:r>
            <a:r>
              <a:rPr lang="en-US" sz="2400" dirty="0" smtClean="0"/>
              <a:t> object has never been standardized, and the process of creating one is different in Internet Explorer than on other platforms.</a:t>
            </a:r>
          </a:p>
          <a:p>
            <a:r>
              <a:rPr lang="en-US" sz="2400" dirty="0" smtClean="0"/>
              <a:t>In most browsers, you create an </a:t>
            </a:r>
            <a:r>
              <a:rPr lang="en-US" sz="2400" dirty="0" err="1" smtClean="0"/>
              <a:t>XMLHttpRequest</a:t>
            </a:r>
            <a:r>
              <a:rPr lang="en-US" sz="2400" dirty="0" smtClean="0"/>
              <a:t> object with a simple constructor call: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 request = new </a:t>
            </a:r>
            <a:r>
              <a:rPr lang="en-US" dirty="0" err="1" smtClean="0"/>
              <a:t>XMLHttpRequest</a:t>
            </a:r>
            <a:r>
              <a:rPr lang="en-US" dirty="0" smtClean="0"/>
              <a:t>();</a:t>
            </a:r>
          </a:p>
          <a:p>
            <a:r>
              <a:rPr lang="en-US" sz="2400" dirty="0" smtClean="0"/>
              <a:t>Prior to Internet Explorer 7, IE does not have a native </a:t>
            </a:r>
            <a:r>
              <a:rPr lang="en-US" sz="2400" dirty="0" err="1" smtClean="0"/>
              <a:t>XMLHttpRequest</a:t>
            </a:r>
            <a:r>
              <a:rPr lang="en-US" sz="2400" dirty="0" smtClean="0"/>
              <a:t>() constructor function.  In IE 5 and 6, </a:t>
            </a:r>
            <a:r>
              <a:rPr lang="en-US" sz="2400" dirty="0" err="1" smtClean="0"/>
              <a:t>XMLHttpRequest</a:t>
            </a:r>
            <a:r>
              <a:rPr lang="en-US" sz="2400" dirty="0" smtClean="0"/>
              <a:t> is an ActiveX object:</a:t>
            </a:r>
          </a:p>
          <a:p>
            <a:pPr lvl="2">
              <a:buNone/>
            </a:pPr>
            <a:r>
              <a:rPr lang="en-US" sz="2400" dirty="0" err="1" smtClean="0"/>
              <a:t>var</a:t>
            </a:r>
            <a:r>
              <a:rPr lang="en-US" sz="2400" dirty="0" smtClean="0"/>
              <a:t>  request = new </a:t>
            </a:r>
            <a:r>
              <a:rPr lang="en-US" sz="2400" dirty="0" err="1" smtClean="0"/>
              <a:t>ActiveXObject</a:t>
            </a:r>
            <a:r>
              <a:rPr lang="en-US" sz="2400" dirty="0" smtClean="0"/>
              <a:t>(“Msxml2.XMLHTTP”);</a:t>
            </a:r>
          </a:p>
          <a:p>
            <a:r>
              <a:rPr lang="en-US" sz="2400" dirty="0" smtClean="0"/>
              <a:t>The name of the object is different in different releases of Microsoft’s XML.HTTP library.  You may sometimes have to use this code: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 request = new </a:t>
            </a:r>
            <a:r>
              <a:rPr lang="en-US" dirty="0" err="1" smtClean="0"/>
              <a:t>ActiveXObject</a:t>
            </a:r>
            <a:r>
              <a:rPr lang="en-US" dirty="0" smtClean="0"/>
              <a:t>(“</a:t>
            </a:r>
            <a:r>
              <a:rPr lang="en-US" dirty="0" err="1" smtClean="0"/>
              <a:t>Microsoft.XMLHTTP</a:t>
            </a:r>
            <a:r>
              <a:rPr lang="en-US" dirty="0" smtClean="0"/>
              <a:t>”);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TWO</a:t>
            </a:r>
            <a:r>
              <a:rPr lang="en-US" dirty="0" smtClean="0"/>
              <a:t> - Methods of the Request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XMLHttpRequest</a:t>
            </a:r>
            <a:r>
              <a:rPr lang="en-US" dirty="0" smtClean="0"/>
              <a:t> object contains two important methods: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open()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send()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THREE</a:t>
            </a:r>
            <a:r>
              <a:rPr lang="en-US" dirty="0" smtClean="0"/>
              <a:t> - Properties of the Request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The </a:t>
            </a:r>
            <a:r>
              <a:rPr lang="en-US" sz="2400" dirty="0" err="1" smtClean="0"/>
              <a:t>XMLHttpRequest</a:t>
            </a:r>
            <a:r>
              <a:rPr lang="en-US" sz="2400" dirty="0" smtClean="0"/>
              <a:t> Object contains the following important properties: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 err="1" smtClean="0"/>
              <a:t>onreadystatechange</a:t>
            </a:r>
            <a:r>
              <a:rPr lang="en-US" dirty="0" smtClean="0"/>
              <a:t> property contains function that will process the response from a server.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 err="1" smtClean="0"/>
              <a:t>readyState</a:t>
            </a:r>
            <a:r>
              <a:rPr lang="en-US" dirty="0" smtClean="0"/>
              <a:t> property contains the status of the server’s response. ( 0 to 4)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The status property contains the status of the web page. (200=ok; 404=page not found)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 err="1" smtClean="0"/>
              <a:t>responseText</a:t>
            </a:r>
            <a:r>
              <a:rPr lang="en-US" dirty="0" smtClean="0"/>
              <a:t> property contains the data sent back from the server in string format.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 err="1" smtClean="0"/>
              <a:t>responseXML</a:t>
            </a:r>
            <a:r>
              <a:rPr lang="en-US" dirty="0" smtClean="0"/>
              <a:t> property contains the data sent back from the server in XML format.</a:t>
            </a:r>
          </a:p>
          <a:p>
            <a:r>
              <a:rPr lang="en-US" sz="2400" dirty="0" smtClean="0"/>
              <a:t>NOTE: Data will be either populated in </a:t>
            </a:r>
            <a:r>
              <a:rPr lang="en-US" sz="2400" dirty="0" err="1" smtClean="0"/>
              <a:t>responseText</a:t>
            </a:r>
            <a:r>
              <a:rPr lang="en-US" sz="2400" dirty="0" smtClean="0"/>
              <a:t> or </a:t>
            </a:r>
            <a:r>
              <a:rPr lang="en-US" sz="2400" dirty="0" err="1" smtClean="0"/>
              <a:t>responseXML</a:t>
            </a:r>
            <a:r>
              <a:rPr lang="en-US" sz="2400" dirty="0" smtClean="0"/>
              <a:t> property, but not both.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Submitting a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 dirty="0" smtClean="0"/>
              <a:t>Once an </a:t>
            </a:r>
            <a:r>
              <a:rPr lang="en-US" sz="2100" dirty="0" err="1" smtClean="0"/>
              <a:t>XMLHttpRequest</a:t>
            </a:r>
            <a:r>
              <a:rPr lang="en-US" sz="2100" dirty="0" smtClean="0"/>
              <a:t> object has been created and properties of the </a:t>
            </a:r>
            <a:r>
              <a:rPr lang="en-US" sz="2100" dirty="0" err="1" smtClean="0"/>
              <a:t>XMLHttpRequest</a:t>
            </a:r>
            <a:r>
              <a:rPr lang="en-US" sz="2100" dirty="0" smtClean="0"/>
              <a:t> has been populated, the next step is to submit a request to a web server. </a:t>
            </a:r>
          </a:p>
          <a:p>
            <a:pPr>
              <a:lnSpc>
                <a:spcPct val="80000"/>
              </a:lnSpc>
            </a:pPr>
            <a:r>
              <a:rPr lang="en-US" sz="2100" dirty="0" smtClean="0"/>
              <a:t>First call the open() method to specify the URL you are requesting and the HTTP method of the request: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1800" dirty="0" err="1" smtClean="0"/>
              <a:t>var</a:t>
            </a:r>
            <a:r>
              <a:rPr lang="en-US" sz="1800" dirty="0" smtClean="0"/>
              <a:t> request = new </a:t>
            </a:r>
            <a:r>
              <a:rPr lang="en-US" sz="1800" dirty="0" err="1" smtClean="0"/>
              <a:t>XMLHttpRequest</a:t>
            </a:r>
            <a:r>
              <a:rPr lang="en-US" sz="1800" dirty="0" smtClean="0"/>
              <a:t>();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request.open</a:t>
            </a:r>
            <a:r>
              <a:rPr lang="en-US" sz="1800" dirty="0" smtClean="0"/>
              <a:t>(method, </a:t>
            </a:r>
            <a:r>
              <a:rPr lang="en-US" sz="1800" dirty="0" err="1" smtClean="0"/>
              <a:t>url</a:t>
            </a:r>
            <a:r>
              <a:rPr lang="en-US" sz="1800" dirty="0" smtClean="0"/>
              <a:t>, </a:t>
            </a:r>
            <a:r>
              <a:rPr lang="en-US" sz="1800" dirty="0" err="1" smtClean="0"/>
              <a:t>async</a:t>
            </a:r>
            <a:r>
              <a:rPr lang="en-US" sz="1800" dirty="0" smtClean="0"/>
              <a:t>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// method = "GET“/"POST“/"HEAD" </a:t>
            </a:r>
            <a:r>
              <a:rPr lang="en-US" sz="1800" dirty="0" err="1" smtClean="0"/>
              <a:t>async</a:t>
            </a:r>
            <a:r>
              <a:rPr lang="en-US" sz="1800" dirty="0" smtClean="0"/>
              <a:t> = true(default)/false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request.open</a:t>
            </a:r>
            <a:r>
              <a:rPr lang="en-US" sz="1800" dirty="0" smtClean="0"/>
              <a:t>("GET", </a:t>
            </a:r>
            <a:r>
              <a:rPr lang="en-US" sz="1800" dirty="0" err="1" smtClean="0"/>
              <a:t>url</a:t>
            </a:r>
            <a:r>
              <a:rPr lang="en-US" sz="1800" dirty="0" smtClean="0"/>
              <a:t>, true);</a:t>
            </a:r>
          </a:p>
          <a:p>
            <a:pPr>
              <a:lnSpc>
                <a:spcPct val="80000"/>
              </a:lnSpc>
            </a:pPr>
            <a:r>
              <a:rPr lang="en-US" sz="2100" dirty="0" smtClean="0"/>
              <a:t>Second, set any necessary request headers: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1800" dirty="0" err="1" smtClean="0"/>
              <a:t>request.setRequestHeader</a:t>
            </a:r>
            <a:r>
              <a:rPr lang="en-US" sz="1800" dirty="0" smtClean="0"/>
              <a:t>("User-Agent", "</a:t>
            </a:r>
            <a:r>
              <a:rPr lang="en-US" sz="1800" dirty="0" err="1" smtClean="0"/>
              <a:t>XMLHttpRequest</a:t>
            </a:r>
            <a:r>
              <a:rPr lang="en-US" sz="1800" dirty="0" smtClean="0"/>
              <a:t>");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request.setRequestHeader</a:t>
            </a:r>
            <a:r>
              <a:rPr lang="en-US" sz="1800" dirty="0" smtClean="0"/>
              <a:t>("Accept-Language", "en");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request.setRequestHeader</a:t>
            </a:r>
            <a:r>
              <a:rPr lang="en-US" sz="1800" dirty="0" smtClean="0"/>
              <a:t>("If-Modified-Since", </a:t>
            </a:r>
            <a:r>
              <a:rPr lang="en-US" sz="1800" dirty="0" err="1" smtClean="0"/>
              <a:t>lastRequestTime.toString</a:t>
            </a:r>
            <a:r>
              <a:rPr lang="en-US" sz="1800" dirty="0" smtClean="0"/>
              <a:t>());</a:t>
            </a:r>
          </a:p>
          <a:p>
            <a:pPr>
              <a:lnSpc>
                <a:spcPct val="80000"/>
              </a:lnSpc>
            </a:pPr>
            <a:r>
              <a:rPr lang="en-US" sz="2100" dirty="0" smtClean="0"/>
              <a:t>Third, send the request to the server: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1800" dirty="0" err="1" smtClean="0"/>
              <a:t>request.send</a:t>
            </a:r>
            <a:r>
              <a:rPr lang="en-US" sz="1800" dirty="0" smtClean="0"/>
              <a:t>(null);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Handling an </a:t>
            </a:r>
            <a:r>
              <a:rPr lang="en-US" smtClean="0"/>
              <a:t>Asynchronous Response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use an </a:t>
            </a:r>
            <a:r>
              <a:rPr lang="en-US" dirty="0" err="1" smtClean="0"/>
              <a:t>XMLHttpRequest</a:t>
            </a:r>
            <a:r>
              <a:rPr lang="en-US" dirty="0" smtClean="0"/>
              <a:t> object in asynchronous mode, pass true as the third argument to the open() method or simply omit the third argument.</a:t>
            </a:r>
          </a:p>
          <a:p>
            <a:r>
              <a:rPr lang="en-US" dirty="0" smtClean="0"/>
              <a:t>The send() method sends the request to the server and then returns immediately.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XMLHttpRequest</a:t>
            </a:r>
            <a:r>
              <a:rPr lang="en-US" dirty="0" smtClean="0"/>
              <a:t>, the event handler is set on the </a:t>
            </a:r>
            <a:r>
              <a:rPr lang="en-US" dirty="0" err="1" smtClean="0"/>
              <a:t>onreadystatechange</a:t>
            </a:r>
            <a:r>
              <a:rPr lang="en-US" dirty="0" smtClean="0"/>
              <a:t> property.</a:t>
            </a:r>
          </a:p>
          <a:p>
            <a:r>
              <a:rPr lang="en-US" dirty="0" smtClean="0"/>
              <a:t>The event-handler function is invoked whenever the value of the </a:t>
            </a:r>
            <a:r>
              <a:rPr lang="en-US" dirty="0" err="1" smtClean="0"/>
              <a:t>readystate</a:t>
            </a:r>
            <a:r>
              <a:rPr lang="en-US" dirty="0" smtClean="0"/>
              <a:t> property changes. </a:t>
            </a:r>
          </a:p>
          <a:p>
            <a:r>
              <a:rPr lang="en-US" dirty="0" smtClean="0"/>
              <a:t>NOTE: the </a:t>
            </a:r>
            <a:r>
              <a:rPr lang="en-US" dirty="0" err="1" smtClean="0"/>
              <a:t>XMLHttpRequest</a:t>
            </a:r>
            <a:r>
              <a:rPr lang="en-US" dirty="0" smtClean="0"/>
              <a:t> object has never been standardized, and browsers differ in their handling of </a:t>
            </a:r>
            <a:r>
              <a:rPr lang="en-US" dirty="0" err="1" smtClean="0"/>
              <a:t>readystate</a:t>
            </a:r>
            <a:r>
              <a:rPr lang="en-US" dirty="0" smtClean="0"/>
              <a:t> 3. Therefore, it is safest to ignore any value of </a:t>
            </a:r>
            <a:r>
              <a:rPr lang="en-US" dirty="0" err="1" smtClean="0"/>
              <a:t>readystate</a:t>
            </a:r>
            <a:r>
              <a:rPr lang="en-US" dirty="0" smtClean="0"/>
              <a:t> other </a:t>
            </a:r>
            <a:r>
              <a:rPr lang="en-US" dirty="0" err="1" smtClean="0"/>
              <a:t>thatn</a:t>
            </a:r>
            <a:r>
              <a:rPr lang="en-US" dirty="0" smtClean="0"/>
              <a:t> 4 (The server’s response is complete).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501</Words>
  <Application>Microsoft Office PowerPoint</Application>
  <PresentationFormat>Custom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JavaScript and Ajax (Ajax)</vt:lpstr>
      <vt:lpstr>Ajax - background</vt:lpstr>
      <vt:lpstr>Using XMLHttpRequest</vt:lpstr>
      <vt:lpstr>ONE - Obtaining a Request Object</vt:lpstr>
      <vt:lpstr>TWO - Methods of the Request Object</vt:lpstr>
      <vt:lpstr>THREE - Properties of the Request Object</vt:lpstr>
      <vt:lpstr>Submitting a Request</vt:lpstr>
      <vt:lpstr>Handling an Asynchronous Response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and Ajax (Control Structures)</dc:title>
  <dc:creator>YIP, HANS C</dc:creator>
  <cp:lastModifiedBy>Hans</cp:lastModifiedBy>
  <cp:revision>64</cp:revision>
  <dcterms:created xsi:type="dcterms:W3CDTF">2016-02-10T21:54:01Z</dcterms:created>
  <dcterms:modified xsi:type="dcterms:W3CDTF">2016-04-06T00:25:38Z</dcterms:modified>
</cp:coreProperties>
</file>